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0" r:id="rId6"/>
    <p:sldMasterId id="2147483827" r:id="rId7"/>
    <p:sldMasterId id="2147483865" r:id="rId8"/>
    <p:sldMasterId id="2147483908" r:id="rId9"/>
    <p:sldMasterId id="2147484008" r:id="rId10"/>
  </p:sldMasterIdLst>
  <p:notesMasterIdLst>
    <p:notesMasterId r:id="rId36"/>
  </p:notesMasterIdLst>
  <p:sldIdLst>
    <p:sldId id="2147483607" r:id="rId11"/>
    <p:sldId id="3966" r:id="rId12"/>
    <p:sldId id="3979" r:id="rId13"/>
    <p:sldId id="3967" r:id="rId14"/>
    <p:sldId id="333" r:id="rId15"/>
    <p:sldId id="2147483605" r:id="rId16"/>
    <p:sldId id="3978" r:id="rId17"/>
    <p:sldId id="2147483608" r:id="rId18"/>
    <p:sldId id="266" r:id="rId19"/>
    <p:sldId id="2147483604" r:id="rId20"/>
    <p:sldId id="3970" r:id="rId21"/>
    <p:sldId id="2147483606" r:id="rId22"/>
    <p:sldId id="314" r:id="rId23"/>
    <p:sldId id="3956" r:id="rId24"/>
    <p:sldId id="3951" r:id="rId25"/>
    <p:sldId id="3952" r:id="rId26"/>
    <p:sldId id="3987" r:id="rId27"/>
    <p:sldId id="3989" r:id="rId28"/>
    <p:sldId id="3943" r:id="rId29"/>
    <p:sldId id="3986" r:id="rId30"/>
    <p:sldId id="3990" r:id="rId31"/>
    <p:sldId id="3988" r:id="rId32"/>
    <p:sldId id="3985" r:id="rId33"/>
    <p:sldId id="3924" r:id="rId34"/>
    <p:sldId id="3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B3AE2B-C95E-2F6C-8BBA-D0CB6A6D3FC6}" name="Heather Gerken" initials="HG" userId="S::hgerken@healthequity.com::3ba92fd8-1370-4a82-91b6-e690b24bb754" providerId="AD"/>
  <p188:author id="{3D577866-9A8D-1EF5-DDB1-FE5DA5F4F8CC}" name="Amy Cowin" initials="AC" userId="S::acowin@healthequity.com::eb56b0cb-f9eb-4900-aabd-0bba0cb61343" providerId="AD"/>
  <p188:author id="{473BD06D-7898-582D-0E1F-C81D89C3C248}" name="Sofia Briceno" initials="SB" userId="S::sbriceno@healthequity.com::9a01d04f-8380-4d95-b057-ac088eef5380" providerId="AD"/>
  <p188:author id="{615AEE6D-B114-7361-6C09-68ED66F2ABA2}" name="Sherisa Bly" initials="SB" userId="S::sbly@healthequity.com::196538dd-f018-4464-8f24-9f2656d320a2" providerId="AD"/>
  <p188:author id="{F69F6E83-2F2A-CDE8-E191-1FB39F604E83}" name="Hannah Pickering" initials="HP" userId="S::hpickering@healthequity.com::3802df24-6cc3-4f61-9496-674d4e1e375b" providerId="AD"/>
  <p188:author id="{E5D95F8B-3068-3B70-8D01-C93E72BFEF0D}" name="Diane Slyman" initials="DS" userId="S::dslyman@healthequity.com::ca8841ff-e240-40ff-a737-edd8dde15a48" providerId="AD"/>
  <p188:author id="{6709889F-09C8-228D-0EA8-A963DD537D85}" name="Lindsey Bemmels" initials="LB" userId="S::lbemmels@healthequity.com::f8823a6f-d1f5-422b-9f62-790f7b6faed7" providerId="AD"/>
  <p188:author id="{6ED26ACA-56AA-FFEB-4FA7-E420088DF390}" name="Alyse Wilkins" initials="AW" userId="S::awilkins@healthequity.com::b41b2283-0071-48a8-9a75-310b42b50f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1972" autoAdjust="0"/>
  </p:normalViewPr>
  <p:slideViewPr>
    <p:cSldViewPr snapToGrid="0">
      <p:cViewPr varScale="1">
        <p:scale>
          <a:sx n="31" d="100"/>
          <a:sy n="31" d="100"/>
        </p:scale>
        <p:origin x="2004" y="2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slide" Target="slides/slide24.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Cowin" userId="eb56b0cb-f9eb-4900-aabd-0bba0cb61343" providerId="ADAL" clId="{45D10E61-127D-4D79-96A6-4C2E9EB86920}"/>
    <pc:docChg chg="modSld">
      <pc:chgData name="Amy Cowin" userId="eb56b0cb-f9eb-4900-aabd-0bba0cb61343" providerId="ADAL" clId="{45D10E61-127D-4D79-96A6-4C2E9EB86920}" dt="2025-04-29T15:02:17.331" v="1" actId="20577"/>
      <pc:docMkLst>
        <pc:docMk/>
      </pc:docMkLst>
      <pc:sldChg chg="modSp mod">
        <pc:chgData name="Amy Cowin" userId="eb56b0cb-f9eb-4900-aabd-0bba0cb61343" providerId="ADAL" clId="{45D10E61-127D-4D79-96A6-4C2E9EB86920}" dt="2025-04-29T15:02:17.331" v="1" actId="20577"/>
        <pc:sldMkLst>
          <pc:docMk/>
          <pc:sldMk cId="2824057173" sldId="2147483606"/>
        </pc:sldMkLst>
        <pc:spChg chg="mod">
          <ac:chgData name="Amy Cowin" userId="eb56b0cb-f9eb-4900-aabd-0bba0cb61343" providerId="ADAL" clId="{45D10E61-127D-4D79-96A6-4C2E9EB86920}" dt="2025-04-29T15:02:17.331" v="1" actId="20577"/>
          <ac:spMkLst>
            <pc:docMk/>
            <pc:sldMk cId="2824057173" sldId="2147483606"/>
            <ac:spMk id="8" creationId="{C5AFA5D6-5A1D-30FA-E53E-F1452103907F}"/>
          </ac:spMkLst>
        </pc:spChg>
      </pc:sldChg>
    </pc:docChg>
  </pc:docChgLst>
  <pc:docChgLst>
    <pc:chgData name="Amy Cowin" userId="S::acowin@healthequity.com::eb56b0cb-f9eb-4900-aabd-0bba0cb61343" providerId="AD" clId="Web-{CC03457F-1FFA-CF21-0F19-1FAA91ACFE9A}"/>
    <pc:docChg chg="modSld">
      <pc:chgData name="Amy Cowin" userId="S::acowin@healthequity.com::eb56b0cb-f9eb-4900-aabd-0bba0cb61343" providerId="AD" clId="Web-{CC03457F-1FFA-CF21-0F19-1FAA91ACFE9A}" dt="2025-05-02T19:21:02.333" v="40"/>
      <pc:docMkLst>
        <pc:docMk/>
      </pc:docMkLst>
      <pc:sldChg chg="modSp modNotes">
        <pc:chgData name="Amy Cowin" userId="S::acowin@healthequity.com::eb56b0cb-f9eb-4900-aabd-0bba0cb61343" providerId="AD" clId="Web-{CC03457F-1FFA-CF21-0F19-1FAA91ACFE9A}" dt="2025-05-02T19:21:02.333" v="40"/>
        <pc:sldMkLst>
          <pc:docMk/>
          <pc:sldMk cId="1930017339" sldId="3943"/>
        </pc:sldMkLst>
        <pc:spChg chg="mod">
          <ac:chgData name="Amy Cowin" userId="S::acowin@healthequity.com::eb56b0cb-f9eb-4900-aabd-0bba0cb61343" providerId="AD" clId="Web-{CC03457F-1FFA-CF21-0F19-1FAA91ACFE9A}" dt="2025-05-02T19:20:47.036" v="34" actId="20577"/>
          <ac:spMkLst>
            <pc:docMk/>
            <pc:sldMk cId="1930017339" sldId="3943"/>
            <ac:spMk id="29" creationId="{5F6703CB-B272-2205-F995-AA8F6BC43A9A}"/>
          </ac:spMkLst>
        </pc:spChg>
        <pc:spChg chg="mod">
          <ac:chgData name="Amy Cowin" userId="S::acowin@healthequity.com::eb56b0cb-f9eb-4900-aabd-0bba0cb61343" providerId="AD" clId="Web-{CC03457F-1FFA-CF21-0F19-1FAA91ACFE9A}" dt="2025-05-02T19:20:56.474" v="38" actId="20577"/>
          <ac:spMkLst>
            <pc:docMk/>
            <pc:sldMk cId="1930017339" sldId="3943"/>
            <ac:spMk id="37" creationId="{2D5FD675-CE99-843E-722A-9D1A456003EB}"/>
          </ac:spMkLst>
        </pc:spChg>
      </pc:sldChg>
      <pc:sldChg chg="modSp modNotes">
        <pc:chgData name="Amy Cowin" userId="S::acowin@healthequity.com::eb56b0cb-f9eb-4900-aabd-0bba0cb61343" providerId="AD" clId="Web-{CC03457F-1FFA-CF21-0F19-1FAA91ACFE9A}" dt="2025-05-02T19:19:46.443" v="18"/>
        <pc:sldMkLst>
          <pc:docMk/>
          <pc:sldMk cId="1752131188" sldId="3970"/>
        </pc:sldMkLst>
        <pc:graphicFrameChg chg="mod modGraphic">
          <ac:chgData name="Amy Cowin" userId="S::acowin@healthequity.com::eb56b0cb-f9eb-4900-aabd-0bba0cb61343" providerId="AD" clId="Web-{CC03457F-1FFA-CF21-0F19-1FAA91ACFE9A}" dt="2025-05-02T19:19:28.974" v="12"/>
          <ac:graphicFrameMkLst>
            <pc:docMk/>
            <pc:sldMk cId="1752131188" sldId="3970"/>
            <ac:graphicFrameMk id="7" creationId="{92855AAD-D68D-C6BA-5BDA-82FAA61F2724}"/>
          </ac:graphicFrameMkLst>
        </pc:graphicFrameChg>
      </pc:sldChg>
      <pc:sldChg chg="modSp modNotes">
        <pc:chgData name="Amy Cowin" userId="S::acowin@healthequity.com::eb56b0cb-f9eb-4900-aabd-0bba0cb61343" providerId="AD" clId="Web-{CC03457F-1FFA-CF21-0F19-1FAA91ACFE9A}" dt="2025-05-02T19:20:32.427" v="28"/>
        <pc:sldMkLst>
          <pc:docMk/>
          <pc:sldMk cId="3875177191" sldId="3989"/>
        </pc:sldMkLst>
        <pc:spChg chg="mod">
          <ac:chgData name="Amy Cowin" userId="S::acowin@healthequity.com::eb56b0cb-f9eb-4900-aabd-0bba0cb61343" providerId="AD" clId="Web-{CC03457F-1FFA-CF21-0F19-1FAA91ACFE9A}" dt="2025-05-02T19:20:16.864" v="23" actId="20577"/>
          <ac:spMkLst>
            <pc:docMk/>
            <pc:sldMk cId="3875177191" sldId="3989"/>
            <ac:spMk id="19" creationId="{FB79C12D-50EA-F09D-7B16-5A9B09B57914}"/>
          </ac:spMkLst>
        </pc:spChg>
        <pc:spChg chg="mod">
          <ac:chgData name="Amy Cowin" userId="S::acowin@healthequity.com::eb56b0cb-f9eb-4900-aabd-0bba0cb61343" providerId="AD" clId="Web-{CC03457F-1FFA-CF21-0F19-1FAA91ACFE9A}" dt="2025-05-02T19:20:19.802" v="25" actId="20577"/>
          <ac:spMkLst>
            <pc:docMk/>
            <pc:sldMk cId="3875177191" sldId="3989"/>
            <ac:spMk id="20" creationId="{D844A3D4-7222-5A8C-767D-DDF2843CC768}"/>
          </ac:spMkLst>
        </pc:spChg>
      </pc:sldChg>
      <pc:sldChg chg="modSp">
        <pc:chgData name="Amy Cowin" userId="S::acowin@healthequity.com::eb56b0cb-f9eb-4900-aabd-0bba0cb61343" providerId="AD" clId="Web-{CC03457F-1FFA-CF21-0F19-1FAA91ACFE9A}" dt="2025-05-02T19:19:20.239" v="2" actId="20577"/>
        <pc:sldMkLst>
          <pc:docMk/>
          <pc:sldMk cId="1574936982" sldId="2147483604"/>
        </pc:sldMkLst>
        <pc:spChg chg="mod">
          <ac:chgData name="Amy Cowin" userId="S::acowin@healthequity.com::eb56b0cb-f9eb-4900-aabd-0bba0cb61343" providerId="AD" clId="Web-{CC03457F-1FFA-CF21-0F19-1FAA91ACFE9A}" dt="2025-05-02T19:19:20.239" v="2" actId="20577"/>
          <ac:spMkLst>
            <pc:docMk/>
            <pc:sldMk cId="1574936982" sldId="2147483604"/>
            <ac:spMk id="2" creationId="{66C7691D-336F-7D3B-2C4D-ACA07232ACAC}"/>
          </ac:spMkLst>
        </pc:spChg>
      </pc:sldChg>
      <pc:sldChg chg="modSp">
        <pc:chgData name="Amy Cowin" userId="S::acowin@healthequity.com::eb56b0cb-f9eb-4900-aabd-0bba0cb61343" providerId="AD" clId="Web-{CC03457F-1FFA-CF21-0F19-1FAA91ACFE9A}" dt="2025-05-02T19:19:55.755" v="21" actId="20577"/>
        <pc:sldMkLst>
          <pc:docMk/>
          <pc:sldMk cId="2824057173" sldId="2147483606"/>
        </pc:sldMkLst>
        <pc:spChg chg="mod">
          <ac:chgData name="Amy Cowin" userId="S::acowin@healthequity.com::eb56b0cb-f9eb-4900-aabd-0bba0cb61343" providerId="AD" clId="Web-{CC03457F-1FFA-CF21-0F19-1FAA91ACFE9A}" dt="2025-05-02T19:19:52.708" v="20" actId="20577"/>
          <ac:spMkLst>
            <pc:docMk/>
            <pc:sldMk cId="2824057173" sldId="2147483606"/>
            <ac:spMk id="15" creationId="{A222841D-9AEB-E574-06B2-3E0BB28FBC6F}"/>
          </ac:spMkLst>
        </pc:spChg>
        <pc:spChg chg="mod">
          <ac:chgData name="Amy Cowin" userId="S::acowin@healthequity.com::eb56b0cb-f9eb-4900-aabd-0bba0cb61343" providerId="AD" clId="Web-{CC03457F-1FFA-CF21-0F19-1FAA91ACFE9A}" dt="2025-05-02T19:19:55.755" v="21" actId="20577"/>
          <ac:spMkLst>
            <pc:docMk/>
            <pc:sldMk cId="2824057173" sldId="2147483606"/>
            <ac:spMk id="18" creationId="{669A7E1C-4A0E-862A-5B60-88A19914052A}"/>
          </ac:spMkLst>
        </pc:spChg>
      </pc:sldChg>
      <pc:sldChg chg="modSp">
        <pc:chgData name="Amy Cowin" userId="S::acowin@healthequity.com::eb56b0cb-f9eb-4900-aabd-0bba0cb61343" providerId="AD" clId="Web-{CC03457F-1FFA-CF21-0F19-1FAA91ACFE9A}" dt="2025-05-02T19:19:05.974" v="0" actId="20577"/>
        <pc:sldMkLst>
          <pc:docMk/>
          <pc:sldMk cId="622929397" sldId="2147483608"/>
        </pc:sldMkLst>
        <pc:spChg chg="mod">
          <ac:chgData name="Amy Cowin" userId="S::acowin@healthequity.com::eb56b0cb-f9eb-4900-aabd-0bba0cb61343" providerId="AD" clId="Web-{CC03457F-1FFA-CF21-0F19-1FAA91ACFE9A}" dt="2025-05-02T19:19:05.974" v="0" actId="20577"/>
          <ac:spMkLst>
            <pc:docMk/>
            <pc:sldMk cId="622929397" sldId="2147483608"/>
            <ac:spMk id="4" creationId="{26D24B07-8CF1-EAF7-17F4-65B2A57A3C82}"/>
          </ac:spMkLst>
        </pc:spChg>
      </pc:sldChg>
    </pc:docChg>
  </pc:docChgLst>
  <pc:docChgLst>
    <pc:chgData name="Alyse Wilkins" userId="S::awilkins@healthequity.com::b41b2283-0071-48a8-9a75-310b42b50f28" providerId="AD" clId="Web-{E76961E3-16D6-1F42-1BCC-38938BC820DD}"/>
    <pc:docChg chg="modSld">
      <pc:chgData name="Alyse Wilkins" userId="S::awilkins@healthequity.com::b41b2283-0071-48a8-9a75-310b42b50f28" providerId="AD" clId="Web-{E76961E3-16D6-1F42-1BCC-38938BC820DD}" dt="2025-04-23T21:44:29.468" v="1" actId="1076"/>
      <pc:docMkLst>
        <pc:docMk/>
      </pc:docMkLst>
      <pc:sldChg chg="modSp">
        <pc:chgData name="Alyse Wilkins" userId="S::awilkins@healthequity.com::b41b2283-0071-48a8-9a75-310b42b50f28" providerId="AD" clId="Web-{E76961E3-16D6-1F42-1BCC-38938BC820DD}" dt="2025-04-23T21:44:29.468" v="1" actId="1076"/>
        <pc:sldMkLst>
          <pc:docMk/>
          <pc:sldMk cId="3096104047" sldId="2147483607"/>
        </pc:sldMkLst>
        <pc:spChg chg="mod">
          <ac:chgData name="Alyse Wilkins" userId="S::awilkins@healthequity.com::b41b2283-0071-48a8-9a75-310b42b50f28" providerId="AD" clId="Web-{E76961E3-16D6-1F42-1BCC-38938BC820DD}" dt="2025-04-23T21:44:29.468" v="1" actId="1076"/>
          <ac:spMkLst>
            <pc:docMk/>
            <pc:sldMk cId="3096104047" sldId="2147483607"/>
            <ac:spMk id="9" creationId="{A6EA0399-3D68-452D-35D7-53C9F8E88409}"/>
          </ac:spMkLst>
        </pc:spChg>
      </pc:sldChg>
    </pc:docChg>
  </pc:docChgLst>
  <pc:docChgLst>
    <pc:chgData name="Amy Cowin" userId="S::acowin@healthequity.com::eb56b0cb-f9eb-4900-aabd-0bba0cb61343" providerId="AD" clId="Web-{FE1CC79F-6903-D22D-C8AD-D5BF15503031}"/>
    <pc:docChg chg="modSld">
      <pc:chgData name="Amy Cowin" userId="S::acowin@healthequity.com::eb56b0cb-f9eb-4900-aabd-0bba0cb61343" providerId="AD" clId="Web-{FE1CC79F-6903-D22D-C8AD-D5BF15503031}" dt="2025-06-18T15:24:27.058" v="0"/>
      <pc:docMkLst>
        <pc:docMk/>
      </pc:docMkLst>
      <pc:sldChg chg="modNotes">
        <pc:chgData name="Amy Cowin" userId="S::acowin@healthequity.com::eb56b0cb-f9eb-4900-aabd-0bba0cb61343" providerId="AD" clId="Web-{FE1CC79F-6903-D22D-C8AD-D5BF15503031}" dt="2025-06-18T15:24:27.058" v="0"/>
        <pc:sldMkLst>
          <pc:docMk/>
          <pc:sldMk cId="1385381937" sldId="358"/>
        </pc:sldMkLst>
      </pc:sldChg>
    </pc:docChg>
  </pc:docChgLst>
  <pc:docChgLst>
    <pc:chgData name="Amy Cowin" userId="eb56b0cb-f9eb-4900-aabd-0bba0cb61343" providerId="ADAL" clId="{E87E86D7-93E1-4F36-B7E7-00B3069D6A16}"/>
    <pc:docChg chg="modSld">
      <pc:chgData name="Amy Cowin" userId="eb56b0cb-f9eb-4900-aabd-0bba0cb61343" providerId="ADAL" clId="{E87E86D7-93E1-4F36-B7E7-00B3069D6A16}" dt="2025-04-18T16:13:04.370" v="18" actId="20577"/>
      <pc:docMkLst>
        <pc:docMk/>
      </pc:docMkLst>
      <pc:sldChg chg="modSp mod modNotesTx">
        <pc:chgData name="Amy Cowin" userId="eb56b0cb-f9eb-4900-aabd-0bba0cb61343" providerId="ADAL" clId="{E87E86D7-93E1-4F36-B7E7-00B3069D6A16}" dt="2025-04-18T16:13:04.370" v="18" actId="20577"/>
        <pc:sldMkLst>
          <pc:docMk/>
          <pc:sldMk cId="1385381937" sldId="358"/>
        </pc:sldMkLst>
        <pc:spChg chg="mod">
          <ac:chgData name="Amy Cowin" userId="eb56b0cb-f9eb-4900-aabd-0bba0cb61343" providerId="ADAL" clId="{E87E86D7-93E1-4F36-B7E7-00B3069D6A16}" dt="2025-04-18T16:13:04.370" v="18" actId="20577"/>
          <ac:spMkLst>
            <pc:docMk/>
            <pc:sldMk cId="1385381937" sldId="358"/>
            <ac:spMk id="16" creationId="{5AE0661A-9002-FD42-03FD-2A33E9FCB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7FE15-9EEB-435F-A6CF-1D7785B21F3A}"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328FC-691A-415A-85EC-F23630936831}" type="slidenum">
              <a:rPr lang="en-US" smtClean="0"/>
              <a:t>‹#›</a:t>
            </a:fld>
            <a:endParaRPr lang="en-US"/>
          </a:p>
        </p:txBody>
      </p:sp>
    </p:spTree>
    <p:extLst>
      <p:ext uri="{BB962C8B-B14F-4D97-AF65-F5344CB8AC3E}">
        <p14:creationId xmlns:p14="http://schemas.microsoft.com/office/powerpoint/2010/main" val="333972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B9F3-DA5B-0BCF-C300-402618692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14EA0-1317-10A5-5844-75C45C724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E940B-307C-4A1F-089D-704F896E2139}"/>
              </a:ext>
            </a:extLst>
          </p:cNvPr>
          <p:cNvSpPr>
            <a:spLocks noGrp="1"/>
          </p:cNvSpPr>
          <p:nvPr>
            <p:ph type="body" idx="1"/>
          </p:nvPr>
        </p:nvSpPr>
        <p:spPr/>
        <p:txBody>
          <a:bodyPr/>
          <a:lstStyle/>
          <a:p>
            <a:pPr algn="l" rtl="0" fontAlgn="base"/>
            <a:endParaRPr lang="en-US" b="0" i="0" dirty="0">
              <a:solidFill>
                <a:srgbClr val="000000"/>
              </a:solidFill>
              <a:effectLst/>
              <a:latin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for joining as we discuss how you can use a Health Savings Account</a:t>
            </a:r>
            <a:r>
              <a:rPr lang="en-US" b="0" i="0" dirty="0">
                <a:solidFill>
                  <a:srgbClr val="3B3B3B"/>
                </a:solidFill>
                <a:effectLst/>
                <a:latin typeface="neue-haas-grotesk-text"/>
              </a:rPr>
              <a:t> to save more, spend smarter and invest in your healthcare.</a:t>
            </a:r>
            <a:endParaRPr lang="en-US" dirty="0"/>
          </a:p>
          <a:p>
            <a:endParaRPr lang="en-US" dirty="0"/>
          </a:p>
        </p:txBody>
      </p:sp>
      <p:sp>
        <p:nvSpPr>
          <p:cNvPr id="4" name="Slide Number Placeholder 3">
            <a:extLst>
              <a:ext uri="{FF2B5EF4-FFF2-40B4-BE49-F238E27FC236}">
                <a16:creationId xmlns:a16="http://schemas.microsoft.com/office/drawing/2014/main" id="{1906E5ED-5441-7F04-38AC-CA9E20FAA85C}"/>
              </a:ext>
            </a:extLst>
          </p:cNvPr>
          <p:cNvSpPr>
            <a:spLocks noGrp="1"/>
          </p:cNvSpPr>
          <p:nvPr>
            <p:ph type="sldNum" sz="quarter" idx="5"/>
          </p:nvPr>
        </p:nvSpPr>
        <p:spPr/>
        <p:txBody>
          <a:bodyPr/>
          <a:lstStyle/>
          <a:p>
            <a:fld id="{BAC328FC-691A-415A-85EC-F23630936831}" type="slidenum">
              <a:rPr lang="en-US" smtClean="0"/>
              <a:t>1</a:t>
            </a:fld>
            <a:endParaRPr lang="en-US"/>
          </a:p>
        </p:txBody>
      </p:sp>
    </p:spTree>
    <p:extLst>
      <p:ext uri="{BB962C8B-B14F-4D97-AF65-F5344CB8AC3E}">
        <p14:creationId xmlns:p14="http://schemas.microsoft.com/office/powerpoint/2010/main" val="2599025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Though the term ‘high-deductible’ may seem scary for some to consider, an HSA-qualified high deductible health plan, when compared to traditional healthcare benefits, can be the most cost-effective choice.</a:t>
            </a:r>
          </a:p>
          <a:p>
            <a:endParaRPr lang="en-US" dirty="0"/>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get your benefit offerings during open enrollment, we recommend using a plan comparison calculator---which allows you to enter in your plan details and see the cost comparison with your plan options and determine which will save you the most money.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0" i="0" dirty="0">
                <a:solidFill>
                  <a:srgbClr val="000000"/>
                </a:solidFill>
                <a:effectLst/>
                <a:latin typeface="Calibri" panose="020F0502020204030204" pitchFamily="34" charset="0"/>
              </a:rPr>
              <a:t>Going to www.comparemyhsa.com allows you to easily determine which plan is your best savings option.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endParaRPr lang="en-US" dirty="0"/>
          </a:p>
          <a:p>
            <a:endParaRPr lang="en-US" b="0" i="0" dirty="0">
              <a:solidFill>
                <a:srgbClr val="000000"/>
              </a:solidFill>
              <a:effectLst/>
              <a:latin typeface="Calibri"/>
              <a:cs typeface="Calibri"/>
            </a:endParaRPr>
          </a:p>
          <a:p>
            <a:endParaRPr lang="en-US" b="0" i="0" dirty="0">
              <a:solidFill>
                <a:srgbClr val="000000"/>
              </a:solidFill>
              <a:effectLst/>
              <a:latin typeface="Calibri"/>
              <a:cs typeface="Calibri"/>
            </a:endParaRPr>
          </a:p>
          <a:p>
            <a:endParaRPr lang="en-US" b="0" i="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84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After you select an HSA, it’s important to know how much you can contribute to it.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The Internal Revenue Service determines the yearly contribution limits for individual and family HSAs.</a:t>
            </a: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For </a:t>
            </a:r>
            <a:r>
              <a:rPr lang="en-US" dirty="0">
                <a:solidFill>
                  <a:srgbClr val="000000"/>
                </a:solidFill>
                <a:latin typeface="Calibri"/>
                <a:ea typeface="Calibri"/>
                <a:cs typeface="Calibri"/>
              </a:rPr>
              <a:t>2026</a:t>
            </a:r>
            <a:r>
              <a:rPr lang="en-US" b="0" i="0" u="none" strike="noStrike" dirty="0">
                <a:solidFill>
                  <a:srgbClr val="000000"/>
                </a:solidFill>
                <a:effectLst/>
                <a:latin typeface="Calibri"/>
                <a:ea typeface="Calibri"/>
                <a:cs typeface="Calibri"/>
              </a:rPr>
              <a:t>, the Single coverage contribution limit is $</a:t>
            </a:r>
            <a:r>
              <a:rPr lang="en-US" dirty="0">
                <a:solidFill>
                  <a:srgbClr val="000000"/>
                </a:solidFill>
                <a:latin typeface="Calibri"/>
                <a:ea typeface="Calibri"/>
                <a:cs typeface="Calibri"/>
              </a:rPr>
              <a:t>4,400</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a:ea typeface="Calibri"/>
                <a:cs typeface="Calibri"/>
              </a:rPr>
              <a:t>And the Family coverage contribution limit is $</a:t>
            </a:r>
            <a:r>
              <a:rPr lang="en-US" dirty="0">
                <a:solidFill>
                  <a:srgbClr val="000000"/>
                </a:solidFill>
                <a:latin typeface="Calibri"/>
                <a:ea typeface="Calibri"/>
                <a:cs typeface="Calibri"/>
              </a:rPr>
              <a:t>8,750</a:t>
            </a:r>
            <a:endParaRPr lang="en-US" b="0" i="0" u="none" strike="noStrike" dirty="0">
              <a:solidFill>
                <a:srgbClr val="000000"/>
              </a:solidFill>
              <a:effectLst/>
              <a:latin typeface="Calibri" panose="020F0502020204030204" pitchFamily="34" charset="0"/>
              <a:ea typeface="Calibri"/>
              <a:cs typeface="Calibri"/>
            </a:endParaRP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Also—HSA members who are Age 55 and older can contribute an extra $1,000 each year</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remember that employer contributions are added in as part of your total yearly contribution limit.</a:t>
            </a: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179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CF9D4-D681-57D2-C0D8-2D24D1364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5FB7A-03B3-5522-6A9E-61F3D1E7E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9BE6E0-3760-3F74-5076-66CBFADEF0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For a family who maximizes their yearly contribution, they can save more than $1,700 and spend their HSA funds on qualified medical expenses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Health insurance deductibles and coinsurance…</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Medical treatments</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Prescription medication…</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Everyday items such as cold medicine, allergy medicine and other over-the counter medications…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also vision and dental expenses that may not be covered by your health plan.</a:t>
            </a:r>
            <a:endParaRPr lang="en-US" sz="1800" b="0" i="0" dirty="0">
              <a:solidFill>
                <a:srgbClr val="444444"/>
              </a:solidFill>
              <a:effectLst/>
              <a:latin typeface="Arial" panose="020B0604020202020204" pitchFamily="34" charset="0"/>
            </a:endParaRPr>
          </a:p>
          <a:p>
            <a:pPr>
              <a:defRPr/>
            </a:pPr>
            <a:endParaRPr lang="en-US" dirty="0">
              <a:cs typeface="Calibri"/>
            </a:endParaRPr>
          </a:p>
        </p:txBody>
      </p:sp>
      <p:sp>
        <p:nvSpPr>
          <p:cNvPr id="4" name="Slide Number Placeholder 3">
            <a:extLst>
              <a:ext uri="{FF2B5EF4-FFF2-40B4-BE49-F238E27FC236}">
                <a16:creationId xmlns:a16="http://schemas.microsoft.com/office/drawing/2014/main" id="{1562E7B0-91CF-AA69-46AC-4BA6D106685C}"/>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031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r>
              <a:rPr lang="en-US" dirty="0"/>
              <a:t>All contributions to the account, including your employer’s contributions, count towards your maximum limit. If you are wanting to maximize your contributions you will add the amount you want to contribute together with your Employer’s contribution to reach the maximum limit. </a:t>
            </a:r>
          </a:p>
          <a:p>
            <a:endParaRPr lang="en-US" dirty="0">
              <a:solidFill>
                <a:srgbClr val="000000"/>
              </a:solidFill>
              <a:latin typeface="Calibri"/>
              <a:cs typeface="Calibri"/>
            </a:endParaRPr>
          </a:p>
          <a:p>
            <a:pPr algn="l"/>
            <a:r>
              <a:rPr lang="en-US" b="0" i="0" u="none" strike="noStrike" dirty="0">
                <a:solidFill>
                  <a:srgbClr val="000000"/>
                </a:solidFill>
                <a:effectLst/>
                <a:latin typeface="Calibri"/>
                <a:cs typeface="Calibri"/>
              </a:rPr>
              <a:t>Because your employer contributes ____________________, if you are on an individual HSA, you’d need to contribute ____________ in order to reach the maximum contribution limit.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endParaRPr lang="en-US" b="0" i="0" dirty="0">
              <a:solidFill>
                <a:srgbClr val="000000"/>
              </a:solidFill>
              <a:effectLst/>
              <a:latin typeface="Calibri" panose="020F0502020204030204" pitchFamily="34" charset="0"/>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algn="l" rtl="0" fontAlgn="base"/>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24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algn="l" rtl="0" fontAlgn="base"/>
            <a:r>
              <a:rPr lang="en-US" b="0" i="0" u="none" strike="noStrike">
                <a:solidFill>
                  <a:srgbClr val="000000"/>
                </a:solidFill>
                <a:effectLst/>
                <a:latin typeface="Calibri" panose="020F0502020204030204" pitchFamily="34" charset="0"/>
              </a:rPr>
              <a:t>If you’re on a family HSA, because your employer contributes ______________________ , then you’ll need to contribute ____________ to reach the maximum contribution limit.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Note that the 55+ additional catch-up contribution of $1,000 doesn’t apply to the maximum amount. It is in addition to the contribution limit if you are eligible.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3791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a:lnSpc>
                <a:spcPts val="5147"/>
              </a:lnSpc>
              <a:spcBef>
                <a:spcPts val="0"/>
              </a:spcBef>
              <a:defRPr/>
            </a:pPr>
            <a:r>
              <a:rPr lang="en-US" sz="1800" dirty="0">
                <a:solidFill>
                  <a:srgbClr val="4F2883"/>
                </a:solidFill>
                <a:latin typeface="Arial"/>
                <a:cs typeface="Arial"/>
              </a:rPr>
              <a:t>Now that we’ve talked through some of the benefits of an HSA:</a:t>
            </a:r>
          </a:p>
          <a:p>
            <a:pPr defTabSz="609585">
              <a:lnSpc>
                <a:spcPts val="5147"/>
              </a:lnSpc>
              <a:spcBef>
                <a:spcPts val="0"/>
              </a:spcBef>
              <a:defRPr/>
            </a:pPr>
            <a:endParaRPr lang="en-US" sz="1800" dirty="0">
              <a:solidFill>
                <a:srgbClr val="4F2883"/>
              </a:solidFill>
              <a:latin typeface="Arial"/>
              <a:cs typeface="Arial"/>
            </a:endParaRPr>
          </a:p>
          <a:p>
            <a:pPr defTabSz="609585">
              <a:lnSpc>
                <a:spcPts val="5147"/>
              </a:lnSpc>
              <a:spcBef>
                <a:spcPts val="0"/>
              </a:spcBef>
              <a:defRPr/>
            </a:pPr>
            <a:r>
              <a:rPr lang="en-US" sz="1800" dirty="0">
                <a:solidFill>
                  <a:srgbClr val="4F2883"/>
                </a:solidFill>
                <a:latin typeface="Arial"/>
                <a:cs typeface="Arial"/>
              </a:rPr>
              <a:t>Which benefits make you likely to enroll in a high deductible health plan and a health savings account?</a:t>
            </a:r>
          </a:p>
          <a:p>
            <a:pPr defTabSz="609585">
              <a:lnSpc>
                <a:spcPts val="5147"/>
              </a:lnSpc>
              <a:spcBef>
                <a:spcPts val="0"/>
              </a:spcBef>
              <a:defRPr/>
            </a:pPr>
            <a:endParaRPr lang="en-US" sz="1800" dirty="0">
              <a:solidFill>
                <a:srgbClr val="4F2883"/>
              </a:solidFill>
              <a:latin typeface="Arial" panose="020B0604020202020204" pitchFamily="34" charset="0"/>
              <a:cs typeface="Arial" panose="020B0604020202020204" pitchFamily="34" charset="0"/>
            </a:endParaRPr>
          </a:p>
          <a:p>
            <a:pPr marL="342900" indent="-342900" defTabSz="609585">
              <a:lnSpc>
                <a:spcPts val="5147"/>
              </a:lnSpc>
              <a:spcBef>
                <a:spcPts val="0"/>
              </a:spcBef>
              <a:buAutoNum type="alphaUcPeriod"/>
              <a:defRPr/>
            </a:pPr>
            <a:r>
              <a:rPr lang="en-US" sz="1800" dirty="0">
                <a:solidFill>
                  <a:srgbClr val="4F2883"/>
                </a:solidFill>
                <a:latin typeface="Arial"/>
                <a:cs typeface="Arial"/>
              </a:rPr>
              <a:t>Choose lower healthcare insurance premiums</a:t>
            </a:r>
          </a:p>
          <a:p>
            <a:pPr marL="342900" indent="-342900" defTabSz="609585">
              <a:lnSpc>
                <a:spcPts val="5147"/>
              </a:lnSpc>
              <a:spcBef>
                <a:spcPts val="0"/>
              </a:spcBef>
              <a:buAutoNum type="alphaUcPeriod"/>
              <a:defRPr/>
            </a:pPr>
            <a:r>
              <a:rPr lang="en-US" sz="1800" dirty="0">
                <a:solidFill>
                  <a:srgbClr val="4F2883"/>
                </a:solidFill>
                <a:latin typeface="Arial"/>
                <a:cs typeface="Arial"/>
              </a:rPr>
              <a:t>Create a healthcare emergency safety net</a:t>
            </a:r>
          </a:p>
          <a:p>
            <a:pPr marL="342900" indent="-342900" defTabSz="609585">
              <a:lnSpc>
                <a:spcPts val="5147"/>
              </a:lnSpc>
              <a:spcBef>
                <a:spcPts val="0"/>
              </a:spcBef>
              <a:buAutoNum type="alphaUcPeriod"/>
              <a:defRPr/>
            </a:pPr>
            <a:r>
              <a:rPr lang="en-US" sz="1800" dirty="0">
                <a:solidFill>
                  <a:srgbClr val="4F2883"/>
                </a:solidFill>
                <a:latin typeface="Arial"/>
                <a:cs typeface="Arial"/>
              </a:rPr>
              <a:t>Invest your HSA in low-cost mutual funds OR</a:t>
            </a:r>
          </a:p>
          <a:p>
            <a:pPr marL="342900" indent="-342900" defTabSz="609585">
              <a:lnSpc>
                <a:spcPts val="5147"/>
              </a:lnSpc>
              <a:spcBef>
                <a:spcPts val="0"/>
              </a:spcBef>
              <a:buAutoNum type="alphaUcPeriod"/>
              <a:defRPr/>
            </a:pPr>
            <a:r>
              <a:rPr lang="en-US" sz="1800" dirty="0">
                <a:solidFill>
                  <a:srgbClr val="4F2883"/>
                </a:solidFill>
                <a:latin typeface="Arial"/>
                <a:cs typeface="Arial"/>
              </a:rPr>
              <a:t>Money in your HSA rolls over each year, every year</a:t>
            </a:r>
          </a:p>
          <a:p>
            <a:pPr marL="342900" indent="-342900" defTabSz="609585">
              <a:lnSpc>
                <a:spcPts val="5147"/>
              </a:lnSpc>
              <a:spcBef>
                <a:spcPts val="0"/>
              </a:spcBef>
              <a:buAutoNum type="alphaUcPeriod"/>
              <a:defRPr/>
            </a:pPr>
            <a:endParaRPr lang="en-US" sz="1800" dirty="0">
              <a:solidFill>
                <a:srgbClr val="4F2883"/>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29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kern="1200" dirty="0">
                <a:solidFill>
                  <a:schemeClr val="tx1"/>
                </a:solidFill>
                <a:effectLst/>
                <a:ea typeface="+mn-ea"/>
                <a:cs typeface="+mn-cs"/>
              </a:rPr>
              <a:t>*briefly discuss answers</a:t>
            </a:r>
          </a:p>
          <a:p>
            <a:pPr rtl="0" fontAlgn="base"/>
            <a:endParaRPr lang="en-US" sz="1200" kern="1200" dirty="0">
              <a:solidFill>
                <a:schemeClr val="tx1"/>
              </a:solidFill>
              <a:effectLst/>
              <a:ea typeface="+mn-ea"/>
              <a:cs typeface="+mn-cs"/>
            </a:endParaRPr>
          </a:p>
          <a:p>
            <a:r>
              <a:rPr lang="en-US" dirty="0">
                <a:cs typeface="Calibri"/>
              </a:rPr>
              <a:t>All of the benefits of an HSA allow you to keep your money and take ownership of your healthcare.</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135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In addition to using your HSA to cover your current medical care, HSAs are also a great way to build up your retirement funds for health 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Instead of paying taxes, the money is yours to use on your medical needs, or even just to save for the future. If you’re maxing out your 401(k) and Individual Retirement Account contributions and are looking for another place to invest in your future, your HSA is a great place to start.</a:t>
            </a:r>
          </a:p>
          <a:p>
            <a:pPr algn="l" rtl="0" fontAlgn="base"/>
            <a:endParaRPr lang="en-US"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17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latin typeface="Calibri"/>
                <a:ea typeface="Calibri"/>
                <a:cs typeface="Calibri"/>
              </a:rPr>
              <a:t>Let’s see how an HSA can be used </a:t>
            </a:r>
            <a:r>
              <a:rPr lang="en-US" dirty="0">
                <a:solidFill>
                  <a:srgbClr val="000000"/>
                </a:solidFill>
                <a:latin typeface="Calibri"/>
                <a:ea typeface="Calibri"/>
                <a:cs typeface="Calibri"/>
              </a:rPr>
              <a:t>by different families.</a:t>
            </a:r>
            <a:endParaRPr lang="en-US" b="0" i="0" dirty="0">
              <a:solidFill>
                <a:srgbClr val="444444"/>
              </a:solidFill>
              <a:effectLst/>
              <a:latin typeface="Calibri" panose="020F0502020204030204" pitchFamily="34" charset="0"/>
            </a:endParaRPr>
          </a:p>
          <a:p>
            <a:pPr fontAlgn="base"/>
            <a:r>
              <a:rPr lang="en-US" b="0" i="0" dirty="0">
                <a:solidFill>
                  <a:srgbClr val="000000"/>
                </a:solidFill>
                <a:effectLst/>
                <a:latin typeface="Calibri"/>
                <a:ea typeface="Calibri"/>
                <a:cs typeface="Calibri"/>
              </a:rPr>
              <a:t>​</a:t>
            </a:r>
            <a:endParaRPr lang="en-US" dirty="0">
              <a:solidFill>
                <a:srgbClr val="444444"/>
              </a:solidFill>
              <a:latin typeface="Calibri"/>
              <a:ea typeface="Calibri"/>
              <a:cs typeface="Calibri"/>
            </a:endParaRPr>
          </a:p>
          <a:p>
            <a:r>
              <a:rPr lang="en-US" dirty="0">
                <a:solidFill>
                  <a:srgbClr val="000000"/>
                </a:solidFill>
                <a:latin typeface="Calibri"/>
                <a:ea typeface="Calibri"/>
                <a:cs typeface="Calibri"/>
              </a:rPr>
              <a:t>Meet Barbara, a 54-year-old married nurse practitioner who has a high deductible health plan and health savings account through her employer.</a:t>
            </a:r>
          </a:p>
          <a:p>
            <a:r>
              <a:rPr lang="en-US" dirty="0">
                <a:solidFill>
                  <a:srgbClr val="000000"/>
                </a:solidFill>
                <a:latin typeface="Calibri"/>
                <a:ea typeface="Calibri"/>
                <a:cs typeface="Calibri"/>
              </a:rPr>
              <a:t>Barbara knows she is going to need a knee replacement surgery in the upcoming year due to arthritis in her knee that is becoming increasingly painful.</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Barbara decides to contribute the maximum limit of $8,750 to her H.S.A. and the extra $1,000 55+ catch up contribution amount because she turns 55 this year. This gives her a tax savings of $1,950 based on her tax rate.</a:t>
            </a:r>
          </a:p>
          <a:p>
            <a:endParaRPr lang="en-US" dirty="0">
              <a:solidFill>
                <a:srgbClr val="000000"/>
              </a:solidFill>
              <a:latin typeface="Calibri"/>
              <a:ea typeface="Calibri"/>
              <a:cs typeface="Calibri"/>
            </a:endParaRPr>
          </a:p>
          <a:p>
            <a:pPr algn="l"/>
            <a:r>
              <a:rPr lang="en-US" b="0" i="0" u="none" strike="noStrike" dirty="0">
                <a:solidFill>
                  <a:srgbClr val="000000"/>
                </a:solidFill>
                <a:effectLst/>
                <a:latin typeface="Calibri"/>
                <a:ea typeface="Calibri"/>
                <a:cs typeface="Calibri"/>
              </a:rPr>
              <a:t>If you don’t want to contribute the maximum amount, Health Savings Accounts provide a flexible way to only save what you need for your estimated health care costs and still benefit from the triple tax savings.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marL="0" marR="0" lvl="0" indent="0" algn="l" defTabSz="457189"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347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a typeface="Calibri"/>
                <a:cs typeface="Calibri"/>
              </a:rPr>
              <a:t>In the fall of the following year, Barbara takes time off work and has the knee replacement surgery and the follow up physical therapy sessions to fully heal.</a:t>
            </a:r>
          </a:p>
          <a:p>
            <a:endParaRPr lang="en-US" dirty="0">
              <a:solidFill>
                <a:srgbClr val="000000"/>
              </a:solidFill>
            </a:endParaRPr>
          </a:p>
          <a:p>
            <a:r>
              <a:rPr lang="en-US" dirty="0">
                <a:solidFill>
                  <a:srgbClr val="000000"/>
                </a:solidFill>
              </a:rPr>
              <a:t>Barbara's co-insurance is 20% and her yearly out-of-pocket maximum is $6,000, so after the surgery she is able to use her HSA for the $7,200 in medical and rehabilitation bills after her surgery and recovery.</a:t>
            </a:r>
            <a:endParaRPr lang="en-US" dirty="0"/>
          </a:p>
          <a:p>
            <a:r>
              <a:rPr lang="en-US" dirty="0">
                <a:solidFill>
                  <a:srgbClr val="000000"/>
                </a:solidFill>
                <a:latin typeface="Calibri"/>
                <a:ea typeface="Calibri"/>
                <a:cs typeface="Calibri"/>
              </a:rPr>
              <a:t>Because she maximized her H.S.A contributions, even after paying her medical bills, she still has $2,550 left to rollover in her account.</a:t>
            </a:r>
          </a:p>
          <a:p>
            <a:endParaRPr lang="en-US" dirty="0">
              <a:solidFill>
                <a:srgbClr val="000000"/>
              </a:solidFill>
              <a:latin typeface="Calibri"/>
              <a:ea typeface="Calibri"/>
              <a:cs typeface="Calibri"/>
            </a:endParaRPr>
          </a:p>
          <a:p>
            <a:r>
              <a:rPr lang="en-US" dirty="0">
                <a:solidFill>
                  <a:srgbClr val="000000"/>
                </a:solidFill>
                <a:latin typeface="Calibri"/>
                <a:ea typeface="Calibri"/>
                <a:cs typeface="Calibri"/>
              </a:rPr>
              <a:t>And remember, for unplanned medical expenses, with an H.S.A., you</a:t>
            </a:r>
            <a:r>
              <a:rPr lang="en-US" b="0" i="0" u="none" strike="noStrike" dirty="0">
                <a:solidFill>
                  <a:srgbClr val="000000"/>
                </a:solidFill>
                <a:effectLst/>
                <a:latin typeface="Calibri"/>
                <a:ea typeface="Calibri"/>
                <a:cs typeface="Calibri"/>
              </a:rPr>
              <a:t> can </a:t>
            </a:r>
            <a:r>
              <a:rPr lang="en-US" dirty="0">
                <a:solidFill>
                  <a:srgbClr val="000000"/>
                </a:solidFill>
                <a:latin typeface="Calibri"/>
                <a:ea typeface="Calibri"/>
                <a:cs typeface="Calibri"/>
              </a:rPr>
              <a:t>also choose to </a:t>
            </a:r>
            <a:r>
              <a:rPr lang="en-US" b="0" i="0" u="none" strike="noStrike" dirty="0">
                <a:solidFill>
                  <a:srgbClr val="000000"/>
                </a:solidFill>
                <a:effectLst/>
                <a:latin typeface="Calibri"/>
                <a:ea typeface="Calibri"/>
                <a:cs typeface="Calibri"/>
              </a:rPr>
              <a:t>pay out of pocket for medical expenses </a:t>
            </a:r>
            <a:r>
              <a:rPr lang="en-US" dirty="0">
                <a:solidFill>
                  <a:srgbClr val="000000"/>
                </a:solidFill>
                <a:latin typeface="Calibri"/>
                <a:ea typeface="Calibri"/>
                <a:cs typeface="Calibri"/>
              </a:rPr>
              <a:t>and be reimbursed </a:t>
            </a:r>
            <a:r>
              <a:rPr lang="en-US" b="0" i="0" u="none" strike="noStrike" dirty="0">
                <a:solidFill>
                  <a:srgbClr val="000000"/>
                </a:solidFill>
                <a:effectLst/>
                <a:latin typeface="Calibri"/>
                <a:ea typeface="Calibri"/>
                <a:cs typeface="Calibri"/>
              </a:rPr>
              <a:t>months or years later; provided the expense occurred after you opened an HSA, there’s no time limit.</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b="0" i="0" dirty="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155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A0A0A"/>
                </a:solidFill>
                <a:effectLst/>
                <a:latin typeface="museo-sans"/>
              </a:rPr>
              <a:t>HSAs are tax-advantaged, member-owned accounts that let you save pre-tax dollars for current and future </a:t>
            </a:r>
            <a:r>
              <a:rPr lang="en-US" sz="1800" b="0" i="0" u="sng" strike="noStrike" dirty="0">
                <a:solidFill>
                  <a:srgbClr val="2A2C2C"/>
                </a:solidFill>
                <a:effectLst/>
                <a:latin typeface="museo-sans"/>
              </a:rPr>
              <a:t>HSA-qualified expenses.</a:t>
            </a:r>
            <a:r>
              <a:rPr lang="en-US" sz="1800" b="0" i="0" u="none" strike="noStrike" dirty="0">
                <a:solidFill>
                  <a:srgbClr val="0A0A0A"/>
                </a:solidFill>
                <a:effectLst/>
                <a:latin typeface="museo-sans"/>
              </a:rPr>
              <a:t> </a:t>
            </a:r>
          </a:p>
          <a:p>
            <a:pPr algn="l" rtl="0" fontAlgn="base"/>
            <a:r>
              <a:rPr lang="en-US" sz="1800" b="0" i="0" u="none" strike="noStrike" dirty="0">
                <a:solidFill>
                  <a:srgbClr val="0A0A0A"/>
                </a:solidFill>
                <a:effectLst/>
                <a:latin typeface="museo-sans"/>
              </a:rPr>
              <a:t>You can also invest</a:t>
            </a:r>
            <a:r>
              <a:rPr lang="en-US" sz="1800" b="0" i="0" u="none" strike="noStrike" dirty="0">
                <a:solidFill>
                  <a:srgbClr val="1F1F1F"/>
                </a:solidFill>
                <a:effectLst/>
                <a:latin typeface="museo-sans"/>
              </a:rPr>
              <a:t> your HSA funds </a:t>
            </a:r>
            <a:r>
              <a:rPr lang="en-US" sz="1800" b="0" i="0" u="none" strike="noStrike" dirty="0">
                <a:solidFill>
                  <a:srgbClr val="0A0A0A"/>
                </a:solidFill>
                <a:effectLst/>
                <a:latin typeface="museo-sans"/>
              </a:rPr>
              <a:t>in mutual funds tax-free—and your funds never expire.</a:t>
            </a:r>
            <a:r>
              <a:rPr lang="en-US" sz="1800" b="0" i="0" dirty="0">
                <a:solidFill>
                  <a:srgbClr val="0A0A0A"/>
                </a:solidFill>
                <a:effectLst/>
                <a:latin typeface="museo-sans"/>
              </a:rPr>
              <a:t>​</a:t>
            </a:r>
            <a:endParaRPr lang="en-US" sz="1800"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AC328FC-691A-415A-85EC-F23630936831}" type="slidenum">
              <a:rPr lang="en-US" smtClean="0"/>
              <a:t>2</a:t>
            </a:fld>
            <a:endParaRPr lang="en-US"/>
          </a:p>
        </p:txBody>
      </p:sp>
    </p:spTree>
    <p:extLst>
      <p:ext uri="{BB962C8B-B14F-4D97-AF65-F5344CB8AC3E}">
        <p14:creationId xmlns:p14="http://schemas.microsoft.com/office/powerpoint/2010/main" val="2505784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dirty="0">
                <a:solidFill>
                  <a:srgbClr val="000000"/>
                </a:solidFill>
                <a:effectLst/>
                <a:latin typeface="Calibri"/>
                <a:ea typeface="Calibri"/>
                <a:cs typeface="Calibri"/>
              </a:rPr>
              <a:t>Next, let’s meet </a:t>
            </a:r>
            <a:r>
              <a:rPr lang="en-US" dirty="0">
                <a:solidFill>
                  <a:srgbClr val="000000"/>
                </a:solidFill>
                <a:latin typeface="Calibri"/>
                <a:ea typeface="Calibri"/>
                <a:cs typeface="Calibri"/>
              </a:rPr>
              <a:t>Kim, a single mom raising 2 kids.</a:t>
            </a:r>
            <a:endParaRPr lang="en-US"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solidFill>
                <a:srgbClr val="000000"/>
              </a:solidFill>
              <a:latin typeface="Calibri"/>
              <a:ea typeface="Calibri"/>
              <a:cs typeface="Calibri"/>
            </a:endParaRPr>
          </a:p>
          <a:p>
            <a:pPr fontAlgn="base"/>
            <a:r>
              <a:rPr lang="en-US" dirty="0">
                <a:solidFill>
                  <a:srgbClr val="000000"/>
                </a:solidFill>
                <a:latin typeface="Calibri"/>
                <a:ea typeface="Calibri"/>
                <a:cs typeface="Calibri"/>
              </a:rPr>
              <a:t>Her family</a:t>
            </a:r>
            <a:r>
              <a:rPr lang="en-US" b="0" i="0" u="none" strike="noStrike" dirty="0">
                <a:solidFill>
                  <a:srgbClr val="000000"/>
                </a:solidFill>
                <a:effectLst/>
                <a:latin typeface="Calibri"/>
                <a:ea typeface="Calibri"/>
                <a:cs typeface="Calibri"/>
              </a:rPr>
              <a:t> plan has a deductible and includes a small percentage payment of coinsurance until her out-of-pocket maximum is met.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r>
              <a:rPr lang="en-US" dirty="0">
                <a:solidFill>
                  <a:srgbClr val="000000"/>
                </a:solidFill>
                <a:latin typeface="Calibri"/>
                <a:ea typeface="Calibri"/>
                <a:cs typeface="Calibri"/>
              </a:rPr>
              <a:t>Kim decides to contribute $5,000 into her H.S.A. to cover any medical expenses that may occur for her or for her 2 kids.</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rtl="0" fontAlgn="base"/>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63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2800" dirty="0">
                <a:solidFill>
                  <a:srgbClr val="000000"/>
                </a:solidFill>
                <a:latin typeface="Calibri"/>
                <a:ea typeface="Calibri"/>
                <a:cs typeface="Calibri"/>
              </a:rPr>
              <a:t>In the summer, Kim's son falls while climbing on the monkey bars at the playground and breaks his arm. His medical bills after insurance payments cost Kim $700.</a:t>
            </a:r>
            <a:endParaRPr lang="en-US" sz="2800" b="0" i="0" dirty="0">
              <a:solidFill>
                <a:srgbClr val="000000"/>
              </a:solidFill>
              <a:effectLst/>
              <a:latin typeface="Calibri" panose="020F0502020204030204" pitchFamily="34" charset="0"/>
              <a:ea typeface="Calibri"/>
              <a:cs typeface="Calibri"/>
            </a:endParaRPr>
          </a:p>
          <a:p>
            <a:r>
              <a:rPr lang="en-US" sz="2800" dirty="0">
                <a:solidFill>
                  <a:srgbClr val="000000"/>
                </a:solidFill>
                <a:latin typeface="Calibri"/>
                <a:ea typeface="Calibri"/>
                <a:cs typeface="Calibri"/>
              </a:rPr>
              <a:t>After a visit to the orthodontist, Kim's daughter starts her pre-braces treatments that cost $1,000.</a:t>
            </a:r>
          </a:p>
          <a:p>
            <a:r>
              <a:rPr lang="en-US" sz="2800" dirty="0">
                <a:solidFill>
                  <a:srgbClr val="000000"/>
                </a:solidFill>
                <a:latin typeface="Calibri"/>
                <a:ea typeface="Calibri"/>
                <a:cs typeface="Calibri"/>
              </a:rPr>
              <a:t>And after Kim's yearly eye exam, she has to get new glasses that cost $300.</a:t>
            </a:r>
          </a:p>
          <a:p>
            <a:endParaRPr lang="en-US" sz="2800" dirty="0">
              <a:solidFill>
                <a:srgbClr val="000000"/>
              </a:solidFill>
              <a:latin typeface="Calibri"/>
              <a:ea typeface="Calibri"/>
              <a:cs typeface="Calibri"/>
            </a:endParaRPr>
          </a:p>
          <a:p>
            <a:r>
              <a:rPr lang="en-US" sz="2800" b="0" i="0" u="none" strike="noStrike" dirty="0">
                <a:solidFill>
                  <a:srgbClr val="000000"/>
                </a:solidFill>
                <a:effectLst/>
                <a:latin typeface="Calibri"/>
                <a:ea typeface="Calibri"/>
                <a:cs typeface="Calibri"/>
              </a:rPr>
              <a:t>After </a:t>
            </a:r>
            <a:r>
              <a:rPr lang="en-US" sz="2800" dirty="0">
                <a:solidFill>
                  <a:srgbClr val="000000"/>
                </a:solidFill>
                <a:latin typeface="Calibri"/>
                <a:ea typeface="Calibri"/>
                <a:cs typeface="Calibri"/>
              </a:rPr>
              <a:t>paying</a:t>
            </a:r>
            <a:r>
              <a:rPr lang="en-US" sz="2800" b="0" i="0" u="none" strike="noStrike" dirty="0">
                <a:solidFill>
                  <a:srgbClr val="000000"/>
                </a:solidFill>
                <a:effectLst/>
                <a:latin typeface="Calibri"/>
                <a:ea typeface="Calibri"/>
                <a:cs typeface="Calibri"/>
              </a:rPr>
              <a:t> for </a:t>
            </a:r>
            <a:r>
              <a:rPr lang="en-US" sz="2800" dirty="0">
                <a:solidFill>
                  <a:srgbClr val="000000"/>
                </a:solidFill>
                <a:latin typeface="Calibri"/>
                <a:ea typeface="Calibri"/>
                <a:cs typeface="Calibri"/>
              </a:rPr>
              <a:t>her family's </a:t>
            </a:r>
            <a:r>
              <a:rPr lang="en-US" sz="2800" b="0" i="0" u="none" strike="noStrike" dirty="0">
                <a:solidFill>
                  <a:srgbClr val="000000"/>
                </a:solidFill>
                <a:effectLst/>
                <a:latin typeface="Calibri"/>
                <a:ea typeface="Calibri"/>
                <a:cs typeface="Calibri"/>
              </a:rPr>
              <a:t>healthcare expenses, </a:t>
            </a:r>
            <a:r>
              <a:rPr lang="en-US" sz="2800" dirty="0">
                <a:solidFill>
                  <a:srgbClr val="000000"/>
                </a:solidFill>
                <a:latin typeface="Calibri"/>
                <a:ea typeface="Calibri"/>
                <a:cs typeface="Calibri"/>
              </a:rPr>
              <a:t>Kim realizes</a:t>
            </a:r>
            <a:r>
              <a:rPr lang="en-US" sz="2800" b="0" i="0" u="none" strike="noStrike" dirty="0">
                <a:solidFill>
                  <a:srgbClr val="000000"/>
                </a:solidFill>
                <a:effectLst/>
                <a:latin typeface="Calibri"/>
                <a:ea typeface="Calibri"/>
                <a:cs typeface="Calibri"/>
              </a:rPr>
              <a:t> </a:t>
            </a:r>
            <a:r>
              <a:rPr lang="en-US" sz="2800" dirty="0">
                <a:solidFill>
                  <a:srgbClr val="000000"/>
                </a:solidFill>
                <a:latin typeface="Calibri"/>
                <a:ea typeface="Calibri"/>
                <a:cs typeface="Calibri"/>
              </a:rPr>
              <a:t>she </a:t>
            </a:r>
            <a:r>
              <a:rPr lang="en-US" sz="2800" b="0" i="0" u="none" strike="noStrike" dirty="0">
                <a:solidFill>
                  <a:srgbClr val="000000"/>
                </a:solidFill>
                <a:effectLst/>
                <a:latin typeface="Calibri"/>
                <a:ea typeface="Calibri"/>
                <a:cs typeface="Calibri"/>
              </a:rPr>
              <a:t>can rollover and invest up to $</a:t>
            </a:r>
            <a:r>
              <a:rPr lang="en-US" sz="2800" b="1" dirty="0">
                <a:solidFill>
                  <a:schemeClr val="accent1"/>
                </a:solidFill>
                <a:latin typeface="Arial"/>
                <a:cs typeface="Arial"/>
              </a:rPr>
              <a:t>3,000</a:t>
            </a:r>
            <a:r>
              <a:rPr lang="en-US" sz="2800" b="0" i="0" u="none" strike="noStrike" dirty="0">
                <a:solidFill>
                  <a:srgbClr val="000000"/>
                </a:solidFill>
                <a:effectLst/>
                <a:latin typeface="Calibri"/>
                <a:ea typeface="Calibri"/>
                <a:cs typeface="Calibri"/>
              </a:rPr>
              <a:t> in </a:t>
            </a:r>
            <a:r>
              <a:rPr lang="en-US" sz="2800" dirty="0">
                <a:solidFill>
                  <a:srgbClr val="000000"/>
                </a:solidFill>
                <a:latin typeface="Calibri"/>
                <a:ea typeface="Calibri"/>
                <a:cs typeface="Calibri"/>
              </a:rPr>
              <a:t>her </a:t>
            </a:r>
            <a:r>
              <a:rPr lang="en-US" sz="2800" b="0" i="0" u="none" strike="noStrike" dirty="0">
                <a:solidFill>
                  <a:srgbClr val="000000"/>
                </a:solidFill>
                <a:effectLst/>
                <a:latin typeface="Calibri"/>
                <a:ea typeface="Calibri"/>
                <a:cs typeface="Calibri"/>
              </a:rPr>
              <a:t>HSA.  With two children in the home, there’s no limit to the useful ways an HSA can help </a:t>
            </a:r>
            <a:r>
              <a:rPr lang="en-US" sz="2800" dirty="0">
                <a:solidFill>
                  <a:srgbClr val="000000"/>
                </a:solidFill>
                <a:latin typeface="Calibri"/>
                <a:ea typeface="Calibri"/>
                <a:cs typeface="Calibri"/>
              </a:rPr>
              <a:t>Kim save for future medical bills.</a:t>
            </a:r>
            <a:endParaRPr lang="en-US" sz="2800" b="0" i="0" dirty="0">
              <a:solidFill>
                <a:srgbClr val="444444"/>
              </a:solidFill>
              <a:effectLst/>
              <a:latin typeface="Calibri"/>
              <a:ea typeface="Calibri"/>
              <a:cs typeface="Calibri"/>
            </a:endParaRPr>
          </a:p>
          <a:p>
            <a:pPr algn="l" rtl="0" fontAlgn="base"/>
            <a:r>
              <a:rPr lang="en-US" sz="2800" b="0" i="0" u="none" strike="noStrike" dirty="0">
                <a:solidFill>
                  <a:srgbClr val="000000"/>
                </a:solidFill>
                <a:effectLst/>
                <a:latin typeface="Calibri" panose="020F0502020204030204" pitchFamily="34" charset="0"/>
              </a:rPr>
              <a:t> </a:t>
            </a:r>
            <a:endParaRPr lang="en-US" sz="2800"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891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how do you get an HSA?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 must meet specific qualifications:</a:t>
            </a:r>
          </a:p>
          <a:p>
            <a:pPr algn="l" rtl="0" fontAlgn="base"/>
            <a:endParaRPr lang="en-US" b="0" i="0" u="none" strike="noStrike" dirty="0">
              <a:solidFill>
                <a:srgbClr val="000000"/>
              </a:solidFill>
              <a:effectLst/>
              <a:latin typeface="Calibri" panose="020F0502020204030204" pitchFamily="34" charset="0"/>
            </a:endParaRPr>
          </a:p>
          <a:p>
            <a:pPr fontAlgn="base"/>
            <a:r>
              <a:rPr lang="en-US" b="0" i="0" u="none" strike="noStrike" dirty="0">
                <a:solidFill>
                  <a:srgbClr val="000000"/>
                </a:solidFill>
                <a:effectLst/>
                <a:latin typeface="Calibri"/>
                <a:ea typeface="Calibri"/>
                <a:cs typeface="Calibri"/>
              </a:rPr>
              <a:t>Check that you’re covered only by an HSA-qualified high deductible health plan and that you do not have other health coverage (including spouse’s non-HSA plan, Medicare, Tricare, or a traditional health plan) </a:t>
            </a:r>
            <a:r>
              <a:rPr lang="en-US" b="0" i="0" dirty="0">
                <a:solidFill>
                  <a:srgbClr val="000000"/>
                </a:solidFill>
                <a:effectLst/>
                <a:latin typeface="Calibri"/>
                <a:ea typeface="Calibri"/>
                <a:cs typeface="Calibri"/>
              </a:rPr>
              <a:t>​</a:t>
            </a:r>
            <a:r>
              <a:rPr lang="en-US" dirty="0">
                <a:solidFill>
                  <a:srgbClr val="000000"/>
                </a:solidFill>
                <a:latin typeface="Calibri"/>
                <a:ea typeface="Calibri"/>
                <a:cs typeface="Calibri"/>
              </a:rPr>
              <a:t> </a:t>
            </a:r>
            <a:endParaRPr lang="en-US" b="0" i="0" dirty="0">
              <a:solidFill>
                <a:srgbClr val="444444"/>
              </a:solidFill>
              <a:effectLst/>
              <a:latin typeface="Calibri" panose="020F0502020204030204" pitchFamily="34" charset="0"/>
            </a:endParaRPr>
          </a:p>
          <a:p>
            <a:pPr fontAlgn="base"/>
            <a:endParaRPr lang="en-US" b="0" i="0" dirty="0">
              <a:solidFill>
                <a:srgbClr val="000000"/>
              </a:solidFill>
              <a:effectLst/>
              <a:latin typeface="Calibri"/>
              <a:ea typeface="Calibri"/>
              <a:cs typeface="Calibri"/>
            </a:endParaRPr>
          </a:p>
          <a:p>
            <a:pPr fontAlgn="base"/>
            <a:r>
              <a:rPr lang="en-US" b="0" i="0" dirty="0">
                <a:solidFill>
                  <a:srgbClr val="000000"/>
                </a:solidFill>
                <a:effectLst/>
                <a:latin typeface="Calibri"/>
                <a:ea typeface="Calibri"/>
                <a:cs typeface="Calibri"/>
              </a:rPr>
              <a:t>​</a:t>
            </a:r>
            <a:r>
              <a:rPr lang="en-US" dirty="0">
                <a:solidFill>
                  <a:srgbClr val="000000"/>
                </a:solidFill>
                <a:latin typeface="Calibri"/>
                <a:ea typeface="Calibri"/>
                <a:cs typeface="Calibri"/>
              </a:rPr>
              <a:t>If your spouse has a healthcare Flexible Spending Account, you are not eligible to have an H.S.A. because you do have the ability to be covered by that FSA, even if you are not covered on the spouse's insurance plan or healthcare FSA.</a:t>
            </a:r>
            <a:endParaRPr lang="en-US" b="0" i="0" dirty="0">
              <a:solidFill>
                <a:srgbClr val="000000"/>
              </a:solidFill>
              <a:effectLst/>
              <a:latin typeface="Calibri" panose="020F0502020204030204" pitchFamily="34" charset="0"/>
              <a:ea typeface="Calibri"/>
              <a:cs typeface="Calibri"/>
            </a:endParaRPr>
          </a:p>
          <a:p>
            <a:pPr fontAlgn="base"/>
            <a:endParaRPr lang="en-US" dirty="0">
              <a:solidFill>
                <a:srgbClr val="000000"/>
              </a:solidFill>
              <a:latin typeface="Calibri"/>
              <a:ea typeface="Calibri"/>
              <a:cs typeface="Calibri"/>
            </a:endParaRPr>
          </a:p>
          <a:p>
            <a:pPr fontAlgn="base"/>
            <a:r>
              <a:rPr lang="en-US" dirty="0">
                <a:solidFill>
                  <a:srgbClr val="000000"/>
                </a:solidFill>
                <a:latin typeface="Calibri"/>
                <a:ea typeface="Calibri"/>
                <a:cs typeface="Calibri"/>
              </a:rPr>
              <a:t>Make sure you verify</a:t>
            </a:r>
            <a:r>
              <a:rPr lang="en-US" b="0" i="0" u="none" strike="noStrike" dirty="0">
                <a:solidFill>
                  <a:srgbClr val="000000"/>
                </a:solidFill>
                <a:effectLst/>
                <a:latin typeface="Calibri"/>
                <a:ea typeface="Calibri"/>
                <a:cs typeface="Calibri"/>
              </a:rPr>
              <a:t> you don’t have access to a healthcare flexible spending account even through your spouse.  </a:t>
            </a:r>
            <a:r>
              <a:rPr lang="en-US" dirty="0">
                <a:solidFill>
                  <a:srgbClr val="000000"/>
                </a:solidFill>
                <a:latin typeface="Calibri"/>
                <a:ea typeface="Calibri"/>
                <a:cs typeface="Calibri"/>
              </a:rPr>
              <a:t>You are not able to have a healthcare FSA and an H.S.A. at the same time. </a:t>
            </a:r>
            <a:r>
              <a:rPr lang="en-US" b="0" i="0" dirty="0">
                <a:solidFill>
                  <a:srgbClr val="000000"/>
                </a:solidFill>
                <a:effectLst/>
                <a:latin typeface="Calibri"/>
                <a:ea typeface="Calibri"/>
                <a:cs typeface="Calibri"/>
              </a:rPr>
              <a:t>​</a:t>
            </a:r>
            <a:endParaRPr lang="en-US" b="0" i="0" dirty="0">
              <a:solidFill>
                <a:srgbClr val="444444"/>
              </a:solidFill>
              <a:effectLst/>
              <a:latin typeface="Calibri"/>
              <a:ea typeface="Calibri"/>
              <a:cs typeface="Calibri"/>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Make sure you’re not claimed as a dependent on anyone’s tax returns </a:t>
            </a:r>
            <a:r>
              <a:rPr lang="en-US" b="0" i="0" dirty="0">
                <a:solidFill>
                  <a:srgbClr val="000000"/>
                </a:solidFill>
                <a:effectLst/>
                <a:latin typeface="Calibri" panose="020F0502020204030204" pitchFamily="34" charset="0"/>
              </a:rPr>
              <a:t>​</a:t>
            </a:r>
          </a:p>
          <a:p>
            <a:pPr algn="l" rtl="0" fontAlgn="base"/>
            <a:r>
              <a:rPr lang="en-US" b="0" i="0" dirty="0">
                <a:solidFill>
                  <a:srgbClr val="000000"/>
                </a:solidFill>
                <a:effectLst/>
                <a:latin typeface="Calibri" panose="020F0502020204030204" pitchFamily="34" charset="0"/>
              </a:rPr>
              <a:t>And that you are not enrolled in Medicare</a:t>
            </a: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And you must be at least 18 years old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AC328FC-691A-415A-85EC-F23630936831}" type="slidenum">
              <a:rPr lang="en-US" smtClean="0"/>
              <a:t>22</a:t>
            </a:fld>
            <a:endParaRPr lang="en-US"/>
          </a:p>
        </p:txBody>
      </p:sp>
    </p:spTree>
    <p:extLst>
      <p:ext uri="{BB962C8B-B14F-4D97-AF65-F5344CB8AC3E}">
        <p14:creationId xmlns:p14="http://schemas.microsoft.com/office/powerpoint/2010/main" val="97835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A0A0A"/>
                </a:solidFill>
                <a:latin typeface="museo-sans"/>
              </a:rPr>
              <a:t>HealthEquity makes saving, spending or investing your HSA easy, with our 24/7 member services’ availability, easy access mobile app, hassle-free payment and reimbursement, and simple investing from the Investment desktop or HealthEquity mobile app.</a:t>
            </a:r>
          </a:p>
          <a:p>
            <a:endParaRPr lang="en-US" dirty="0">
              <a:solidFill>
                <a:srgbClr val="0A0A0A"/>
              </a:solidFill>
              <a:latin typeface="museo-sans"/>
            </a:endParaRPr>
          </a:p>
          <a:p>
            <a:r>
              <a:rPr lang="en-US" dirty="0">
                <a:solidFill>
                  <a:srgbClr val="0A0A0A"/>
                </a:solidFill>
                <a:latin typeface="museo-sans"/>
              </a:rPr>
              <a:t>You can manage your investment account and Health Savings Account for your eligible expenses on the mobile app. It’s easy to submit a claim, check balances, and add documents to your account in the app.</a:t>
            </a:r>
          </a:p>
          <a:p>
            <a:endParaRPr lang="en-US" dirty="0">
              <a:solidFill>
                <a:srgbClr val="0A0A0A"/>
              </a:solidFill>
              <a:latin typeface="museo-sans"/>
            </a:endParaRPr>
          </a:p>
          <a:p>
            <a:r>
              <a:rPr lang="en-US" dirty="0">
                <a:solidFill>
                  <a:srgbClr val="0A0A0A"/>
                </a:solidFill>
                <a:latin typeface="museo-sans"/>
              </a:rPr>
              <a:t>You can also use the bar code scanner and determine eligible items for your funds. </a:t>
            </a: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7860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It’s easy to sign up for, contribute, and use your HSA funds.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First you want to make sure you’re aware of your enrollment dates and where you need to enroll.</a:t>
            </a:r>
            <a:r>
              <a:rPr lang="en-US" b="0" i="0" u="none" strike="noStrike" dirty="0">
                <a:solidFill>
                  <a:srgbClr val="444444"/>
                </a:solidFill>
                <a:effectLst/>
                <a:latin typeface="Calibri" panose="020F0502020204030204" pitchFamily="34" charset="0"/>
              </a:rPr>
              <a:t>​</a:t>
            </a:r>
            <a:r>
              <a:rPr lang="en-US" b="0" i="0" dirty="0">
                <a:solidFill>
                  <a:srgbClr val="444444"/>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1" i="0" dirty="0">
                <a:solidFill>
                  <a:srgbClr val="444444"/>
                </a:solidFill>
                <a:effectLst/>
                <a:latin typeface="Calibri" panose="020F0502020204030204" pitchFamily="34" charset="0"/>
              </a:rPr>
              <a:t>**add specific enrollment dates, URL, qualified plan names</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Then choose your election amount for the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You’ll contribute pre-tax through payroll contributions and remember that you can use funds as you contribute them throughout the plan year.</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Arial" panose="020B0604020202020204" pitchFamily="34" charset="0"/>
              </a:rPr>
              <a: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626362"/>
                </a:solidFill>
                <a:effectLst/>
                <a:latin typeface="Arial" panose="020B0604020202020204" pitchFamily="34" charset="0"/>
              </a:rPr>
              <a:t>You will also want to register and log in at www.healthequity.com/login to start using your account.</a:t>
            </a:r>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626362"/>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8D85-238B-4E9A-BCE6-25F85031B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68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And remember, you can </a:t>
            </a:r>
            <a:r>
              <a:rPr lang="en-US"/>
              <a:t>use</a:t>
            </a:r>
            <a:r>
              <a:rPr lang="en-US">
                <a:solidFill>
                  <a:srgbClr val="000000"/>
                </a:solidFill>
              </a:rPr>
              <a:t> your online or mobile account to chat live with </a:t>
            </a:r>
            <a:r>
              <a:rPr lang="en-US" b="0" i="0">
                <a:solidFill>
                  <a:srgbClr val="000000"/>
                </a:solidFill>
                <a:effectLst/>
              </a:rPr>
              <a:t>Member Services.</a:t>
            </a:r>
            <a:endParaRPr lang="en-US">
              <a:solidFill>
                <a:srgbClr val="444444"/>
              </a:solidFill>
            </a:endParaRPr>
          </a:p>
          <a:p>
            <a:pPr marL="0" marR="0" lvl="0" indent="0" algn="l" defTabSz="457200">
              <a:lnSpc>
                <a:spcPct val="100000"/>
              </a:lnSpc>
              <a:spcBef>
                <a:spcPts val="0"/>
              </a:spcBef>
              <a:spcAft>
                <a:spcPts val="0"/>
              </a:spcAft>
              <a:buNone/>
              <a:tabLst/>
              <a:defRPr/>
            </a:pPr>
            <a:endParaRPr lang="en-US" kern="1200" dirty="0">
              <a:solidFill>
                <a:srgbClr val="444444"/>
              </a:solidFill>
              <a:effectLst/>
              <a:ea typeface="+mn-ea"/>
              <a:cs typeface="+mn-cs"/>
            </a:endParaRPr>
          </a:p>
          <a:p>
            <a:endParaRPr lang="en-US" dirty="0">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21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a:t>
            </a:r>
            <a:r>
              <a:rPr lang="en-US" b="0" i="0" u="none" strike="noStrike" dirty="0">
                <a:solidFill>
                  <a:srgbClr val="000000"/>
                </a:solidFill>
                <a:effectLst/>
                <a:latin typeface="Calibri" panose="020F0502020204030204" pitchFamily="34" charset="0"/>
              </a:rPr>
              <a:t>Combining a HealthEquity Health Savings Account with an HSA-qualified health plan delivers incredible benefits.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HSAs are the only triple-tax advantaged accounts available. HSAs allow you to: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Contribute tax-deductible funds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Grow tax-free earnings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And enjoy tax-free distributions (to cover qualified medical expenses)</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endParaRPr lang="en-US" dirty="0">
              <a:solidFill>
                <a:srgbClr val="0A0A0A"/>
              </a:solidFill>
              <a:latin typeface="museo-sans"/>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210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Hypothetically, let’s say you save 20% in taxes (between payroll taxes and federal and state income taxes) by contributing to your 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With an HSA, those funds are not taxed and you keep all of your money to spend on healthcare needs now or later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AC328FC-691A-415A-85EC-F23630936831}" type="slidenum">
              <a:rPr lang="en-US" smtClean="0"/>
              <a:t>4</a:t>
            </a:fld>
            <a:endParaRPr lang="en-US"/>
          </a:p>
        </p:txBody>
      </p:sp>
    </p:spTree>
    <p:extLst>
      <p:ext uri="{BB962C8B-B14F-4D97-AF65-F5344CB8AC3E}">
        <p14:creationId xmlns:p14="http://schemas.microsoft.com/office/powerpoint/2010/main" val="58526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You never lose your HSA dollars, so even if you’re only saving a small amount per month, those funds will grow into a medical care safety net for your healthcare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fontAlgn="base"/>
            <a:r>
              <a:rPr lang="en-US" b="0" i="0" dirty="0">
                <a:solidFill>
                  <a:srgbClr val="000000"/>
                </a:solidFill>
                <a:effectLst/>
                <a:latin typeface="Calibri"/>
                <a:ea typeface="Calibri"/>
                <a:cs typeface="Calibri"/>
              </a:rPr>
              <a:t>Unlike an FSA, where you have to spend your contributed funds within the plan year, </a:t>
            </a:r>
            <a:r>
              <a:rPr lang="en-US" b="0" i="0" u="none" strike="noStrike" dirty="0">
                <a:solidFill>
                  <a:srgbClr val="000000"/>
                </a:solidFill>
                <a:effectLst/>
                <a:latin typeface="Calibri"/>
                <a:ea typeface="Calibri"/>
                <a:cs typeface="Calibri"/>
              </a:rPr>
              <a:t>money in your HSA rolls over year after year, even if you change health plans or employers. It’s important to know this account is yours, even if you move on to a new job, </a:t>
            </a:r>
            <a:r>
              <a:rPr lang="en-US" dirty="0">
                <a:solidFill>
                  <a:srgbClr val="000000"/>
                </a:solidFill>
                <a:latin typeface="Calibri"/>
                <a:ea typeface="Calibri"/>
                <a:cs typeface="Calibri"/>
              </a:rPr>
              <a:t>or leave your current employer, you</a:t>
            </a:r>
            <a:r>
              <a:rPr lang="en-US" b="0" i="0" u="none" strike="noStrike" dirty="0">
                <a:solidFill>
                  <a:srgbClr val="000000"/>
                </a:solidFill>
                <a:effectLst/>
                <a:latin typeface="Calibri"/>
                <a:ea typeface="Calibri"/>
                <a:cs typeface="Calibri"/>
              </a:rPr>
              <a:t> don’t lose these funds.</a:t>
            </a:r>
            <a:endParaRPr lang="en-US" b="0" i="0" dirty="0">
              <a:solidFill>
                <a:srgbClr val="444444"/>
              </a:solidFill>
              <a:effectLst/>
              <a:latin typeface="Calibri"/>
              <a:ea typeface="Calibri"/>
              <a:cs typeface="Calibri"/>
            </a:endParaRPr>
          </a:p>
          <a:p>
            <a:endParaRPr lang="en-US" dirty="0"/>
          </a:p>
          <a:p>
            <a:r>
              <a:rPr lang="en-US" dirty="0">
                <a:ea typeface="Calibri" panose="020F0502020204030204"/>
                <a:cs typeface="Calibri" panose="020F0502020204030204"/>
              </a:rPr>
              <a:t>And if you have an H S A from a previous employer, you can roll it over and combine it with a new H.S.A. as long as you are the owner of both accounts. </a:t>
            </a: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186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3B3B3B"/>
                </a:solidFill>
                <a:effectLst/>
                <a:latin typeface="neue-haas-grotesk-text"/>
              </a:rPr>
              <a:t>Because of the tax savings on contributions, you can save on qualified medical expenses, including, but not limited to, the expenses seen here.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Check out the most common eligible expenses at HealthEquity.com/</a:t>
            </a:r>
            <a:r>
              <a:rPr lang="en-US" dirty="0" err="1">
                <a:cs typeface="Calibri"/>
              </a:rPr>
              <a:t>hsa-qme</a:t>
            </a:r>
            <a:r>
              <a:rPr lang="en-US" dirty="0">
                <a:cs typeface="Calibri"/>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cs typeface="Calibri"/>
              </a:rPr>
              <a:t>And to make finding HSA-eligible products easier, head over to hsastore.com </a:t>
            </a:r>
            <a:r>
              <a:rPr lang="en-US" dirty="0"/>
              <a:t>for guaranteed eligibility on over 2500 products.</a:t>
            </a:r>
            <a:endParaRPr lang="en-US" dirty="0">
              <a:cs typeface="Calibri"/>
            </a:endParaRPr>
          </a:p>
          <a:p>
            <a:pPr algn="l" rtl="0" fontAlgn="base"/>
            <a:endParaRPr lang="en-US" b="0" i="0" u="none" strike="noStrike" dirty="0">
              <a:solidFill>
                <a:srgbClr val="3B3B3B"/>
              </a:solidFill>
              <a:effectLst/>
              <a:latin typeface="neue-haas-grotesk-text"/>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2680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One of the most frequently asked questions we get when people are selecting a healthcare account is:</a:t>
            </a:r>
          </a:p>
          <a:p>
            <a:endParaRPr lang="en-US" sz="1800" dirty="0">
              <a:cs typeface="Calibri"/>
            </a:endParaRPr>
          </a:p>
          <a:p>
            <a:r>
              <a:rPr lang="en-US" sz="1800" dirty="0">
                <a:cs typeface="Calibri"/>
              </a:rPr>
              <a:t>Who can I spend my HSA funds on?</a:t>
            </a:r>
          </a:p>
          <a:p>
            <a:br>
              <a:rPr lang="en-US" sz="1800" dirty="0">
                <a:cs typeface="Calibri"/>
              </a:rPr>
            </a:br>
            <a:r>
              <a:rPr lang="en-US" sz="1800" dirty="0">
                <a:cs typeface="Calibri"/>
              </a:rPr>
              <a:t>Take a moment to respond:</a:t>
            </a:r>
          </a:p>
          <a:p>
            <a:endParaRPr lang="en-US" sz="1800" dirty="0">
              <a:cs typeface="Calibri"/>
            </a:endParaRPr>
          </a:p>
          <a:p>
            <a:pPr marL="342900" indent="-342900">
              <a:buAutoNum type="alphaUcPeriod"/>
            </a:pPr>
            <a:r>
              <a:rPr lang="en-US" sz="1800" dirty="0">
                <a:cs typeface="Calibri"/>
              </a:rPr>
              <a:t>Yourself</a:t>
            </a:r>
          </a:p>
          <a:p>
            <a:pPr marL="342900" indent="-342900">
              <a:buAutoNum type="alphaUcPeriod"/>
            </a:pPr>
            <a:r>
              <a:rPr lang="en-US" sz="1800" dirty="0">
                <a:cs typeface="Calibri"/>
              </a:rPr>
              <a:t>Your spouse</a:t>
            </a:r>
          </a:p>
          <a:p>
            <a:pPr marL="342900" indent="-342900">
              <a:buAutoNum type="alphaUcPeriod"/>
            </a:pPr>
            <a:r>
              <a:rPr lang="en-US" sz="1800" dirty="0">
                <a:cs typeface="Calibri"/>
              </a:rPr>
              <a:t>Your eligible tax dependents</a:t>
            </a:r>
          </a:p>
          <a:p>
            <a:pPr marL="342900" indent="-342900">
              <a:buAutoNum type="alphaUcPeriod"/>
            </a:pPr>
            <a:r>
              <a:rPr lang="en-US" sz="1800" dirty="0">
                <a:cs typeface="Calibri"/>
              </a:rPr>
              <a:t>All of the above</a:t>
            </a:r>
          </a:p>
          <a:p>
            <a:pPr marL="342900" indent="-342900">
              <a:buAutoNum type="alphaUcPeriod"/>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78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CBCB9-AC67-4D92-1CF3-FB9A975B0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DAECD-3460-3E70-54C2-13F6C0AC2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B25BC-5937-3FD2-0A18-A0BD76202CE2}"/>
              </a:ext>
            </a:extLst>
          </p:cNvPr>
          <p:cNvSpPr>
            <a:spLocks noGrp="1"/>
          </p:cNvSpPr>
          <p:nvPr>
            <p:ph type="body" idx="1"/>
          </p:nvPr>
        </p:nvSpPr>
        <p:spPr/>
        <p:txBody>
          <a:bodyPr/>
          <a:lstStyle/>
          <a:p>
            <a:r>
              <a:rPr lang="en-US" sz="1200" dirty="0">
                <a:solidFill>
                  <a:srgbClr val="000000"/>
                </a:solidFill>
                <a:latin typeface="Calibri"/>
                <a:cs typeface="Calibri"/>
              </a:rPr>
              <a:t>*briefly discuss results</a:t>
            </a:r>
          </a:p>
          <a:p>
            <a:endParaRPr lang="en-US" sz="1200" dirty="0">
              <a:solidFill>
                <a:srgbClr val="000000"/>
              </a:solidFill>
              <a:latin typeface="Calibri"/>
              <a:cs typeface="Calibri"/>
            </a:endParaRPr>
          </a:p>
          <a:p>
            <a:r>
              <a:rPr lang="en-US" sz="1200" dirty="0">
                <a:solidFill>
                  <a:srgbClr val="000000"/>
                </a:solidFill>
                <a:latin typeface="Calibri"/>
                <a:cs typeface="Calibri"/>
              </a:rPr>
              <a:t>You can use your HSA funds to cover qualified medical expenses for you and your eligible tax dependents, even if they are not eligible for an HSA themselves.</a:t>
            </a:r>
          </a:p>
          <a:p>
            <a:endParaRPr lang="en-US" sz="1200" dirty="0">
              <a:solidFill>
                <a:srgbClr val="000000"/>
              </a:solidFill>
              <a:latin typeface="Calibri"/>
              <a:cs typeface="Calibri"/>
            </a:endParaRPr>
          </a:p>
          <a:p>
            <a:endParaRPr lang="en-US" dirty="0">
              <a:solidFill>
                <a:srgbClr val="000000"/>
              </a:solidFill>
              <a:latin typeface="Calibri"/>
              <a:ea typeface="Calibri"/>
              <a:cs typeface="Calibri"/>
            </a:endParaRPr>
          </a:p>
        </p:txBody>
      </p:sp>
      <p:sp>
        <p:nvSpPr>
          <p:cNvPr id="4" name="Slide Number Placeholder 3">
            <a:extLst>
              <a:ext uri="{FF2B5EF4-FFF2-40B4-BE49-F238E27FC236}">
                <a16:creationId xmlns:a16="http://schemas.microsoft.com/office/drawing/2014/main" id="{52EF07FD-9421-6CEB-ED6D-BBA801598214}"/>
              </a:ext>
            </a:extLst>
          </p:cNvPr>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110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If you choose an HSA-qualified health plan, also known as “high-deductible" or “consumer choice” health plan, you can use your tax-free funds to purchase eligible medical expenses for your healthcare needs.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We’ll go through the definitions of a few health insurance terms you may encounter when deciding to sign up for an HSA.</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000000"/>
                </a:solidFill>
                <a:effectLst/>
                <a:latin typeface="Calibri" panose="020F0502020204030204" pitchFamily="34" charset="0"/>
              </a:rPr>
              <a:t>Premiums are t</a:t>
            </a:r>
            <a:r>
              <a:rPr lang="en-US" dirty="0"/>
              <a:t>he amount you pay per year to have health insurance. </a:t>
            </a:r>
            <a:r>
              <a:rPr lang="en-US" b="1" i="0" u="none" strike="noStrike" dirty="0">
                <a:solidFill>
                  <a:srgbClr val="000000"/>
                </a:solidFill>
                <a:effectLst/>
                <a:latin typeface="Calibri" panose="020F0502020204030204" pitchFamily="34" charset="0"/>
              </a:rPr>
              <a:t> </a:t>
            </a:r>
          </a:p>
          <a:p>
            <a:pPr algn="l" rtl="0" fontAlgn="base"/>
            <a:endParaRPr lang="en-US" b="0" i="0" dirty="0">
              <a:solidFill>
                <a:srgbClr val="444444"/>
              </a:solidFill>
              <a:effectLst/>
              <a:latin typeface="Calibri" panose="020F0502020204030204" pitchFamily="34" charset="0"/>
            </a:endParaRPr>
          </a:p>
          <a:p>
            <a:pPr algn="l" rtl="0" fontAlgn="base"/>
            <a:r>
              <a:rPr lang="en-US" b="1" i="0" dirty="0">
                <a:solidFill>
                  <a:srgbClr val="444444"/>
                </a:solidFill>
                <a:effectLst/>
                <a:latin typeface="Calibri" panose="020F0502020204030204" pitchFamily="34" charset="0"/>
              </a:rPr>
              <a:t>A Deductible</a:t>
            </a:r>
            <a:r>
              <a:rPr lang="en-US" b="0" i="0" dirty="0">
                <a:solidFill>
                  <a:srgbClr val="444444"/>
                </a:solidFill>
                <a:effectLst/>
                <a:latin typeface="Calibri" panose="020F0502020204030204" pitchFamily="34" charset="0"/>
              </a:rPr>
              <a:t> is t</a:t>
            </a:r>
            <a:r>
              <a:rPr lang="en-US" dirty="0"/>
              <a:t>he amount you must pay before your insurance kicks in. </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p>
          <a:p>
            <a:pPr algn="l" rtl="0" fontAlgn="base"/>
            <a:r>
              <a:rPr lang="en-US" b="0" i="0" u="none" strike="noStrike" dirty="0">
                <a:solidFill>
                  <a:srgbClr val="000000"/>
                </a:solidFill>
                <a:effectLst/>
                <a:latin typeface="Calibri" panose="020F0502020204030204" pitchFamily="34" charset="0"/>
              </a:rPr>
              <a:t>Generally, plans with lower premiums have higher deductibles and plans with high premiums have lower deductibles. HSA-qualified plans generally have lower premiums, so you can use those savings and grow your HSA. </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1" i="0" u="none" strike="noStrike" dirty="0">
                <a:solidFill>
                  <a:srgbClr val="202124"/>
                </a:solidFill>
                <a:effectLst/>
                <a:latin typeface="Roboto" panose="02000000000000000000" pitchFamily="2" charset="0"/>
              </a:rPr>
              <a:t>Coinsurance</a:t>
            </a:r>
            <a:r>
              <a:rPr lang="en-US" b="0" i="0" u="none" strike="noStrike" dirty="0">
                <a:solidFill>
                  <a:srgbClr val="202124"/>
                </a:solidFill>
                <a:effectLst/>
                <a:latin typeface="Roboto" panose="02000000000000000000" pitchFamily="2" charset="0"/>
              </a:rPr>
              <a:t> is t</a:t>
            </a:r>
            <a:r>
              <a:rPr lang="en-US" dirty="0"/>
              <a:t>he percentage of healthcare expenses you may need to pay after your deductible </a:t>
            </a:r>
            <a:r>
              <a:rPr lang="en-US" b="0" i="0" u="none" strike="noStrike" dirty="0">
                <a:solidFill>
                  <a:srgbClr val="202124"/>
                </a:solidFill>
                <a:effectLst/>
                <a:latin typeface="Roboto" panose="02000000000000000000" pitchFamily="2" charset="0"/>
              </a:rPr>
              <a:t>(for example, 20%, according to your specific healthcare plan)</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Your</a:t>
            </a:r>
            <a:r>
              <a:rPr lang="en-US" b="1" i="0" u="none" strike="noStrike" dirty="0">
                <a:solidFill>
                  <a:srgbClr val="000000"/>
                </a:solidFill>
                <a:effectLst/>
                <a:latin typeface="Calibri" panose="020F0502020204030204" pitchFamily="34" charset="0"/>
              </a:rPr>
              <a:t> out-of-pocket maximum </a:t>
            </a:r>
            <a:r>
              <a:rPr lang="en-US" b="0" i="0" u="none" strike="noStrike" dirty="0">
                <a:solidFill>
                  <a:srgbClr val="000000"/>
                </a:solidFill>
                <a:effectLst/>
                <a:latin typeface="Calibri" panose="020F0502020204030204" pitchFamily="34" charset="0"/>
              </a:rPr>
              <a:t>is the maximum amount you will pay out of your own pocket for covered medical services in a plan year. After you spend this amount on deductibles and coinsurance for in-network care and services, your health plan pays 100% of the costs of covered benefits.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It’s also important to define </a:t>
            </a:r>
            <a:r>
              <a:rPr lang="en-US" b="1" i="0" u="none" strike="noStrike" dirty="0">
                <a:solidFill>
                  <a:srgbClr val="000000"/>
                </a:solidFill>
                <a:effectLst/>
                <a:latin typeface="Calibri" panose="020F0502020204030204" pitchFamily="34" charset="0"/>
              </a:rPr>
              <a:t>preventive care</a:t>
            </a:r>
            <a:r>
              <a:rPr lang="en-US" b="0" i="0" u="none" strike="noStrike" dirty="0">
                <a:solidFill>
                  <a:srgbClr val="000000"/>
                </a:solidFill>
                <a:effectLst/>
                <a:latin typeface="Calibri" panose="020F0502020204030204" pitchFamily="34" charset="0"/>
              </a:rPr>
              <a:t>. Preventive care includes screenings, check-ups, and counseling to prevent illnesses, disease, or other health concerns.  </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HSA-qualified plans cover 100% of your preventive care, which means you can confidently get ahead of your health with annual physicals and not worry about paying anything out of pocket.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BBE42FE3-2463-BA40-B165-CCAA241FE5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111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2 images (V)">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0424EB57-4171-114A-B394-EEA9D641DFBF}"/>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4"/>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8" name="Picture Placeholder 9">
            <a:extLst>
              <a:ext uri="{FF2B5EF4-FFF2-40B4-BE49-F238E27FC236}">
                <a16:creationId xmlns:a16="http://schemas.microsoft.com/office/drawing/2014/main" id="{52A71D86-FD59-B94B-A40A-DDD59513FE63}"/>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8" y="0"/>
            <a:ext cx="2279315"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11" name="Content Placeholder 3">
            <a:extLst>
              <a:ext uri="{FF2B5EF4-FFF2-40B4-BE49-F238E27FC236}">
                <a16:creationId xmlns:a16="http://schemas.microsoft.com/office/drawing/2014/main" id="{963D2459-3252-4E19-63A5-3CCCC37A996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98053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99518" y="3004008"/>
            <a:ext cx="10997061" cy="2339955"/>
          </a:xfrm>
          <a:prstGeom prst="rect">
            <a:avLst/>
          </a:prstGeom>
        </p:spPr>
        <p:txBody>
          <a:bodyPr wrap="square" lIns="0" rIns="0" anchor="t" anchorCtr="0">
            <a:no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 </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600375" y="5435600"/>
            <a:ext cx="10997229" cy="645584"/>
          </a:xfrm>
          <a:prstGeom prst="rect">
            <a:avLst/>
          </a:prstGeom>
        </p:spPr>
        <p:txBody>
          <a:bodyPr lIns="0" tIns="0" rIns="0" bIns="0">
            <a:no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9">
            <a:extLst>
              <a:ext uri="{FF2B5EF4-FFF2-40B4-BE49-F238E27FC236}">
                <a16:creationId xmlns:a16="http://schemas.microsoft.com/office/drawing/2014/main" id="{0B66A21A-9D79-524A-B906-23C0AD672E42}"/>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Content Placeholder 3">
            <a:extLst>
              <a:ext uri="{FF2B5EF4-FFF2-40B4-BE49-F238E27FC236}">
                <a16:creationId xmlns:a16="http://schemas.microsoft.com/office/drawing/2014/main" id="{9880C862-FC53-A05B-EA8A-50BE275B4926}"/>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3346404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3"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6" y="6410444"/>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80" y="387561"/>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9"/>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6" y="6319741"/>
            <a:ext cx="10611137" cy="141899"/>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HaasGrotesk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Month Year (Optional)</a:t>
            </a:r>
          </a:p>
        </p:txBody>
      </p:sp>
    </p:spTree>
    <p:extLst>
      <p:ext uri="{BB962C8B-B14F-4D97-AF65-F5344CB8AC3E}">
        <p14:creationId xmlns:p14="http://schemas.microsoft.com/office/powerpoint/2010/main" val="6370769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3"/>
            <a:ext cx="10836993"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2"/>
            <a:ext cx="10837333" cy="1457408"/>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35"/>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167895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1"/>
            <a:ext cx="5247652"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457408"/>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9" y="6531735"/>
            <a:ext cx="5242983" cy="147135"/>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1207457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9" y="455271"/>
            <a:ext cx="10837333" cy="1457408"/>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5"/>
            <a:ext cx="10744200" cy="147135"/>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5613860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lvl1pPr>
              <a:defRPr>
                <a:latin typeface="NeueHaasGroteskText Pro" panose="020B0504020202020204" pitchFamily="34" charset="77"/>
              </a:defRPr>
            </a:lvl1p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5"/>
            <a:ext cx="10799233" cy="1457408"/>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5"/>
            <a:ext cx="10744200" cy="147135"/>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3402738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0758146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5"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3"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50"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2"/>
            <a:ext cx="6375400"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5"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4"/>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5"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Month Year (Optional)</a:t>
            </a:r>
          </a:p>
        </p:txBody>
      </p:sp>
    </p:spTree>
    <p:extLst>
      <p:ext uri="{BB962C8B-B14F-4D97-AF65-F5344CB8AC3E}">
        <p14:creationId xmlns:p14="http://schemas.microsoft.com/office/powerpoint/2010/main" val="37230275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AGENDA + Image">
    <p:spTree>
      <p:nvGrpSpPr>
        <p:cNvPr id="1" name=""/>
        <p:cNvGrpSpPr/>
        <p:nvPr/>
      </p:nvGrpSpPr>
      <p:grpSpPr>
        <a:xfrm>
          <a:off x="0" y="0"/>
          <a:ext cx="0" cy="0"/>
          <a:chOff x="0" y="0"/>
          <a:chExt cx="0" cy="0"/>
        </a:xfrm>
      </p:grpSpPr>
      <p:sp>
        <p:nvSpPr>
          <p:cNvPr id="32" name="Picture Placeholder 2">
            <a:extLst>
              <a:ext uri="{FF2B5EF4-FFF2-40B4-BE49-F238E27FC236}">
                <a16:creationId xmlns:a16="http://schemas.microsoft.com/office/drawing/2014/main" id="{76A3C9D6-7ECD-D648-95AC-E18439F92EE7}"/>
              </a:ext>
            </a:extLst>
          </p:cNvPr>
          <p:cNvSpPr>
            <a:spLocks noGrp="1"/>
          </p:cNvSpPr>
          <p:nvPr>
            <p:ph type="pic" idx="15" hasCustomPrompt="1"/>
          </p:nvPr>
        </p:nvSpPr>
        <p:spPr>
          <a:xfrm>
            <a:off x="4502339" y="4320"/>
            <a:ext cx="7689663" cy="68776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a:t>
            </a:r>
            <a:br>
              <a:rPr lang="en-US"/>
            </a:br>
            <a:r>
              <a:rPr lang="en-US"/>
              <a:t>picture</a:t>
            </a:r>
          </a:p>
        </p:txBody>
      </p:sp>
      <p:sp>
        <p:nvSpPr>
          <p:cNvPr id="3" name="SmartArt Placeholder 2">
            <a:extLst>
              <a:ext uri="{FF2B5EF4-FFF2-40B4-BE49-F238E27FC236}">
                <a16:creationId xmlns:a16="http://schemas.microsoft.com/office/drawing/2014/main" id="{B1DA119D-8A27-C74B-8A03-7ED7CDF510A3}"/>
              </a:ext>
            </a:extLst>
          </p:cNvPr>
          <p:cNvSpPr>
            <a:spLocks noGrp="1"/>
          </p:cNvSpPr>
          <p:nvPr>
            <p:ph type="dgm" sz="quarter" idx="26"/>
          </p:nvPr>
        </p:nvSpPr>
        <p:spPr>
          <a:xfrm>
            <a:off x="2484700" y="2087119"/>
            <a:ext cx="2976301" cy="4400549"/>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21" name="Title 1">
            <a:extLst>
              <a:ext uri="{FF2B5EF4-FFF2-40B4-BE49-F238E27FC236}">
                <a16:creationId xmlns:a16="http://schemas.microsoft.com/office/drawing/2014/main" id="{31430461-181F-7442-BDF2-53ECAFC79DC0}"/>
              </a:ext>
            </a:extLst>
          </p:cNvPr>
          <p:cNvSpPr>
            <a:spLocks noGrp="1"/>
          </p:cNvSpPr>
          <p:nvPr>
            <p:ph type="title" hasCustomPrompt="1"/>
          </p:nvPr>
        </p:nvSpPr>
        <p:spPr>
          <a:xfrm>
            <a:off x="853443" y="365762"/>
            <a:ext cx="3273223" cy="1401089"/>
          </a:xfrm>
          <a:prstGeom prst="rect">
            <a:avLst/>
          </a:prstGeom>
        </p:spPr>
        <p:txBody>
          <a:bodyPr wrap="square" lIns="0" rIns="0" anchor="t"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sz="4267">
                <a:latin typeface="Neue Haas Grotesk Text Pro" panose="020B0504020202020204" pitchFamily="34" charset="77"/>
              </a:rPr>
              <a:t>Today’s agenda</a:t>
            </a:r>
            <a:endParaRPr lang="en-US"/>
          </a:p>
        </p:txBody>
      </p:sp>
      <p:sp>
        <p:nvSpPr>
          <p:cNvPr id="22" name="Text Placeholder 2">
            <a:extLst>
              <a:ext uri="{FF2B5EF4-FFF2-40B4-BE49-F238E27FC236}">
                <a16:creationId xmlns:a16="http://schemas.microsoft.com/office/drawing/2014/main" id="{0CD92A6A-9012-D147-AB0B-646B3CEC322F}"/>
              </a:ext>
            </a:extLst>
          </p:cNvPr>
          <p:cNvSpPr>
            <a:spLocks noGrp="1"/>
          </p:cNvSpPr>
          <p:nvPr>
            <p:ph type="body" sz="quarter" idx="16" hasCustomPrompt="1"/>
          </p:nvPr>
        </p:nvSpPr>
        <p:spPr>
          <a:xfrm>
            <a:off x="853444" y="2315007"/>
            <a:ext cx="3986265" cy="271376"/>
          </a:xfrm>
          <a:prstGeom prst="rect">
            <a:avLst/>
          </a:prstGeom>
        </p:spPr>
        <p:txBody>
          <a:bodyPr wrap="square"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01</a:t>
            </a:r>
          </a:p>
        </p:txBody>
      </p:sp>
      <p:sp>
        <p:nvSpPr>
          <p:cNvPr id="23" name="Text Placeholder 2">
            <a:extLst>
              <a:ext uri="{FF2B5EF4-FFF2-40B4-BE49-F238E27FC236}">
                <a16:creationId xmlns:a16="http://schemas.microsoft.com/office/drawing/2014/main" id="{C8DF9951-2832-0E40-B4B5-496CF1FD1665}"/>
              </a:ext>
            </a:extLst>
          </p:cNvPr>
          <p:cNvSpPr>
            <a:spLocks noGrp="1"/>
          </p:cNvSpPr>
          <p:nvPr>
            <p:ph type="body" sz="quarter" idx="17" hasCustomPrompt="1"/>
          </p:nvPr>
        </p:nvSpPr>
        <p:spPr>
          <a:xfrm>
            <a:off x="853444" y="2608519"/>
            <a:ext cx="3986265" cy="361724"/>
          </a:xfrm>
          <a:prstGeom prst="rect">
            <a:avLst/>
          </a:prstGeom>
        </p:spPr>
        <p:txBody>
          <a:bodyPr wrap="square" lIns="0" tIns="0" rIns="0" bIns="0">
            <a:spAutoFit/>
          </a:bodyPr>
          <a:lstStyle>
            <a:lvl1pPr marL="0" indent="0">
              <a:buNone/>
              <a:defRPr sz="2000" b="0">
                <a:solidFill>
                  <a:schemeClr val="tx1">
                    <a:lumMod val="90000"/>
                    <a:lumOff val="10000"/>
                  </a:schemeClr>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Agenda item 1</a:t>
            </a:r>
          </a:p>
        </p:txBody>
      </p:sp>
      <p:sp>
        <p:nvSpPr>
          <p:cNvPr id="24" name="Text Placeholder 2">
            <a:extLst>
              <a:ext uri="{FF2B5EF4-FFF2-40B4-BE49-F238E27FC236}">
                <a16:creationId xmlns:a16="http://schemas.microsoft.com/office/drawing/2014/main" id="{5741E459-3B3F-8F45-989B-BA723627B1EC}"/>
              </a:ext>
            </a:extLst>
          </p:cNvPr>
          <p:cNvSpPr>
            <a:spLocks noGrp="1"/>
          </p:cNvSpPr>
          <p:nvPr>
            <p:ph type="body" sz="quarter" idx="18" hasCustomPrompt="1"/>
          </p:nvPr>
        </p:nvSpPr>
        <p:spPr>
          <a:xfrm>
            <a:off x="853444" y="3163815"/>
            <a:ext cx="3986265" cy="271376"/>
          </a:xfrm>
          <a:prstGeom prst="rect">
            <a:avLst/>
          </a:prstGeom>
        </p:spPr>
        <p:txBody>
          <a:bodyPr wrap="square"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02</a:t>
            </a:r>
          </a:p>
        </p:txBody>
      </p:sp>
      <p:sp>
        <p:nvSpPr>
          <p:cNvPr id="25" name="Text Placeholder 2">
            <a:extLst>
              <a:ext uri="{FF2B5EF4-FFF2-40B4-BE49-F238E27FC236}">
                <a16:creationId xmlns:a16="http://schemas.microsoft.com/office/drawing/2014/main" id="{5AAA8D2D-F76A-654F-899F-9E4AEFD3E331}"/>
              </a:ext>
            </a:extLst>
          </p:cNvPr>
          <p:cNvSpPr>
            <a:spLocks noGrp="1"/>
          </p:cNvSpPr>
          <p:nvPr>
            <p:ph type="body" sz="quarter" idx="19" hasCustomPrompt="1"/>
          </p:nvPr>
        </p:nvSpPr>
        <p:spPr>
          <a:xfrm>
            <a:off x="853444" y="3457327"/>
            <a:ext cx="3986265" cy="361724"/>
          </a:xfrm>
          <a:prstGeom prst="rect">
            <a:avLst/>
          </a:prstGeom>
        </p:spPr>
        <p:txBody>
          <a:bodyPr wrap="square" lIns="0" tIns="0" rIns="0" bIns="0">
            <a:spAutoFit/>
          </a:bodyPr>
          <a:lstStyle>
            <a:lvl1pPr marL="0" indent="0">
              <a:buNone/>
              <a:defRPr sz="2000" b="0">
                <a:solidFill>
                  <a:schemeClr val="tx1">
                    <a:lumMod val="90000"/>
                    <a:lumOff val="10000"/>
                  </a:schemeClr>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Agenda item 2</a:t>
            </a:r>
          </a:p>
        </p:txBody>
      </p:sp>
      <p:sp>
        <p:nvSpPr>
          <p:cNvPr id="26" name="Text Placeholder 2">
            <a:extLst>
              <a:ext uri="{FF2B5EF4-FFF2-40B4-BE49-F238E27FC236}">
                <a16:creationId xmlns:a16="http://schemas.microsoft.com/office/drawing/2014/main" id="{0F338280-6FBF-CC41-8D7A-70D8CDE38041}"/>
              </a:ext>
            </a:extLst>
          </p:cNvPr>
          <p:cNvSpPr>
            <a:spLocks noGrp="1"/>
          </p:cNvSpPr>
          <p:nvPr>
            <p:ph type="body" sz="quarter" idx="20" hasCustomPrompt="1"/>
          </p:nvPr>
        </p:nvSpPr>
        <p:spPr>
          <a:xfrm>
            <a:off x="853444" y="3965179"/>
            <a:ext cx="3986265" cy="271376"/>
          </a:xfrm>
          <a:prstGeom prst="rect">
            <a:avLst/>
          </a:prstGeom>
        </p:spPr>
        <p:txBody>
          <a:bodyPr wrap="square"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03</a:t>
            </a:r>
          </a:p>
        </p:txBody>
      </p:sp>
      <p:sp>
        <p:nvSpPr>
          <p:cNvPr id="27" name="Text Placeholder 2">
            <a:extLst>
              <a:ext uri="{FF2B5EF4-FFF2-40B4-BE49-F238E27FC236}">
                <a16:creationId xmlns:a16="http://schemas.microsoft.com/office/drawing/2014/main" id="{5C445D38-2554-0C4E-A76D-A6FC8F08F624}"/>
              </a:ext>
            </a:extLst>
          </p:cNvPr>
          <p:cNvSpPr>
            <a:spLocks noGrp="1"/>
          </p:cNvSpPr>
          <p:nvPr>
            <p:ph type="body" sz="quarter" idx="21" hasCustomPrompt="1"/>
          </p:nvPr>
        </p:nvSpPr>
        <p:spPr>
          <a:xfrm>
            <a:off x="853444" y="4258691"/>
            <a:ext cx="3986265" cy="361724"/>
          </a:xfrm>
          <a:prstGeom prst="rect">
            <a:avLst/>
          </a:prstGeom>
        </p:spPr>
        <p:txBody>
          <a:bodyPr wrap="square" lIns="0" tIns="0" rIns="0" bIns="0">
            <a:spAutoFit/>
          </a:bodyPr>
          <a:lstStyle>
            <a:lvl1pPr marL="0" indent="0">
              <a:buNone/>
              <a:defRPr sz="2000" b="0">
                <a:solidFill>
                  <a:schemeClr val="tx1">
                    <a:lumMod val="90000"/>
                    <a:lumOff val="10000"/>
                  </a:schemeClr>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Agenda item 3</a:t>
            </a:r>
          </a:p>
        </p:txBody>
      </p:sp>
      <p:sp>
        <p:nvSpPr>
          <p:cNvPr id="28" name="Text Placeholder 2">
            <a:extLst>
              <a:ext uri="{FF2B5EF4-FFF2-40B4-BE49-F238E27FC236}">
                <a16:creationId xmlns:a16="http://schemas.microsoft.com/office/drawing/2014/main" id="{2FA3D0D5-96B0-9340-8210-B8E68C97B79E}"/>
              </a:ext>
            </a:extLst>
          </p:cNvPr>
          <p:cNvSpPr>
            <a:spLocks noGrp="1"/>
          </p:cNvSpPr>
          <p:nvPr>
            <p:ph type="body" sz="quarter" idx="22" hasCustomPrompt="1"/>
          </p:nvPr>
        </p:nvSpPr>
        <p:spPr>
          <a:xfrm>
            <a:off x="853444" y="4816025"/>
            <a:ext cx="3986265" cy="271376"/>
          </a:xfrm>
          <a:prstGeom prst="rect">
            <a:avLst/>
          </a:prstGeom>
        </p:spPr>
        <p:txBody>
          <a:bodyPr wrap="square"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04</a:t>
            </a:r>
          </a:p>
        </p:txBody>
      </p:sp>
      <p:sp>
        <p:nvSpPr>
          <p:cNvPr id="29" name="Text Placeholder 2">
            <a:extLst>
              <a:ext uri="{FF2B5EF4-FFF2-40B4-BE49-F238E27FC236}">
                <a16:creationId xmlns:a16="http://schemas.microsoft.com/office/drawing/2014/main" id="{AFA517AD-2C27-D345-B949-7547F172EBD3}"/>
              </a:ext>
            </a:extLst>
          </p:cNvPr>
          <p:cNvSpPr>
            <a:spLocks noGrp="1"/>
          </p:cNvSpPr>
          <p:nvPr>
            <p:ph type="body" sz="quarter" idx="23" hasCustomPrompt="1"/>
          </p:nvPr>
        </p:nvSpPr>
        <p:spPr>
          <a:xfrm>
            <a:off x="853444" y="5109539"/>
            <a:ext cx="3986265" cy="361724"/>
          </a:xfrm>
          <a:prstGeom prst="rect">
            <a:avLst/>
          </a:prstGeom>
        </p:spPr>
        <p:txBody>
          <a:bodyPr wrap="square" lIns="0" tIns="0" rIns="0" bIns="0">
            <a:spAutoFit/>
          </a:bodyPr>
          <a:lstStyle>
            <a:lvl1pPr marL="0" indent="0">
              <a:buNone/>
              <a:defRPr sz="2000" b="0">
                <a:solidFill>
                  <a:schemeClr val="tx1">
                    <a:lumMod val="90000"/>
                    <a:lumOff val="10000"/>
                  </a:schemeClr>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Agenda item 4</a:t>
            </a:r>
          </a:p>
        </p:txBody>
      </p:sp>
      <p:sp>
        <p:nvSpPr>
          <p:cNvPr id="30" name="Text Placeholder 2">
            <a:extLst>
              <a:ext uri="{FF2B5EF4-FFF2-40B4-BE49-F238E27FC236}">
                <a16:creationId xmlns:a16="http://schemas.microsoft.com/office/drawing/2014/main" id="{097B420A-4935-5F41-91AB-A858E1F41743}"/>
              </a:ext>
            </a:extLst>
          </p:cNvPr>
          <p:cNvSpPr>
            <a:spLocks noGrp="1"/>
          </p:cNvSpPr>
          <p:nvPr>
            <p:ph type="body" sz="quarter" idx="24" hasCustomPrompt="1"/>
          </p:nvPr>
        </p:nvSpPr>
        <p:spPr>
          <a:xfrm>
            <a:off x="853444" y="5642337"/>
            <a:ext cx="3986265" cy="271376"/>
          </a:xfrm>
          <a:prstGeom prst="rect">
            <a:avLst/>
          </a:prstGeom>
        </p:spPr>
        <p:txBody>
          <a:bodyPr wrap="square"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05</a:t>
            </a:r>
          </a:p>
        </p:txBody>
      </p:sp>
      <p:sp>
        <p:nvSpPr>
          <p:cNvPr id="31" name="Text Placeholder 2">
            <a:extLst>
              <a:ext uri="{FF2B5EF4-FFF2-40B4-BE49-F238E27FC236}">
                <a16:creationId xmlns:a16="http://schemas.microsoft.com/office/drawing/2014/main" id="{711F4F56-1C2B-6347-A1A1-03BB51C8930A}"/>
              </a:ext>
            </a:extLst>
          </p:cNvPr>
          <p:cNvSpPr>
            <a:spLocks noGrp="1"/>
          </p:cNvSpPr>
          <p:nvPr>
            <p:ph type="body" sz="quarter" idx="25" hasCustomPrompt="1"/>
          </p:nvPr>
        </p:nvSpPr>
        <p:spPr>
          <a:xfrm>
            <a:off x="853444" y="5935851"/>
            <a:ext cx="3986265" cy="361724"/>
          </a:xfrm>
          <a:prstGeom prst="rect">
            <a:avLst/>
          </a:prstGeom>
        </p:spPr>
        <p:txBody>
          <a:bodyPr wrap="square" lIns="0" tIns="0" rIns="0" bIns="0">
            <a:spAutoFit/>
          </a:bodyPr>
          <a:lstStyle>
            <a:lvl1pPr marL="0" indent="0">
              <a:buNone/>
              <a:defRPr sz="2000" b="0">
                <a:solidFill>
                  <a:schemeClr val="tx1">
                    <a:lumMod val="90000"/>
                    <a:lumOff val="10000"/>
                  </a:schemeClr>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Agenda item 5</a:t>
            </a:r>
          </a:p>
        </p:txBody>
      </p:sp>
      <p:sp>
        <p:nvSpPr>
          <p:cNvPr id="33" name="SmartArt Placeholder 5">
            <a:extLst>
              <a:ext uri="{FF2B5EF4-FFF2-40B4-BE49-F238E27FC236}">
                <a16:creationId xmlns:a16="http://schemas.microsoft.com/office/drawing/2014/main" id="{05EFCD46-5491-DD4C-AB27-D7896E7F7C28}"/>
              </a:ext>
            </a:extLst>
          </p:cNvPr>
          <p:cNvSpPr>
            <a:spLocks noGrp="1"/>
          </p:cNvSpPr>
          <p:nvPr>
            <p:ph type="dgm" sz="quarter" idx="27"/>
          </p:nvPr>
        </p:nvSpPr>
        <p:spPr>
          <a:xfrm>
            <a:off x="5255687" y="2087119"/>
            <a:ext cx="205316" cy="440054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0E1E0A19-0EFA-BA48-B007-A787BCED0DA5}"/>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A8CAE75F-D80B-714B-A0B0-7BE5B7270497}"/>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6192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PRESENTER/TEAM - 8 peop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6001068" y="1841780"/>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6001068" y="2504193"/>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6001068" y="217946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5688421" y="1866296"/>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2" name="Picture Placeholder 2">
            <a:extLst>
              <a:ext uri="{FF2B5EF4-FFF2-40B4-BE49-F238E27FC236}">
                <a16:creationId xmlns:a16="http://schemas.microsoft.com/office/drawing/2014/main" id="{F9A32C0E-CA87-9C41-A683-67B7BDC489AD}"/>
              </a:ext>
            </a:extLst>
          </p:cNvPr>
          <p:cNvSpPr>
            <a:spLocks noGrp="1"/>
          </p:cNvSpPr>
          <p:nvPr>
            <p:ph type="pic" idx="15" hasCustomPrompt="1"/>
          </p:nvPr>
        </p:nvSpPr>
        <p:spPr>
          <a:xfrm>
            <a:off x="4391763" y="1347252"/>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49" name="Text Placeholder 2">
            <a:extLst>
              <a:ext uri="{FF2B5EF4-FFF2-40B4-BE49-F238E27FC236}">
                <a16:creationId xmlns:a16="http://schemas.microsoft.com/office/drawing/2014/main" id="{B420629F-8DCE-9944-B544-3D427983833C}"/>
              </a:ext>
            </a:extLst>
          </p:cNvPr>
          <p:cNvSpPr>
            <a:spLocks noGrp="1"/>
          </p:cNvSpPr>
          <p:nvPr>
            <p:ph type="body" sz="quarter" idx="28" hasCustomPrompt="1"/>
          </p:nvPr>
        </p:nvSpPr>
        <p:spPr>
          <a:xfrm>
            <a:off x="9813681" y="1841780"/>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50" name="Text Placeholder 2">
            <a:extLst>
              <a:ext uri="{FF2B5EF4-FFF2-40B4-BE49-F238E27FC236}">
                <a16:creationId xmlns:a16="http://schemas.microsoft.com/office/drawing/2014/main" id="{0355DD05-C632-B143-AE8B-1CEAD0028E1A}"/>
              </a:ext>
            </a:extLst>
          </p:cNvPr>
          <p:cNvSpPr>
            <a:spLocks noGrp="1"/>
          </p:cNvSpPr>
          <p:nvPr>
            <p:ph type="body" sz="quarter" idx="29" hasCustomPrompt="1"/>
          </p:nvPr>
        </p:nvSpPr>
        <p:spPr>
          <a:xfrm>
            <a:off x="9813681" y="2504193"/>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52" name="Text Placeholder 2">
            <a:extLst>
              <a:ext uri="{FF2B5EF4-FFF2-40B4-BE49-F238E27FC236}">
                <a16:creationId xmlns:a16="http://schemas.microsoft.com/office/drawing/2014/main" id="{3241A8B9-3E73-4240-B0A1-9437EEF8F407}"/>
              </a:ext>
            </a:extLst>
          </p:cNvPr>
          <p:cNvSpPr>
            <a:spLocks noGrp="1"/>
          </p:cNvSpPr>
          <p:nvPr>
            <p:ph type="body" sz="quarter" idx="31" hasCustomPrompt="1"/>
          </p:nvPr>
        </p:nvSpPr>
        <p:spPr>
          <a:xfrm>
            <a:off x="9813681" y="217946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56" name="SmartArt Placeholder 5">
            <a:extLst>
              <a:ext uri="{FF2B5EF4-FFF2-40B4-BE49-F238E27FC236}">
                <a16:creationId xmlns:a16="http://schemas.microsoft.com/office/drawing/2014/main" id="{5AF003CF-DF33-FF42-8443-CD223048643B}"/>
              </a:ext>
            </a:extLst>
          </p:cNvPr>
          <p:cNvSpPr>
            <a:spLocks noGrp="1"/>
          </p:cNvSpPr>
          <p:nvPr>
            <p:ph type="dgm" sz="quarter" idx="33"/>
          </p:nvPr>
        </p:nvSpPr>
        <p:spPr>
          <a:xfrm>
            <a:off x="9501037" y="1866296"/>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9" name="Picture Placeholder 2">
            <a:extLst>
              <a:ext uri="{FF2B5EF4-FFF2-40B4-BE49-F238E27FC236}">
                <a16:creationId xmlns:a16="http://schemas.microsoft.com/office/drawing/2014/main" id="{9D67D2B6-DC66-464A-8680-1A4D6096DCCA}"/>
              </a:ext>
            </a:extLst>
          </p:cNvPr>
          <p:cNvSpPr>
            <a:spLocks noGrp="1"/>
          </p:cNvSpPr>
          <p:nvPr>
            <p:ph type="pic" idx="34" hasCustomPrompt="1"/>
          </p:nvPr>
        </p:nvSpPr>
        <p:spPr>
          <a:xfrm>
            <a:off x="8204376" y="1347252"/>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60" name="Text Placeholder 2">
            <a:extLst>
              <a:ext uri="{FF2B5EF4-FFF2-40B4-BE49-F238E27FC236}">
                <a16:creationId xmlns:a16="http://schemas.microsoft.com/office/drawing/2014/main" id="{26F0A165-3045-CE40-ADE4-1824A1F6C7DB}"/>
              </a:ext>
            </a:extLst>
          </p:cNvPr>
          <p:cNvSpPr>
            <a:spLocks noGrp="1"/>
          </p:cNvSpPr>
          <p:nvPr>
            <p:ph type="body" sz="quarter" idx="35" hasCustomPrompt="1"/>
          </p:nvPr>
        </p:nvSpPr>
        <p:spPr>
          <a:xfrm>
            <a:off x="6001068" y="36434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61" name="Text Placeholder 2">
            <a:extLst>
              <a:ext uri="{FF2B5EF4-FFF2-40B4-BE49-F238E27FC236}">
                <a16:creationId xmlns:a16="http://schemas.microsoft.com/office/drawing/2014/main" id="{88B76B41-C953-6747-96E5-229D9BB642AE}"/>
              </a:ext>
            </a:extLst>
          </p:cNvPr>
          <p:cNvSpPr>
            <a:spLocks noGrp="1"/>
          </p:cNvSpPr>
          <p:nvPr>
            <p:ph type="body" sz="quarter" idx="36" hasCustomPrompt="1"/>
          </p:nvPr>
        </p:nvSpPr>
        <p:spPr>
          <a:xfrm>
            <a:off x="6001068" y="4305899"/>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63" name="Text Placeholder 2">
            <a:extLst>
              <a:ext uri="{FF2B5EF4-FFF2-40B4-BE49-F238E27FC236}">
                <a16:creationId xmlns:a16="http://schemas.microsoft.com/office/drawing/2014/main" id="{3955F461-D890-FF42-A1B0-7130E223B1BB}"/>
              </a:ext>
            </a:extLst>
          </p:cNvPr>
          <p:cNvSpPr>
            <a:spLocks noGrp="1"/>
          </p:cNvSpPr>
          <p:nvPr>
            <p:ph type="body" sz="quarter" idx="38" hasCustomPrompt="1"/>
          </p:nvPr>
        </p:nvSpPr>
        <p:spPr>
          <a:xfrm>
            <a:off x="6001068" y="3981173"/>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65" name="SmartArt Placeholder 5">
            <a:extLst>
              <a:ext uri="{FF2B5EF4-FFF2-40B4-BE49-F238E27FC236}">
                <a16:creationId xmlns:a16="http://schemas.microsoft.com/office/drawing/2014/main" id="{F6C77AE3-CE01-B14A-9E7F-6E0DCBF4E0C8}"/>
              </a:ext>
            </a:extLst>
          </p:cNvPr>
          <p:cNvSpPr>
            <a:spLocks noGrp="1"/>
          </p:cNvSpPr>
          <p:nvPr>
            <p:ph type="dgm" sz="quarter" idx="40"/>
          </p:nvPr>
        </p:nvSpPr>
        <p:spPr>
          <a:xfrm>
            <a:off x="5688421" y="3668004"/>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66" name="Picture Placeholder 2">
            <a:extLst>
              <a:ext uri="{FF2B5EF4-FFF2-40B4-BE49-F238E27FC236}">
                <a16:creationId xmlns:a16="http://schemas.microsoft.com/office/drawing/2014/main" id="{BBF3277D-C431-C641-91D0-707D68073DA3}"/>
              </a:ext>
            </a:extLst>
          </p:cNvPr>
          <p:cNvSpPr>
            <a:spLocks noGrp="1"/>
          </p:cNvSpPr>
          <p:nvPr>
            <p:ph type="pic" idx="41" hasCustomPrompt="1"/>
          </p:nvPr>
        </p:nvSpPr>
        <p:spPr>
          <a:xfrm>
            <a:off x="4391763" y="3148959"/>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67" name="Text Placeholder 2">
            <a:extLst>
              <a:ext uri="{FF2B5EF4-FFF2-40B4-BE49-F238E27FC236}">
                <a16:creationId xmlns:a16="http://schemas.microsoft.com/office/drawing/2014/main" id="{FBE9CE29-B8AF-5142-81D7-43B4434018D3}"/>
              </a:ext>
            </a:extLst>
          </p:cNvPr>
          <p:cNvSpPr>
            <a:spLocks noGrp="1"/>
          </p:cNvSpPr>
          <p:nvPr>
            <p:ph type="body" sz="quarter" idx="42" hasCustomPrompt="1"/>
          </p:nvPr>
        </p:nvSpPr>
        <p:spPr>
          <a:xfrm>
            <a:off x="9813681" y="36434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68" name="Text Placeholder 2">
            <a:extLst>
              <a:ext uri="{FF2B5EF4-FFF2-40B4-BE49-F238E27FC236}">
                <a16:creationId xmlns:a16="http://schemas.microsoft.com/office/drawing/2014/main" id="{FF7F03C1-0ECC-5049-BA59-6A9CE2932DB4}"/>
              </a:ext>
            </a:extLst>
          </p:cNvPr>
          <p:cNvSpPr>
            <a:spLocks noGrp="1"/>
          </p:cNvSpPr>
          <p:nvPr>
            <p:ph type="body" sz="quarter" idx="43" hasCustomPrompt="1"/>
          </p:nvPr>
        </p:nvSpPr>
        <p:spPr>
          <a:xfrm>
            <a:off x="9813681" y="4305899"/>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70" name="Text Placeholder 2">
            <a:extLst>
              <a:ext uri="{FF2B5EF4-FFF2-40B4-BE49-F238E27FC236}">
                <a16:creationId xmlns:a16="http://schemas.microsoft.com/office/drawing/2014/main" id="{C82F8BB5-25EF-9A4E-89D2-A56E1F359837}"/>
              </a:ext>
            </a:extLst>
          </p:cNvPr>
          <p:cNvSpPr>
            <a:spLocks noGrp="1"/>
          </p:cNvSpPr>
          <p:nvPr>
            <p:ph type="body" sz="quarter" idx="45" hasCustomPrompt="1"/>
          </p:nvPr>
        </p:nvSpPr>
        <p:spPr>
          <a:xfrm>
            <a:off x="9813681" y="3981173"/>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72" name="SmartArt Placeholder 5">
            <a:extLst>
              <a:ext uri="{FF2B5EF4-FFF2-40B4-BE49-F238E27FC236}">
                <a16:creationId xmlns:a16="http://schemas.microsoft.com/office/drawing/2014/main" id="{A2232D78-ED4B-8F4F-9B76-EDCD76C43C18}"/>
              </a:ext>
            </a:extLst>
          </p:cNvPr>
          <p:cNvSpPr>
            <a:spLocks noGrp="1"/>
          </p:cNvSpPr>
          <p:nvPr>
            <p:ph type="dgm" sz="quarter" idx="47"/>
          </p:nvPr>
        </p:nvSpPr>
        <p:spPr>
          <a:xfrm>
            <a:off x="9501037" y="3668004"/>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73" name="Picture Placeholder 2">
            <a:extLst>
              <a:ext uri="{FF2B5EF4-FFF2-40B4-BE49-F238E27FC236}">
                <a16:creationId xmlns:a16="http://schemas.microsoft.com/office/drawing/2014/main" id="{ED27406C-64C3-BA49-8A69-4316B899F425}"/>
              </a:ext>
            </a:extLst>
          </p:cNvPr>
          <p:cNvSpPr>
            <a:spLocks noGrp="1"/>
          </p:cNvSpPr>
          <p:nvPr>
            <p:ph type="pic" idx="48" hasCustomPrompt="1"/>
          </p:nvPr>
        </p:nvSpPr>
        <p:spPr>
          <a:xfrm>
            <a:off x="8204376" y="3148959"/>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74" name="Text Placeholder 2">
            <a:extLst>
              <a:ext uri="{FF2B5EF4-FFF2-40B4-BE49-F238E27FC236}">
                <a16:creationId xmlns:a16="http://schemas.microsoft.com/office/drawing/2014/main" id="{B3107FFE-8018-E645-8DDB-613446B0FB6E}"/>
              </a:ext>
            </a:extLst>
          </p:cNvPr>
          <p:cNvSpPr>
            <a:spLocks noGrp="1"/>
          </p:cNvSpPr>
          <p:nvPr>
            <p:ph type="body" sz="quarter" idx="49" hasCustomPrompt="1"/>
          </p:nvPr>
        </p:nvSpPr>
        <p:spPr>
          <a:xfrm>
            <a:off x="6001068" y="5418100"/>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75" name="Text Placeholder 2">
            <a:extLst>
              <a:ext uri="{FF2B5EF4-FFF2-40B4-BE49-F238E27FC236}">
                <a16:creationId xmlns:a16="http://schemas.microsoft.com/office/drawing/2014/main" id="{158F014E-35CE-4242-8255-A034A4290A1E}"/>
              </a:ext>
            </a:extLst>
          </p:cNvPr>
          <p:cNvSpPr>
            <a:spLocks noGrp="1"/>
          </p:cNvSpPr>
          <p:nvPr>
            <p:ph type="body" sz="quarter" idx="50" hasCustomPrompt="1"/>
          </p:nvPr>
        </p:nvSpPr>
        <p:spPr>
          <a:xfrm>
            <a:off x="6001068" y="6080513"/>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77" name="Text Placeholder 2">
            <a:extLst>
              <a:ext uri="{FF2B5EF4-FFF2-40B4-BE49-F238E27FC236}">
                <a16:creationId xmlns:a16="http://schemas.microsoft.com/office/drawing/2014/main" id="{CFDA2C30-2D2E-A14D-A2B9-D0C914D44F24}"/>
              </a:ext>
            </a:extLst>
          </p:cNvPr>
          <p:cNvSpPr>
            <a:spLocks noGrp="1"/>
          </p:cNvSpPr>
          <p:nvPr>
            <p:ph type="body" sz="quarter" idx="52" hasCustomPrompt="1"/>
          </p:nvPr>
        </p:nvSpPr>
        <p:spPr>
          <a:xfrm>
            <a:off x="6001068" y="57557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79" name="SmartArt Placeholder 5">
            <a:extLst>
              <a:ext uri="{FF2B5EF4-FFF2-40B4-BE49-F238E27FC236}">
                <a16:creationId xmlns:a16="http://schemas.microsoft.com/office/drawing/2014/main" id="{7D1BFF25-1E1B-2644-921F-F2C593B033C5}"/>
              </a:ext>
            </a:extLst>
          </p:cNvPr>
          <p:cNvSpPr>
            <a:spLocks noGrp="1"/>
          </p:cNvSpPr>
          <p:nvPr>
            <p:ph type="dgm" sz="quarter" idx="54"/>
          </p:nvPr>
        </p:nvSpPr>
        <p:spPr>
          <a:xfrm>
            <a:off x="5688421" y="5442617"/>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80" name="Picture Placeholder 2">
            <a:extLst>
              <a:ext uri="{FF2B5EF4-FFF2-40B4-BE49-F238E27FC236}">
                <a16:creationId xmlns:a16="http://schemas.microsoft.com/office/drawing/2014/main" id="{5BEB51AD-F9A3-864B-A44B-F6C256A7F684}"/>
              </a:ext>
            </a:extLst>
          </p:cNvPr>
          <p:cNvSpPr>
            <a:spLocks noGrp="1"/>
          </p:cNvSpPr>
          <p:nvPr>
            <p:ph type="pic" idx="55" hasCustomPrompt="1"/>
          </p:nvPr>
        </p:nvSpPr>
        <p:spPr>
          <a:xfrm>
            <a:off x="4391763" y="4923572"/>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81" name="Text Placeholder 2">
            <a:extLst>
              <a:ext uri="{FF2B5EF4-FFF2-40B4-BE49-F238E27FC236}">
                <a16:creationId xmlns:a16="http://schemas.microsoft.com/office/drawing/2014/main" id="{CB3E66CB-A10D-3F4F-87B9-8B1049D886AD}"/>
              </a:ext>
            </a:extLst>
          </p:cNvPr>
          <p:cNvSpPr>
            <a:spLocks noGrp="1"/>
          </p:cNvSpPr>
          <p:nvPr>
            <p:ph type="body" sz="quarter" idx="56" hasCustomPrompt="1"/>
          </p:nvPr>
        </p:nvSpPr>
        <p:spPr>
          <a:xfrm>
            <a:off x="9813681" y="5418100"/>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82" name="Text Placeholder 2">
            <a:extLst>
              <a:ext uri="{FF2B5EF4-FFF2-40B4-BE49-F238E27FC236}">
                <a16:creationId xmlns:a16="http://schemas.microsoft.com/office/drawing/2014/main" id="{CC76B6AF-2E3C-FA43-A501-3BCC720AE9EF}"/>
              </a:ext>
            </a:extLst>
          </p:cNvPr>
          <p:cNvSpPr>
            <a:spLocks noGrp="1"/>
          </p:cNvSpPr>
          <p:nvPr>
            <p:ph type="body" sz="quarter" idx="57" hasCustomPrompt="1"/>
          </p:nvPr>
        </p:nvSpPr>
        <p:spPr>
          <a:xfrm>
            <a:off x="9813681" y="6080513"/>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84" name="Text Placeholder 2">
            <a:extLst>
              <a:ext uri="{FF2B5EF4-FFF2-40B4-BE49-F238E27FC236}">
                <a16:creationId xmlns:a16="http://schemas.microsoft.com/office/drawing/2014/main" id="{E6283EA5-A513-464D-B1FA-CFE2F4ADB120}"/>
              </a:ext>
            </a:extLst>
          </p:cNvPr>
          <p:cNvSpPr>
            <a:spLocks noGrp="1"/>
          </p:cNvSpPr>
          <p:nvPr>
            <p:ph type="body" sz="quarter" idx="59" hasCustomPrompt="1"/>
          </p:nvPr>
        </p:nvSpPr>
        <p:spPr>
          <a:xfrm>
            <a:off x="9813681" y="57557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86" name="SmartArt Placeholder 5">
            <a:extLst>
              <a:ext uri="{FF2B5EF4-FFF2-40B4-BE49-F238E27FC236}">
                <a16:creationId xmlns:a16="http://schemas.microsoft.com/office/drawing/2014/main" id="{8021A5A6-4011-904E-98C7-B1F95561973D}"/>
              </a:ext>
            </a:extLst>
          </p:cNvPr>
          <p:cNvSpPr>
            <a:spLocks noGrp="1"/>
          </p:cNvSpPr>
          <p:nvPr>
            <p:ph type="dgm" sz="quarter" idx="61"/>
          </p:nvPr>
        </p:nvSpPr>
        <p:spPr>
          <a:xfrm>
            <a:off x="9501037" y="5442617"/>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87" name="Picture Placeholder 2">
            <a:extLst>
              <a:ext uri="{FF2B5EF4-FFF2-40B4-BE49-F238E27FC236}">
                <a16:creationId xmlns:a16="http://schemas.microsoft.com/office/drawing/2014/main" id="{C7453789-47A3-B340-8D36-142B83A8C8A4}"/>
              </a:ext>
            </a:extLst>
          </p:cNvPr>
          <p:cNvSpPr>
            <a:spLocks noGrp="1"/>
          </p:cNvSpPr>
          <p:nvPr>
            <p:ph type="pic" idx="62" hasCustomPrompt="1"/>
          </p:nvPr>
        </p:nvSpPr>
        <p:spPr>
          <a:xfrm>
            <a:off x="8204376" y="4923572"/>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88" name="Text Placeholder 2">
            <a:extLst>
              <a:ext uri="{FF2B5EF4-FFF2-40B4-BE49-F238E27FC236}">
                <a16:creationId xmlns:a16="http://schemas.microsoft.com/office/drawing/2014/main" id="{79B1021B-22F0-624E-BC7D-47A0E7B2A90D}"/>
              </a:ext>
            </a:extLst>
          </p:cNvPr>
          <p:cNvSpPr>
            <a:spLocks noGrp="1"/>
          </p:cNvSpPr>
          <p:nvPr>
            <p:ph type="body" sz="quarter" idx="63" hasCustomPrompt="1"/>
          </p:nvPr>
        </p:nvSpPr>
        <p:spPr>
          <a:xfrm>
            <a:off x="2184681" y="36434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89" name="Text Placeholder 2">
            <a:extLst>
              <a:ext uri="{FF2B5EF4-FFF2-40B4-BE49-F238E27FC236}">
                <a16:creationId xmlns:a16="http://schemas.microsoft.com/office/drawing/2014/main" id="{0C73C21B-BFF4-C14A-AD15-8884B28D4E6E}"/>
              </a:ext>
            </a:extLst>
          </p:cNvPr>
          <p:cNvSpPr>
            <a:spLocks noGrp="1"/>
          </p:cNvSpPr>
          <p:nvPr>
            <p:ph type="body" sz="quarter" idx="64" hasCustomPrompt="1"/>
          </p:nvPr>
        </p:nvSpPr>
        <p:spPr>
          <a:xfrm>
            <a:off x="2184681" y="4305899"/>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91" name="Text Placeholder 2">
            <a:extLst>
              <a:ext uri="{FF2B5EF4-FFF2-40B4-BE49-F238E27FC236}">
                <a16:creationId xmlns:a16="http://schemas.microsoft.com/office/drawing/2014/main" id="{66481ADD-AE9C-9F44-B1B2-3350BDDD4F50}"/>
              </a:ext>
            </a:extLst>
          </p:cNvPr>
          <p:cNvSpPr>
            <a:spLocks noGrp="1"/>
          </p:cNvSpPr>
          <p:nvPr>
            <p:ph type="body" sz="quarter" idx="66" hasCustomPrompt="1"/>
          </p:nvPr>
        </p:nvSpPr>
        <p:spPr>
          <a:xfrm>
            <a:off x="2184681" y="3981173"/>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93" name="SmartArt Placeholder 5">
            <a:extLst>
              <a:ext uri="{FF2B5EF4-FFF2-40B4-BE49-F238E27FC236}">
                <a16:creationId xmlns:a16="http://schemas.microsoft.com/office/drawing/2014/main" id="{8A20D9D1-85E3-184E-A8B1-11C08CF7866D}"/>
              </a:ext>
            </a:extLst>
          </p:cNvPr>
          <p:cNvSpPr>
            <a:spLocks noGrp="1"/>
          </p:cNvSpPr>
          <p:nvPr>
            <p:ph type="dgm" sz="quarter" idx="68"/>
          </p:nvPr>
        </p:nvSpPr>
        <p:spPr>
          <a:xfrm>
            <a:off x="1872037" y="3668004"/>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94" name="Picture Placeholder 2">
            <a:extLst>
              <a:ext uri="{FF2B5EF4-FFF2-40B4-BE49-F238E27FC236}">
                <a16:creationId xmlns:a16="http://schemas.microsoft.com/office/drawing/2014/main" id="{F4AD72C8-9315-D446-AC94-FF2C6D59ED1E}"/>
              </a:ext>
            </a:extLst>
          </p:cNvPr>
          <p:cNvSpPr>
            <a:spLocks noGrp="1"/>
          </p:cNvSpPr>
          <p:nvPr>
            <p:ph type="pic" idx="69" hasCustomPrompt="1"/>
          </p:nvPr>
        </p:nvSpPr>
        <p:spPr>
          <a:xfrm>
            <a:off x="575376" y="3148959"/>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97" name="Text Placeholder 2">
            <a:extLst>
              <a:ext uri="{FF2B5EF4-FFF2-40B4-BE49-F238E27FC236}">
                <a16:creationId xmlns:a16="http://schemas.microsoft.com/office/drawing/2014/main" id="{FC1A3329-6AA7-DD4A-B946-89D125A72E38}"/>
              </a:ext>
            </a:extLst>
          </p:cNvPr>
          <p:cNvSpPr>
            <a:spLocks noGrp="1"/>
          </p:cNvSpPr>
          <p:nvPr>
            <p:ph type="body" sz="quarter" idx="70" hasCustomPrompt="1"/>
          </p:nvPr>
        </p:nvSpPr>
        <p:spPr>
          <a:xfrm>
            <a:off x="2184681" y="5418100"/>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98" name="Text Placeholder 2">
            <a:extLst>
              <a:ext uri="{FF2B5EF4-FFF2-40B4-BE49-F238E27FC236}">
                <a16:creationId xmlns:a16="http://schemas.microsoft.com/office/drawing/2014/main" id="{F3A036C2-BCFA-C14A-9976-F74C2F0F829F}"/>
              </a:ext>
            </a:extLst>
          </p:cNvPr>
          <p:cNvSpPr>
            <a:spLocks noGrp="1"/>
          </p:cNvSpPr>
          <p:nvPr>
            <p:ph type="body" sz="quarter" idx="71" hasCustomPrompt="1"/>
          </p:nvPr>
        </p:nvSpPr>
        <p:spPr>
          <a:xfrm>
            <a:off x="2184681" y="6080513"/>
            <a:ext cx="1833033" cy="265287"/>
          </a:xfrm>
          <a:prstGeom prst="rect">
            <a:avLst/>
          </a:prstGeom>
        </p:spPr>
        <p:txBody>
          <a:bodyPr wrap="square" lIns="0" tIns="0" rIns="0" bIns="0">
            <a:spAutoFit/>
          </a:bodyPr>
          <a:lstStyle>
            <a:lvl1pPr marL="0" indent="0">
              <a:spcBef>
                <a:spcPts val="0"/>
              </a:spcBef>
              <a:buNone/>
              <a:defRPr sz="1467" b="0">
                <a:solidFill>
                  <a:schemeClr val="tx1"/>
                </a:solidFill>
                <a:latin typeface="Neue Haas Grotesk Text Pro" panose="020B0504020202020204" pitchFamily="34" charset="0"/>
              </a:defRPr>
            </a:lvl1pPr>
          </a:lstStyle>
          <a:p>
            <a:pPr lvl="0"/>
            <a:r>
              <a:rPr lang="en-US"/>
              <a:t>Team member title</a:t>
            </a:r>
          </a:p>
        </p:txBody>
      </p:sp>
      <p:sp>
        <p:nvSpPr>
          <p:cNvPr id="100" name="Text Placeholder 2">
            <a:extLst>
              <a:ext uri="{FF2B5EF4-FFF2-40B4-BE49-F238E27FC236}">
                <a16:creationId xmlns:a16="http://schemas.microsoft.com/office/drawing/2014/main" id="{63FC53EE-5388-F14F-90D7-2005B367DFBD}"/>
              </a:ext>
            </a:extLst>
          </p:cNvPr>
          <p:cNvSpPr>
            <a:spLocks noGrp="1"/>
          </p:cNvSpPr>
          <p:nvPr>
            <p:ph type="body" sz="quarter" idx="73" hasCustomPrompt="1"/>
          </p:nvPr>
        </p:nvSpPr>
        <p:spPr>
          <a:xfrm>
            <a:off x="2184681" y="5755787"/>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02" name="SmartArt Placeholder 5">
            <a:extLst>
              <a:ext uri="{FF2B5EF4-FFF2-40B4-BE49-F238E27FC236}">
                <a16:creationId xmlns:a16="http://schemas.microsoft.com/office/drawing/2014/main" id="{20A4E053-9142-C644-807E-0997B96C0900}"/>
              </a:ext>
            </a:extLst>
          </p:cNvPr>
          <p:cNvSpPr>
            <a:spLocks noGrp="1"/>
          </p:cNvSpPr>
          <p:nvPr>
            <p:ph type="dgm" sz="quarter" idx="75"/>
          </p:nvPr>
        </p:nvSpPr>
        <p:spPr>
          <a:xfrm>
            <a:off x="1872037" y="5442617"/>
            <a:ext cx="108763" cy="8820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03" name="Picture Placeholder 2">
            <a:extLst>
              <a:ext uri="{FF2B5EF4-FFF2-40B4-BE49-F238E27FC236}">
                <a16:creationId xmlns:a16="http://schemas.microsoft.com/office/drawing/2014/main" id="{22E8F6DE-8B93-134A-99A4-E1F3C270882A}"/>
              </a:ext>
            </a:extLst>
          </p:cNvPr>
          <p:cNvSpPr>
            <a:spLocks noGrp="1"/>
          </p:cNvSpPr>
          <p:nvPr>
            <p:ph type="pic" idx="76" hasCustomPrompt="1"/>
          </p:nvPr>
        </p:nvSpPr>
        <p:spPr>
          <a:xfrm>
            <a:off x="575376" y="4923572"/>
            <a:ext cx="1296661" cy="139978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53" name="Title 1">
            <a:extLst>
              <a:ext uri="{FF2B5EF4-FFF2-40B4-BE49-F238E27FC236}">
                <a16:creationId xmlns:a16="http://schemas.microsoft.com/office/drawing/2014/main" id="{96AE0B59-A523-D242-91C2-97654A68BCAD}"/>
              </a:ext>
            </a:extLst>
          </p:cNvPr>
          <p:cNvSpPr>
            <a:spLocks noGrp="1"/>
          </p:cNvSpPr>
          <p:nvPr>
            <p:ph type="title" hasCustomPrompt="1"/>
          </p:nvPr>
        </p:nvSpPr>
        <p:spPr>
          <a:xfrm>
            <a:off x="853443" y="365763"/>
            <a:ext cx="3273223" cy="1401089"/>
          </a:xfrm>
          <a:prstGeom prst="rect">
            <a:avLst/>
          </a:prstGeom>
        </p:spPr>
        <p:txBody>
          <a:bodyPr wrap="square" lIns="0" rIns="0" anchor="t"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sz="4267">
                <a:latin typeface="Neue Haas Grotesk Text Pro" panose="020B0504020202020204" pitchFamily="34" charset="77"/>
              </a:rPr>
              <a:t>Lorem sit ipsum dolor</a:t>
            </a:r>
            <a:endParaRPr lang="en-US"/>
          </a:p>
        </p:txBody>
      </p:sp>
      <p:sp>
        <p:nvSpPr>
          <p:cNvPr id="54" name="Text Placeholder 2">
            <a:extLst>
              <a:ext uri="{FF2B5EF4-FFF2-40B4-BE49-F238E27FC236}">
                <a16:creationId xmlns:a16="http://schemas.microsoft.com/office/drawing/2014/main" id="{12C5DC8B-63AC-C94F-9889-75411CB287BD}"/>
              </a:ext>
            </a:extLst>
          </p:cNvPr>
          <p:cNvSpPr>
            <a:spLocks noGrp="1"/>
          </p:cNvSpPr>
          <p:nvPr>
            <p:ph type="body" sz="quarter" idx="16" hasCustomPrompt="1"/>
          </p:nvPr>
        </p:nvSpPr>
        <p:spPr>
          <a:xfrm>
            <a:off x="853443" y="2077161"/>
            <a:ext cx="3273223" cy="741315"/>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34813157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9" y="2076451"/>
            <a:ext cx="10837333" cy="14545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3"/>
            <a:ext cx="10836993"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5"/>
            <a:ext cx="10744200" cy="147135"/>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37615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Product">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9" name="Picture Placeholder 9">
            <a:extLst>
              <a:ext uri="{FF2B5EF4-FFF2-40B4-BE49-F238E27FC236}">
                <a16:creationId xmlns:a16="http://schemas.microsoft.com/office/drawing/2014/main" id="{BE64A8E8-BC16-E949-AF75-407FCD7B97E9}"/>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C99D6AFF-8DE3-D840-B3E3-FAF54C35D9CB}"/>
              </a:ext>
            </a:extLst>
          </p:cNvPr>
          <p:cNvSpPr>
            <a:spLocks noGrp="1"/>
          </p:cNvSpPr>
          <p:nvPr>
            <p:ph type="title" hasCustomPrompt="1"/>
          </p:nvPr>
        </p:nvSpPr>
        <p:spPr>
          <a:xfrm>
            <a:off x="600375" y="3472178"/>
            <a:ext cx="10925311"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0DBD0451-4E44-227B-089E-3A05B3A7B67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43370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no 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DB2B9AF-7C7A-ED4B-8B47-5EFC4C7403E8}" type="slidenum">
              <a:rPr lang="en-US" smtClean="0"/>
              <a:pPr/>
              <a:t>‹#›</a:t>
            </a:fld>
            <a:endParaRPr lang="en-US"/>
          </a:p>
        </p:txBody>
      </p:sp>
      <p:sp>
        <p:nvSpPr>
          <p:cNvPr id="4" name="Rectangle 3"/>
          <p:cNvSpPr/>
          <p:nvPr userDrawn="1"/>
        </p:nvSpPr>
        <p:spPr>
          <a:xfrm>
            <a:off x="583900" y="913362"/>
            <a:ext cx="10977283" cy="344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Tree>
    <p:extLst>
      <p:ext uri="{BB962C8B-B14F-4D97-AF65-F5344CB8AC3E}">
        <p14:creationId xmlns:p14="http://schemas.microsoft.com/office/powerpoint/2010/main" val="17501763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PRESENTER/TEAM - 5 peop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E95D00-30F9-5D43-8128-95EB69837793}"/>
              </a:ext>
            </a:extLst>
          </p:cNvPr>
          <p:cNvSpPr>
            <a:spLocks noGrp="1"/>
          </p:cNvSpPr>
          <p:nvPr>
            <p:ph type="body" sz="quarter" idx="17" hasCustomPrompt="1"/>
          </p:nvPr>
        </p:nvSpPr>
        <p:spPr>
          <a:xfrm>
            <a:off x="5974994" y="1316385"/>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57" name="Text Placeholder 2">
            <a:extLst>
              <a:ext uri="{FF2B5EF4-FFF2-40B4-BE49-F238E27FC236}">
                <a16:creationId xmlns:a16="http://schemas.microsoft.com/office/drawing/2014/main" id="{6965324C-6B14-C34F-98CF-ACA841C7D512}"/>
              </a:ext>
            </a:extLst>
          </p:cNvPr>
          <p:cNvSpPr>
            <a:spLocks noGrp="1"/>
          </p:cNvSpPr>
          <p:nvPr>
            <p:ph type="body" sz="quarter" idx="18" hasCustomPrompt="1"/>
          </p:nvPr>
        </p:nvSpPr>
        <p:spPr>
          <a:xfrm>
            <a:off x="5974994" y="1978798"/>
            <a:ext cx="1833033" cy="265287"/>
          </a:xfrm>
          <a:prstGeom prst="rect">
            <a:avLst/>
          </a:prstGeom>
        </p:spPr>
        <p:txBody>
          <a:bodyPr wrap="square" lIns="0" tIns="0" rIns="0" bIns="0">
            <a:spAutoFit/>
          </a:bodyPr>
          <a:lstStyle>
            <a:lvl1pPr marL="0" indent="0">
              <a:spcBef>
                <a:spcPts val="0"/>
              </a:spcBef>
              <a:buNone/>
              <a:defRPr sz="1467" b="0">
                <a:solidFill>
                  <a:schemeClr val="tx2"/>
                </a:solidFill>
                <a:latin typeface="Neue Haas Grotesk Text Pro" panose="020B0504020202020204" pitchFamily="34" charset="0"/>
              </a:defRPr>
            </a:lvl1pPr>
          </a:lstStyle>
          <a:p>
            <a:pPr lvl="0"/>
            <a:r>
              <a:rPr lang="en-US"/>
              <a:t>Team member title</a:t>
            </a:r>
          </a:p>
        </p:txBody>
      </p:sp>
      <p:sp>
        <p:nvSpPr>
          <p:cNvPr id="58" name="Text Placeholder 2">
            <a:extLst>
              <a:ext uri="{FF2B5EF4-FFF2-40B4-BE49-F238E27FC236}">
                <a16:creationId xmlns:a16="http://schemas.microsoft.com/office/drawing/2014/main" id="{FCB22EE5-69E2-F945-8DE2-5CC30F437F8E}"/>
              </a:ext>
            </a:extLst>
          </p:cNvPr>
          <p:cNvSpPr>
            <a:spLocks noGrp="1"/>
          </p:cNvSpPr>
          <p:nvPr>
            <p:ph type="body" sz="quarter" idx="19" hasCustomPrompt="1"/>
          </p:nvPr>
        </p:nvSpPr>
        <p:spPr>
          <a:xfrm>
            <a:off x="5974994" y="2343118"/>
            <a:ext cx="1833033" cy="217068"/>
          </a:xfrm>
          <a:prstGeom prst="rect">
            <a:avLst/>
          </a:prstGeom>
        </p:spPr>
        <p:txBody>
          <a:bodyPr wrap="square" lIns="0" tIns="0" rIns="0" bIns="0">
            <a:spAutoFit/>
          </a:bodyPr>
          <a:lstStyle>
            <a:lvl1pPr marL="0" indent="0">
              <a:spcBef>
                <a:spcPts val="0"/>
              </a:spcBef>
              <a:buNone/>
              <a:defRPr sz="12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95" name="Text Placeholder 2">
            <a:extLst>
              <a:ext uri="{FF2B5EF4-FFF2-40B4-BE49-F238E27FC236}">
                <a16:creationId xmlns:a16="http://schemas.microsoft.com/office/drawing/2014/main" id="{D55167E3-C015-6F4C-9118-1E3EBB332252}"/>
              </a:ext>
            </a:extLst>
          </p:cNvPr>
          <p:cNvSpPr>
            <a:spLocks noGrp="1"/>
          </p:cNvSpPr>
          <p:nvPr>
            <p:ph type="body" sz="quarter" idx="20" hasCustomPrompt="1"/>
          </p:nvPr>
        </p:nvSpPr>
        <p:spPr>
          <a:xfrm>
            <a:off x="5974994" y="1654072"/>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96" name="Text Placeholder 2">
            <a:extLst>
              <a:ext uri="{FF2B5EF4-FFF2-40B4-BE49-F238E27FC236}">
                <a16:creationId xmlns:a16="http://schemas.microsoft.com/office/drawing/2014/main" id="{A6C9E54C-C7A3-A84F-968A-4E5E7A0FF12D}"/>
              </a:ext>
            </a:extLst>
          </p:cNvPr>
          <p:cNvSpPr>
            <a:spLocks noGrp="1"/>
          </p:cNvSpPr>
          <p:nvPr>
            <p:ph type="body" sz="quarter" idx="21" hasCustomPrompt="1"/>
          </p:nvPr>
        </p:nvSpPr>
        <p:spPr>
          <a:xfrm>
            <a:off x="5974994" y="2544971"/>
            <a:ext cx="1833033" cy="184666"/>
          </a:xfrm>
          <a:prstGeom prst="rect">
            <a:avLst/>
          </a:prstGeom>
        </p:spPr>
        <p:txBody>
          <a:bodyPr wrap="square" lIns="0" tIns="0" rIns="0" bIns="0">
            <a:spAutoFit/>
          </a:bodyPr>
          <a:lstStyle>
            <a:lvl1pPr marL="0" marR="0" indent="0" algn="l" defTabSz="609555" rtl="0" eaLnBrk="1" fontAlgn="auto" latinLnBrk="0" hangingPunct="1">
              <a:lnSpc>
                <a:spcPct val="100000"/>
              </a:lnSpc>
              <a:spcBef>
                <a:spcPts val="0"/>
              </a:spcBef>
              <a:spcAft>
                <a:spcPts val="0"/>
              </a:spcAft>
              <a:buClrTx/>
              <a:buSzTx/>
              <a:buFont typeface="Wingdings" pitchFamily="2" charset="2"/>
              <a:buNone/>
              <a:tabLst/>
              <a:defRPr sz="1200" b="0">
                <a:solidFill>
                  <a:schemeClr val="tx1">
                    <a:lumMod val="90000"/>
                    <a:lumOff val="10000"/>
                  </a:schemeClr>
                </a:solidFill>
                <a:latin typeface="Neue Haas Grotesk Text Pro" panose="020B0504020202020204" pitchFamily="34" charset="0"/>
              </a:defRPr>
            </a:lvl1pPr>
          </a:lstStyle>
          <a:p>
            <a:pPr marL="0" marR="0" lvl="0" indent="0" algn="l" defTabSz="609555"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5662351" y="1358580"/>
            <a:ext cx="106668" cy="1374885"/>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2" name="Picture Placeholder 2">
            <a:extLst>
              <a:ext uri="{FF2B5EF4-FFF2-40B4-BE49-F238E27FC236}">
                <a16:creationId xmlns:a16="http://schemas.microsoft.com/office/drawing/2014/main" id="{F9A32C0E-CA87-9C41-A683-67B7BDC489AD}"/>
              </a:ext>
            </a:extLst>
          </p:cNvPr>
          <p:cNvSpPr>
            <a:spLocks noGrp="1"/>
          </p:cNvSpPr>
          <p:nvPr>
            <p:ph type="pic" idx="15" hasCustomPrompt="1"/>
          </p:nvPr>
        </p:nvSpPr>
        <p:spPr>
          <a:xfrm>
            <a:off x="4365688" y="-8726"/>
            <a:ext cx="1296661" cy="275576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33" name="Text Placeholder 2">
            <a:extLst>
              <a:ext uri="{FF2B5EF4-FFF2-40B4-BE49-F238E27FC236}">
                <a16:creationId xmlns:a16="http://schemas.microsoft.com/office/drawing/2014/main" id="{D203321C-E4F5-5043-9E35-3C2EA5FA6645}"/>
              </a:ext>
            </a:extLst>
          </p:cNvPr>
          <p:cNvSpPr>
            <a:spLocks noGrp="1"/>
          </p:cNvSpPr>
          <p:nvPr>
            <p:ph type="body" sz="quarter" idx="28" hasCustomPrompt="1"/>
          </p:nvPr>
        </p:nvSpPr>
        <p:spPr>
          <a:xfrm>
            <a:off x="9823596" y="1316385"/>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134" name="Text Placeholder 2">
            <a:extLst>
              <a:ext uri="{FF2B5EF4-FFF2-40B4-BE49-F238E27FC236}">
                <a16:creationId xmlns:a16="http://schemas.microsoft.com/office/drawing/2014/main" id="{F5C3F9C2-8A03-8340-9006-E2E63502238C}"/>
              </a:ext>
            </a:extLst>
          </p:cNvPr>
          <p:cNvSpPr>
            <a:spLocks noGrp="1"/>
          </p:cNvSpPr>
          <p:nvPr>
            <p:ph type="body" sz="quarter" idx="29" hasCustomPrompt="1"/>
          </p:nvPr>
        </p:nvSpPr>
        <p:spPr>
          <a:xfrm>
            <a:off x="9823596" y="1978798"/>
            <a:ext cx="1833033" cy="265287"/>
          </a:xfrm>
          <a:prstGeom prst="rect">
            <a:avLst/>
          </a:prstGeom>
        </p:spPr>
        <p:txBody>
          <a:bodyPr wrap="square" lIns="0" tIns="0" rIns="0" bIns="0">
            <a:spAutoFit/>
          </a:bodyPr>
          <a:lstStyle>
            <a:lvl1pPr marL="0" indent="0">
              <a:spcBef>
                <a:spcPts val="0"/>
              </a:spcBef>
              <a:buNone/>
              <a:defRPr sz="1467" b="0">
                <a:solidFill>
                  <a:schemeClr val="tx2"/>
                </a:solidFill>
                <a:latin typeface="Neue Haas Grotesk Text Pro" panose="020B0504020202020204" pitchFamily="34" charset="0"/>
              </a:defRPr>
            </a:lvl1pPr>
          </a:lstStyle>
          <a:p>
            <a:pPr lvl="0"/>
            <a:r>
              <a:rPr lang="en-US"/>
              <a:t>Team member title</a:t>
            </a:r>
          </a:p>
        </p:txBody>
      </p:sp>
      <p:sp>
        <p:nvSpPr>
          <p:cNvPr id="135" name="Text Placeholder 2">
            <a:extLst>
              <a:ext uri="{FF2B5EF4-FFF2-40B4-BE49-F238E27FC236}">
                <a16:creationId xmlns:a16="http://schemas.microsoft.com/office/drawing/2014/main" id="{920B1561-6E89-3941-B200-5D13270BB08D}"/>
              </a:ext>
            </a:extLst>
          </p:cNvPr>
          <p:cNvSpPr>
            <a:spLocks noGrp="1"/>
          </p:cNvSpPr>
          <p:nvPr>
            <p:ph type="body" sz="quarter" idx="30" hasCustomPrompt="1"/>
          </p:nvPr>
        </p:nvSpPr>
        <p:spPr>
          <a:xfrm>
            <a:off x="9823596" y="2343118"/>
            <a:ext cx="1833033" cy="217068"/>
          </a:xfrm>
          <a:prstGeom prst="rect">
            <a:avLst/>
          </a:prstGeom>
        </p:spPr>
        <p:txBody>
          <a:bodyPr wrap="square" lIns="0" tIns="0" rIns="0" bIns="0">
            <a:spAutoFit/>
          </a:bodyPr>
          <a:lstStyle>
            <a:lvl1pPr marL="0" indent="0">
              <a:spcBef>
                <a:spcPts val="0"/>
              </a:spcBef>
              <a:buNone/>
              <a:defRPr sz="12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36" name="Text Placeholder 2">
            <a:extLst>
              <a:ext uri="{FF2B5EF4-FFF2-40B4-BE49-F238E27FC236}">
                <a16:creationId xmlns:a16="http://schemas.microsoft.com/office/drawing/2014/main" id="{5E1B55FB-65E2-4648-9E86-27EBB8BF766B}"/>
              </a:ext>
            </a:extLst>
          </p:cNvPr>
          <p:cNvSpPr>
            <a:spLocks noGrp="1"/>
          </p:cNvSpPr>
          <p:nvPr>
            <p:ph type="body" sz="quarter" idx="31" hasCustomPrompt="1"/>
          </p:nvPr>
        </p:nvSpPr>
        <p:spPr>
          <a:xfrm>
            <a:off x="9823596" y="1654072"/>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37" name="Text Placeholder 2">
            <a:extLst>
              <a:ext uri="{FF2B5EF4-FFF2-40B4-BE49-F238E27FC236}">
                <a16:creationId xmlns:a16="http://schemas.microsoft.com/office/drawing/2014/main" id="{B3726FD9-D9BF-0943-98AD-BF80C845AAED}"/>
              </a:ext>
            </a:extLst>
          </p:cNvPr>
          <p:cNvSpPr>
            <a:spLocks noGrp="1"/>
          </p:cNvSpPr>
          <p:nvPr>
            <p:ph type="body" sz="quarter" idx="32" hasCustomPrompt="1"/>
          </p:nvPr>
        </p:nvSpPr>
        <p:spPr>
          <a:xfrm>
            <a:off x="9823596" y="2544971"/>
            <a:ext cx="1833033" cy="184666"/>
          </a:xfrm>
          <a:prstGeom prst="rect">
            <a:avLst/>
          </a:prstGeom>
        </p:spPr>
        <p:txBody>
          <a:bodyPr wrap="square" lIns="0" tIns="0" rIns="0" bIns="0">
            <a:spAutoFit/>
          </a:bodyPr>
          <a:lstStyle>
            <a:lvl1pPr marL="0" marR="0" indent="0" algn="l" defTabSz="609555" rtl="0" eaLnBrk="1" fontAlgn="auto" latinLnBrk="0" hangingPunct="1">
              <a:lnSpc>
                <a:spcPct val="100000"/>
              </a:lnSpc>
              <a:spcBef>
                <a:spcPts val="0"/>
              </a:spcBef>
              <a:spcAft>
                <a:spcPts val="0"/>
              </a:spcAft>
              <a:buClrTx/>
              <a:buSzTx/>
              <a:buFont typeface="Wingdings" pitchFamily="2" charset="2"/>
              <a:buNone/>
              <a:tabLst/>
              <a:defRPr sz="1200" b="0">
                <a:solidFill>
                  <a:schemeClr val="tx1">
                    <a:lumMod val="90000"/>
                    <a:lumOff val="10000"/>
                  </a:schemeClr>
                </a:solidFill>
                <a:latin typeface="Neue Haas Grotesk Text Pro" panose="020B0504020202020204" pitchFamily="34" charset="0"/>
              </a:defRPr>
            </a:lvl1pPr>
          </a:lstStyle>
          <a:p>
            <a:pPr marL="0" marR="0" lvl="0" indent="0" algn="l" defTabSz="609555"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38" name="SmartArt Placeholder 5">
            <a:extLst>
              <a:ext uri="{FF2B5EF4-FFF2-40B4-BE49-F238E27FC236}">
                <a16:creationId xmlns:a16="http://schemas.microsoft.com/office/drawing/2014/main" id="{6EFAEA7E-8657-8448-AC9E-827AE63BD052}"/>
              </a:ext>
            </a:extLst>
          </p:cNvPr>
          <p:cNvSpPr>
            <a:spLocks noGrp="1"/>
          </p:cNvSpPr>
          <p:nvPr>
            <p:ph type="dgm" sz="quarter" idx="33"/>
          </p:nvPr>
        </p:nvSpPr>
        <p:spPr>
          <a:xfrm>
            <a:off x="9510951" y="1358580"/>
            <a:ext cx="106668" cy="1374885"/>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39" name="Picture Placeholder 2">
            <a:extLst>
              <a:ext uri="{FF2B5EF4-FFF2-40B4-BE49-F238E27FC236}">
                <a16:creationId xmlns:a16="http://schemas.microsoft.com/office/drawing/2014/main" id="{327209C5-C373-FD49-803E-141B305DF98A}"/>
              </a:ext>
            </a:extLst>
          </p:cNvPr>
          <p:cNvSpPr>
            <a:spLocks noGrp="1"/>
          </p:cNvSpPr>
          <p:nvPr>
            <p:ph type="pic" idx="34" hasCustomPrompt="1"/>
          </p:nvPr>
        </p:nvSpPr>
        <p:spPr>
          <a:xfrm>
            <a:off x="8214292" y="-8726"/>
            <a:ext cx="1296661" cy="275576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40" name="Text Placeholder 2">
            <a:extLst>
              <a:ext uri="{FF2B5EF4-FFF2-40B4-BE49-F238E27FC236}">
                <a16:creationId xmlns:a16="http://schemas.microsoft.com/office/drawing/2014/main" id="{F6C9A7F7-A36C-3D49-B388-08DD61090571}"/>
              </a:ext>
            </a:extLst>
          </p:cNvPr>
          <p:cNvSpPr>
            <a:spLocks noGrp="1"/>
          </p:cNvSpPr>
          <p:nvPr>
            <p:ph type="body" sz="quarter" idx="35" hasCustomPrompt="1"/>
          </p:nvPr>
        </p:nvSpPr>
        <p:spPr>
          <a:xfrm>
            <a:off x="5974994" y="4735645"/>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141" name="Text Placeholder 2">
            <a:extLst>
              <a:ext uri="{FF2B5EF4-FFF2-40B4-BE49-F238E27FC236}">
                <a16:creationId xmlns:a16="http://schemas.microsoft.com/office/drawing/2014/main" id="{F5EDF568-2ED1-5149-875A-9153E0C1AF21}"/>
              </a:ext>
            </a:extLst>
          </p:cNvPr>
          <p:cNvSpPr>
            <a:spLocks noGrp="1"/>
          </p:cNvSpPr>
          <p:nvPr>
            <p:ph type="body" sz="quarter" idx="36" hasCustomPrompt="1"/>
          </p:nvPr>
        </p:nvSpPr>
        <p:spPr>
          <a:xfrm>
            <a:off x="5974994" y="5398058"/>
            <a:ext cx="1833033" cy="265287"/>
          </a:xfrm>
          <a:prstGeom prst="rect">
            <a:avLst/>
          </a:prstGeom>
        </p:spPr>
        <p:txBody>
          <a:bodyPr wrap="square" lIns="0" tIns="0" rIns="0" bIns="0">
            <a:spAutoFit/>
          </a:bodyPr>
          <a:lstStyle>
            <a:lvl1pPr marL="0" indent="0">
              <a:spcBef>
                <a:spcPts val="0"/>
              </a:spcBef>
              <a:buNone/>
              <a:defRPr sz="1467" b="0">
                <a:solidFill>
                  <a:schemeClr val="tx2"/>
                </a:solidFill>
                <a:latin typeface="Neue Haas Grotesk Text Pro" panose="020B0504020202020204" pitchFamily="34" charset="0"/>
              </a:defRPr>
            </a:lvl1pPr>
          </a:lstStyle>
          <a:p>
            <a:pPr lvl="0"/>
            <a:r>
              <a:rPr lang="en-US"/>
              <a:t>Team member title</a:t>
            </a:r>
          </a:p>
        </p:txBody>
      </p:sp>
      <p:sp>
        <p:nvSpPr>
          <p:cNvPr id="142" name="Text Placeholder 2">
            <a:extLst>
              <a:ext uri="{FF2B5EF4-FFF2-40B4-BE49-F238E27FC236}">
                <a16:creationId xmlns:a16="http://schemas.microsoft.com/office/drawing/2014/main" id="{B1459274-E6B9-0C4C-975E-36EBB84F823C}"/>
              </a:ext>
            </a:extLst>
          </p:cNvPr>
          <p:cNvSpPr>
            <a:spLocks noGrp="1"/>
          </p:cNvSpPr>
          <p:nvPr>
            <p:ph type="body" sz="quarter" idx="37" hasCustomPrompt="1"/>
          </p:nvPr>
        </p:nvSpPr>
        <p:spPr>
          <a:xfrm>
            <a:off x="5974994" y="5762378"/>
            <a:ext cx="1833033" cy="217068"/>
          </a:xfrm>
          <a:prstGeom prst="rect">
            <a:avLst/>
          </a:prstGeom>
        </p:spPr>
        <p:txBody>
          <a:bodyPr wrap="square" lIns="0" tIns="0" rIns="0" bIns="0">
            <a:spAutoFit/>
          </a:bodyPr>
          <a:lstStyle>
            <a:lvl1pPr marL="0" indent="0">
              <a:spcBef>
                <a:spcPts val="0"/>
              </a:spcBef>
              <a:buNone/>
              <a:defRPr sz="12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43" name="Text Placeholder 2">
            <a:extLst>
              <a:ext uri="{FF2B5EF4-FFF2-40B4-BE49-F238E27FC236}">
                <a16:creationId xmlns:a16="http://schemas.microsoft.com/office/drawing/2014/main" id="{E15FAD85-9CBE-C047-98D5-74610DDBF843}"/>
              </a:ext>
            </a:extLst>
          </p:cNvPr>
          <p:cNvSpPr>
            <a:spLocks noGrp="1"/>
          </p:cNvSpPr>
          <p:nvPr>
            <p:ph type="body" sz="quarter" idx="38" hasCustomPrompt="1"/>
          </p:nvPr>
        </p:nvSpPr>
        <p:spPr>
          <a:xfrm>
            <a:off x="5974994" y="5073332"/>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44" name="Text Placeholder 2">
            <a:extLst>
              <a:ext uri="{FF2B5EF4-FFF2-40B4-BE49-F238E27FC236}">
                <a16:creationId xmlns:a16="http://schemas.microsoft.com/office/drawing/2014/main" id="{D2AC9608-686C-6D47-B561-B9272357C2ED}"/>
              </a:ext>
            </a:extLst>
          </p:cNvPr>
          <p:cNvSpPr>
            <a:spLocks noGrp="1"/>
          </p:cNvSpPr>
          <p:nvPr>
            <p:ph type="body" sz="quarter" idx="39" hasCustomPrompt="1"/>
          </p:nvPr>
        </p:nvSpPr>
        <p:spPr>
          <a:xfrm>
            <a:off x="5974994" y="5964231"/>
            <a:ext cx="1833033" cy="184666"/>
          </a:xfrm>
          <a:prstGeom prst="rect">
            <a:avLst/>
          </a:prstGeom>
        </p:spPr>
        <p:txBody>
          <a:bodyPr wrap="square" lIns="0" tIns="0" rIns="0" bIns="0">
            <a:spAutoFit/>
          </a:bodyPr>
          <a:lstStyle>
            <a:lvl1pPr marL="0" marR="0" indent="0" algn="l" defTabSz="609555" rtl="0" eaLnBrk="1" fontAlgn="auto" latinLnBrk="0" hangingPunct="1">
              <a:lnSpc>
                <a:spcPct val="100000"/>
              </a:lnSpc>
              <a:spcBef>
                <a:spcPts val="0"/>
              </a:spcBef>
              <a:spcAft>
                <a:spcPts val="0"/>
              </a:spcAft>
              <a:buClrTx/>
              <a:buSzTx/>
              <a:buFont typeface="Wingdings" pitchFamily="2" charset="2"/>
              <a:buNone/>
              <a:tabLst/>
              <a:defRPr sz="1200" b="0">
                <a:solidFill>
                  <a:schemeClr val="tx1">
                    <a:lumMod val="90000"/>
                    <a:lumOff val="10000"/>
                  </a:schemeClr>
                </a:solidFill>
                <a:latin typeface="Neue Haas Grotesk Text Pro" panose="020B0504020202020204" pitchFamily="34" charset="0"/>
              </a:defRPr>
            </a:lvl1pPr>
          </a:lstStyle>
          <a:p>
            <a:pPr marL="0" marR="0" lvl="0" indent="0" algn="l" defTabSz="609555"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45" name="SmartArt Placeholder 5">
            <a:extLst>
              <a:ext uri="{FF2B5EF4-FFF2-40B4-BE49-F238E27FC236}">
                <a16:creationId xmlns:a16="http://schemas.microsoft.com/office/drawing/2014/main" id="{B3DADC38-D0A8-7F40-9382-9237195B6D20}"/>
              </a:ext>
            </a:extLst>
          </p:cNvPr>
          <p:cNvSpPr>
            <a:spLocks noGrp="1"/>
          </p:cNvSpPr>
          <p:nvPr>
            <p:ph type="dgm" sz="quarter" idx="40"/>
          </p:nvPr>
        </p:nvSpPr>
        <p:spPr>
          <a:xfrm>
            <a:off x="5662351" y="4777840"/>
            <a:ext cx="106668" cy="1374885"/>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46" name="Picture Placeholder 2">
            <a:extLst>
              <a:ext uri="{FF2B5EF4-FFF2-40B4-BE49-F238E27FC236}">
                <a16:creationId xmlns:a16="http://schemas.microsoft.com/office/drawing/2014/main" id="{488FD818-3734-EE4C-84FE-D5ED1A9E3E8C}"/>
              </a:ext>
            </a:extLst>
          </p:cNvPr>
          <p:cNvSpPr>
            <a:spLocks noGrp="1"/>
          </p:cNvSpPr>
          <p:nvPr>
            <p:ph type="pic" idx="41" hasCustomPrompt="1"/>
          </p:nvPr>
        </p:nvSpPr>
        <p:spPr>
          <a:xfrm>
            <a:off x="4365688" y="3410535"/>
            <a:ext cx="1296661" cy="275576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47" name="Text Placeholder 2">
            <a:extLst>
              <a:ext uri="{FF2B5EF4-FFF2-40B4-BE49-F238E27FC236}">
                <a16:creationId xmlns:a16="http://schemas.microsoft.com/office/drawing/2014/main" id="{CFF34EF6-90B1-9141-ADE4-99456C1400EC}"/>
              </a:ext>
            </a:extLst>
          </p:cNvPr>
          <p:cNvSpPr>
            <a:spLocks noGrp="1"/>
          </p:cNvSpPr>
          <p:nvPr>
            <p:ph type="body" sz="quarter" idx="42" hasCustomPrompt="1"/>
          </p:nvPr>
        </p:nvSpPr>
        <p:spPr>
          <a:xfrm>
            <a:off x="9823596" y="4735645"/>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148" name="Text Placeholder 2">
            <a:extLst>
              <a:ext uri="{FF2B5EF4-FFF2-40B4-BE49-F238E27FC236}">
                <a16:creationId xmlns:a16="http://schemas.microsoft.com/office/drawing/2014/main" id="{B88AF925-5FE4-7848-B04B-66B3BAFA564E}"/>
              </a:ext>
            </a:extLst>
          </p:cNvPr>
          <p:cNvSpPr>
            <a:spLocks noGrp="1"/>
          </p:cNvSpPr>
          <p:nvPr>
            <p:ph type="body" sz="quarter" idx="43" hasCustomPrompt="1"/>
          </p:nvPr>
        </p:nvSpPr>
        <p:spPr>
          <a:xfrm>
            <a:off x="9823596" y="5398058"/>
            <a:ext cx="1833033" cy="265287"/>
          </a:xfrm>
          <a:prstGeom prst="rect">
            <a:avLst/>
          </a:prstGeom>
        </p:spPr>
        <p:txBody>
          <a:bodyPr wrap="square" lIns="0" tIns="0" rIns="0" bIns="0">
            <a:spAutoFit/>
          </a:bodyPr>
          <a:lstStyle>
            <a:lvl1pPr marL="0" indent="0">
              <a:spcBef>
                <a:spcPts val="0"/>
              </a:spcBef>
              <a:buNone/>
              <a:defRPr sz="1467" b="0">
                <a:solidFill>
                  <a:schemeClr val="tx2"/>
                </a:solidFill>
                <a:latin typeface="Neue Haas Grotesk Text Pro" panose="020B0504020202020204" pitchFamily="34" charset="0"/>
              </a:defRPr>
            </a:lvl1pPr>
          </a:lstStyle>
          <a:p>
            <a:pPr lvl="0"/>
            <a:r>
              <a:rPr lang="en-US"/>
              <a:t>Team member title</a:t>
            </a:r>
          </a:p>
        </p:txBody>
      </p:sp>
      <p:sp>
        <p:nvSpPr>
          <p:cNvPr id="149" name="Text Placeholder 2">
            <a:extLst>
              <a:ext uri="{FF2B5EF4-FFF2-40B4-BE49-F238E27FC236}">
                <a16:creationId xmlns:a16="http://schemas.microsoft.com/office/drawing/2014/main" id="{F0BF29FF-0634-3C49-AEEA-77CDA3CC816A}"/>
              </a:ext>
            </a:extLst>
          </p:cNvPr>
          <p:cNvSpPr>
            <a:spLocks noGrp="1"/>
          </p:cNvSpPr>
          <p:nvPr>
            <p:ph type="body" sz="quarter" idx="44" hasCustomPrompt="1"/>
          </p:nvPr>
        </p:nvSpPr>
        <p:spPr>
          <a:xfrm>
            <a:off x="9823596" y="5762378"/>
            <a:ext cx="1833033" cy="217068"/>
          </a:xfrm>
          <a:prstGeom prst="rect">
            <a:avLst/>
          </a:prstGeom>
        </p:spPr>
        <p:txBody>
          <a:bodyPr wrap="square" lIns="0" tIns="0" rIns="0" bIns="0">
            <a:spAutoFit/>
          </a:bodyPr>
          <a:lstStyle>
            <a:lvl1pPr marL="0" indent="0">
              <a:spcBef>
                <a:spcPts val="0"/>
              </a:spcBef>
              <a:buNone/>
              <a:defRPr sz="12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50" name="Text Placeholder 2">
            <a:extLst>
              <a:ext uri="{FF2B5EF4-FFF2-40B4-BE49-F238E27FC236}">
                <a16:creationId xmlns:a16="http://schemas.microsoft.com/office/drawing/2014/main" id="{B10EE237-3A2F-BC46-A863-AF1EE7D382B8}"/>
              </a:ext>
            </a:extLst>
          </p:cNvPr>
          <p:cNvSpPr>
            <a:spLocks noGrp="1"/>
          </p:cNvSpPr>
          <p:nvPr>
            <p:ph type="body" sz="quarter" idx="45" hasCustomPrompt="1"/>
          </p:nvPr>
        </p:nvSpPr>
        <p:spPr>
          <a:xfrm>
            <a:off x="9823596" y="5073332"/>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51" name="Text Placeholder 2">
            <a:extLst>
              <a:ext uri="{FF2B5EF4-FFF2-40B4-BE49-F238E27FC236}">
                <a16:creationId xmlns:a16="http://schemas.microsoft.com/office/drawing/2014/main" id="{D036D39C-A831-4147-AA5A-34631EDB06A9}"/>
              </a:ext>
            </a:extLst>
          </p:cNvPr>
          <p:cNvSpPr>
            <a:spLocks noGrp="1"/>
          </p:cNvSpPr>
          <p:nvPr>
            <p:ph type="body" sz="quarter" idx="46" hasCustomPrompt="1"/>
          </p:nvPr>
        </p:nvSpPr>
        <p:spPr>
          <a:xfrm>
            <a:off x="9823596" y="5964231"/>
            <a:ext cx="1833033" cy="184666"/>
          </a:xfrm>
          <a:prstGeom prst="rect">
            <a:avLst/>
          </a:prstGeom>
        </p:spPr>
        <p:txBody>
          <a:bodyPr wrap="square" lIns="0" tIns="0" rIns="0" bIns="0">
            <a:spAutoFit/>
          </a:bodyPr>
          <a:lstStyle>
            <a:lvl1pPr marL="0" marR="0" indent="0" algn="l" defTabSz="609555" rtl="0" eaLnBrk="1" fontAlgn="auto" latinLnBrk="0" hangingPunct="1">
              <a:lnSpc>
                <a:spcPct val="100000"/>
              </a:lnSpc>
              <a:spcBef>
                <a:spcPts val="0"/>
              </a:spcBef>
              <a:spcAft>
                <a:spcPts val="0"/>
              </a:spcAft>
              <a:buClrTx/>
              <a:buSzTx/>
              <a:buFont typeface="Wingdings" pitchFamily="2" charset="2"/>
              <a:buNone/>
              <a:tabLst/>
              <a:defRPr sz="1200" b="0">
                <a:solidFill>
                  <a:schemeClr val="tx1">
                    <a:lumMod val="90000"/>
                    <a:lumOff val="10000"/>
                  </a:schemeClr>
                </a:solidFill>
                <a:latin typeface="Neue Haas Grotesk Text Pro" panose="020B0504020202020204" pitchFamily="34" charset="0"/>
              </a:defRPr>
            </a:lvl1pPr>
          </a:lstStyle>
          <a:p>
            <a:pPr marL="0" marR="0" lvl="0" indent="0" algn="l" defTabSz="609555"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52" name="SmartArt Placeholder 5">
            <a:extLst>
              <a:ext uri="{FF2B5EF4-FFF2-40B4-BE49-F238E27FC236}">
                <a16:creationId xmlns:a16="http://schemas.microsoft.com/office/drawing/2014/main" id="{C11A7C39-0132-EE48-9E42-F54F37E247BA}"/>
              </a:ext>
            </a:extLst>
          </p:cNvPr>
          <p:cNvSpPr>
            <a:spLocks noGrp="1"/>
          </p:cNvSpPr>
          <p:nvPr>
            <p:ph type="dgm" sz="quarter" idx="47"/>
          </p:nvPr>
        </p:nvSpPr>
        <p:spPr>
          <a:xfrm>
            <a:off x="9510951" y="4777840"/>
            <a:ext cx="106668" cy="1374885"/>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53" name="Picture Placeholder 2">
            <a:extLst>
              <a:ext uri="{FF2B5EF4-FFF2-40B4-BE49-F238E27FC236}">
                <a16:creationId xmlns:a16="http://schemas.microsoft.com/office/drawing/2014/main" id="{12FEC5F1-E36C-AC4E-9B11-05F5F582FD35}"/>
              </a:ext>
            </a:extLst>
          </p:cNvPr>
          <p:cNvSpPr>
            <a:spLocks noGrp="1"/>
          </p:cNvSpPr>
          <p:nvPr>
            <p:ph type="pic" idx="48" hasCustomPrompt="1"/>
          </p:nvPr>
        </p:nvSpPr>
        <p:spPr>
          <a:xfrm>
            <a:off x="8214292" y="3410535"/>
            <a:ext cx="1296661" cy="275576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4" name="Text Placeholder 2">
            <a:extLst>
              <a:ext uri="{FF2B5EF4-FFF2-40B4-BE49-F238E27FC236}">
                <a16:creationId xmlns:a16="http://schemas.microsoft.com/office/drawing/2014/main" id="{22BE798C-FE9F-2146-8D72-60C48EB7B7DC}"/>
              </a:ext>
            </a:extLst>
          </p:cNvPr>
          <p:cNvSpPr>
            <a:spLocks noGrp="1"/>
          </p:cNvSpPr>
          <p:nvPr>
            <p:ph type="body" sz="quarter" idx="49" hasCustomPrompt="1"/>
          </p:nvPr>
        </p:nvSpPr>
        <p:spPr>
          <a:xfrm>
            <a:off x="2157952" y="4735645"/>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First name</a:t>
            </a:r>
          </a:p>
        </p:txBody>
      </p:sp>
      <p:sp>
        <p:nvSpPr>
          <p:cNvPr id="155" name="Text Placeholder 2">
            <a:extLst>
              <a:ext uri="{FF2B5EF4-FFF2-40B4-BE49-F238E27FC236}">
                <a16:creationId xmlns:a16="http://schemas.microsoft.com/office/drawing/2014/main" id="{E93D6B9D-395F-C043-8736-919CC8ECCCBB}"/>
              </a:ext>
            </a:extLst>
          </p:cNvPr>
          <p:cNvSpPr>
            <a:spLocks noGrp="1"/>
          </p:cNvSpPr>
          <p:nvPr>
            <p:ph type="body" sz="quarter" idx="50" hasCustomPrompt="1"/>
          </p:nvPr>
        </p:nvSpPr>
        <p:spPr>
          <a:xfrm>
            <a:off x="2157952" y="5398058"/>
            <a:ext cx="1833033" cy="265287"/>
          </a:xfrm>
          <a:prstGeom prst="rect">
            <a:avLst/>
          </a:prstGeom>
        </p:spPr>
        <p:txBody>
          <a:bodyPr wrap="square" lIns="0" tIns="0" rIns="0" bIns="0">
            <a:spAutoFit/>
          </a:bodyPr>
          <a:lstStyle>
            <a:lvl1pPr marL="0" indent="0">
              <a:spcBef>
                <a:spcPts val="0"/>
              </a:spcBef>
              <a:buNone/>
              <a:defRPr sz="1467" b="0">
                <a:solidFill>
                  <a:schemeClr val="tx2"/>
                </a:solidFill>
                <a:latin typeface="Neue Haas Grotesk Text Pro" panose="020B0504020202020204" pitchFamily="34" charset="0"/>
              </a:defRPr>
            </a:lvl1pPr>
          </a:lstStyle>
          <a:p>
            <a:pPr lvl="0"/>
            <a:r>
              <a:rPr lang="en-US"/>
              <a:t>Team member title</a:t>
            </a:r>
          </a:p>
        </p:txBody>
      </p:sp>
      <p:sp>
        <p:nvSpPr>
          <p:cNvPr id="156" name="Text Placeholder 2">
            <a:extLst>
              <a:ext uri="{FF2B5EF4-FFF2-40B4-BE49-F238E27FC236}">
                <a16:creationId xmlns:a16="http://schemas.microsoft.com/office/drawing/2014/main" id="{273999C7-03A2-0E44-BB24-22A505363C23}"/>
              </a:ext>
            </a:extLst>
          </p:cNvPr>
          <p:cNvSpPr>
            <a:spLocks noGrp="1"/>
          </p:cNvSpPr>
          <p:nvPr>
            <p:ph type="body" sz="quarter" idx="51" hasCustomPrompt="1"/>
          </p:nvPr>
        </p:nvSpPr>
        <p:spPr>
          <a:xfrm>
            <a:off x="2157952" y="5762378"/>
            <a:ext cx="1833033" cy="217068"/>
          </a:xfrm>
          <a:prstGeom prst="rect">
            <a:avLst/>
          </a:prstGeom>
        </p:spPr>
        <p:txBody>
          <a:bodyPr wrap="square" lIns="0" tIns="0" rIns="0" bIns="0">
            <a:spAutoFit/>
          </a:bodyPr>
          <a:lstStyle>
            <a:lvl1pPr marL="0" indent="0">
              <a:spcBef>
                <a:spcPts val="0"/>
              </a:spcBef>
              <a:buNone/>
              <a:defRPr sz="1200" b="0">
                <a:solidFill>
                  <a:schemeClr val="tx1">
                    <a:lumMod val="90000"/>
                    <a:lumOff val="10000"/>
                  </a:schemeClr>
                </a:solidFill>
                <a:latin typeface="Neue Haas Grotesk Text Pro" panose="020B0504020202020204" pitchFamily="34" charset="0"/>
              </a:defRPr>
            </a:lvl1pPr>
          </a:lstStyle>
          <a:p>
            <a:pPr lvl="0"/>
            <a:r>
              <a:rPr lang="en-US"/>
              <a:t>888.888.8888</a:t>
            </a:r>
          </a:p>
        </p:txBody>
      </p:sp>
      <p:sp>
        <p:nvSpPr>
          <p:cNvPr id="157" name="Text Placeholder 2">
            <a:extLst>
              <a:ext uri="{FF2B5EF4-FFF2-40B4-BE49-F238E27FC236}">
                <a16:creationId xmlns:a16="http://schemas.microsoft.com/office/drawing/2014/main" id="{E4842ED0-08F6-624B-9CC4-928B45478F30}"/>
              </a:ext>
            </a:extLst>
          </p:cNvPr>
          <p:cNvSpPr>
            <a:spLocks noGrp="1"/>
          </p:cNvSpPr>
          <p:nvPr>
            <p:ph type="body" sz="quarter" idx="52" hasCustomPrompt="1"/>
          </p:nvPr>
        </p:nvSpPr>
        <p:spPr>
          <a:xfrm>
            <a:off x="2157952" y="5073332"/>
            <a:ext cx="1833033" cy="364288"/>
          </a:xfrm>
          <a:prstGeom prst="rect">
            <a:avLst/>
          </a:prstGeom>
        </p:spPr>
        <p:txBody>
          <a:bodyPr wrap="square" lIns="0" tIns="0" rIns="0" bIns="0">
            <a:spAutoFit/>
          </a:bodyPr>
          <a:lstStyle>
            <a:lvl1pPr marL="0" indent="0">
              <a:spcBef>
                <a:spcPts val="0"/>
              </a:spcBef>
              <a:buNone/>
              <a:defRPr sz="2000" b="1">
                <a:solidFill>
                  <a:schemeClr val="tx2"/>
                </a:solidFill>
                <a:latin typeface="Neue Haas Grotesk Text Pro" panose="020B0504020202020204" pitchFamily="34" charset="0"/>
              </a:defRPr>
            </a:lvl1pPr>
          </a:lstStyle>
          <a:p>
            <a:pPr lvl="0"/>
            <a:r>
              <a:rPr lang="en-US"/>
              <a:t>Last name</a:t>
            </a:r>
          </a:p>
        </p:txBody>
      </p:sp>
      <p:sp>
        <p:nvSpPr>
          <p:cNvPr id="158" name="Text Placeholder 2">
            <a:extLst>
              <a:ext uri="{FF2B5EF4-FFF2-40B4-BE49-F238E27FC236}">
                <a16:creationId xmlns:a16="http://schemas.microsoft.com/office/drawing/2014/main" id="{FE613DB0-DDD5-A948-B906-6A942327400C}"/>
              </a:ext>
            </a:extLst>
          </p:cNvPr>
          <p:cNvSpPr>
            <a:spLocks noGrp="1"/>
          </p:cNvSpPr>
          <p:nvPr>
            <p:ph type="body" sz="quarter" idx="53" hasCustomPrompt="1"/>
          </p:nvPr>
        </p:nvSpPr>
        <p:spPr>
          <a:xfrm>
            <a:off x="2157952" y="5964231"/>
            <a:ext cx="1833033" cy="184666"/>
          </a:xfrm>
          <a:prstGeom prst="rect">
            <a:avLst/>
          </a:prstGeom>
        </p:spPr>
        <p:txBody>
          <a:bodyPr wrap="square" lIns="0" tIns="0" rIns="0" bIns="0">
            <a:spAutoFit/>
          </a:bodyPr>
          <a:lstStyle>
            <a:lvl1pPr marL="0" marR="0" indent="0" algn="l" defTabSz="609555" rtl="0" eaLnBrk="1" fontAlgn="auto" latinLnBrk="0" hangingPunct="1">
              <a:lnSpc>
                <a:spcPct val="100000"/>
              </a:lnSpc>
              <a:spcBef>
                <a:spcPts val="0"/>
              </a:spcBef>
              <a:spcAft>
                <a:spcPts val="0"/>
              </a:spcAft>
              <a:buClrTx/>
              <a:buSzTx/>
              <a:buFont typeface="Wingdings" pitchFamily="2" charset="2"/>
              <a:buNone/>
              <a:tabLst/>
              <a:defRPr sz="1200" b="0">
                <a:solidFill>
                  <a:schemeClr val="tx1">
                    <a:lumMod val="90000"/>
                    <a:lumOff val="10000"/>
                  </a:schemeClr>
                </a:solidFill>
                <a:latin typeface="Neue Haas Grotesk Text Pro" panose="020B0504020202020204" pitchFamily="34" charset="0"/>
              </a:defRPr>
            </a:lvl1pPr>
          </a:lstStyle>
          <a:p>
            <a:pPr marL="0" marR="0" lvl="0" indent="0" algn="l" defTabSz="609555" rtl="0" eaLnBrk="1" fontAlgn="auto" latinLnBrk="0" hangingPunct="1">
              <a:lnSpc>
                <a:spcPct val="100000"/>
              </a:lnSpc>
              <a:spcBef>
                <a:spcPts val="0"/>
              </a:spcBef>
              <a:spcAft>
                <a:spcPts val="0"/>
              </a:spcAft>
              <a:buClrTx/>
              <a:buSzTx/>
              <a:buFont typeface="Wingdings" pitchFamily="2" charset="2"/>
              <a:buNone/>
              <a:tabLst/>
              <a:defRPr/>
            </a:pPr>
            <a:r>
              <a:rPr lang="en-US" err="1"/>
              <a:t>email@healthequity.com</a:t>
            </a:r>
            <a:endParaRPr lang="en-US"/>
          </a:p>
        </p:txBody>
      </p:sp>
      <p:sp>
        <p:nvSpPr>
          <p:cNvPr id="159" name="SmartArt Placeholder 5">
            <a:extLst>
              <a:ext uri="{FF2B5EF4-FFF2-40B4-BE49-F238E27FC236}">
                <a16:creationId xmlns:a16="http://schemas.microsoft.com/office/drawing/2014/main" id="{6F50CB67-B313-B844-8C55-84CD97DF17CE}"/>
              </a:ext>
            </a:extLst>
          </p:cNvPr>
          <p:cNvSpPr>
            <a:spLocks noGrp="1"/>
          </p:cNvSpPr>
          <p:nvPr>
            <p:ph type="dgm" sz="quarter" idx="54"/>
          </p:nvPr>
        </p:nvSpPr>
        <p:spPr>
          <a:xfrm>
            <a:off x="1845307" y="4777840"/>
            <a:ext cx="106668" cy="1374885"/>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160" name="Picture Placeholder 2">
            <a:extLst>
              <a:ext uri="{FF2B5EF4-FFF2-40B4-BE49-F238E27FC236}">
                <a16:creationId xmlns:a16="http://schemas.microsoft.com/office/drawing/2014/main" id="{5EE4419C-874E-574F-8D36-FE419F308A54}"/>
              </a:ext>
            </a:extLst>
          </p:cNvPr>
          <p:cNvSpPr>
            <a:spLocks noGrp="1"/>
          </p:cNvSpPr>
          <p:nvPr>
            <p:ph type="pic" idx="55" hasCustomPrompt="1"/>
          </p:nvPr>
        </p:nvSpPr>
        <p:spPr>
          <a:xfrm>
            <a:off x="548648" y="3410535"/>
            <a:ext cx="1296661" cy="275576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51" name="Title 1">
            <a:extLst>
              <a:ext uri="{FF2B5EF4-FFF2-40B4-BE49-F238E27FC236}">
                <a16:creationId xmlns:a16="http://schemas.microsoft.com/office/drawing/2014/main" id="{CBE2D76B-848D-3645-881A-1F0FB7023746}"/>
              </a:ext>
            </a:extLst>
          </p:cNvPr>
          <p:cNvSpPr>
            <a:spLocks noGrp="1"/>
          </p:cNvSpPr>
          <p:nvPr>
            <p:ph type="title" hasCustomPrompt="1"/>
          </p:nvPr>
        </p:nvSpPr>
        <p:spPr>
          <a:xfrm>
            <a:off x="853443" y="365763"/>
            <a:ext cx="3273223" cy="1401089"/>
          </a:xfrm>
          <a:prstGeom prst="rect">
            <a:avLst/>
          </a:prstGeom>
        </p:spPr>
        <p:txBody>
          <a:bodyPr wrap="square" lIns="0" rIns="0" anchor="t"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sz="4267">
                <a:latin typeface="Neue Haas Grotesk Text Pro" panose="020B0504020202020204" pitchFamily="34" charset="77"/>
              </a:rPr>
              <a:t>Lorem sit ipsum dolor</a:t>
            </a:r>
            <a:endParaRPr lang="en-US"/>
          </a:p>
        </p:txBody>
      </p:sp>
      <p:sp>
        <p:nvSpPr>
          <p:cNvPr id="52" name="Text Placeholder 2">
            <a:extLst>
              <a:ext uri="{FF2B5EF4-FFF2-40B4-BE49-F238E27FC236}">
                <a16:creationId xmlns:a16="http://schemas.microsoft.com/office/drawing/2014/main" id="{CB67A0C8-E6A8-284F-87AA-23835D72F773}"/>
              </a:ext>
            </a:extLst>
          </p:cNvPr>
          <p:cNvSpPr>
            <a:spLocks noGrp="1"/>
          </p:cNvSpPr>
          <p:nvPr>
            <p:ph type="body" sz="quarter" idx="16" hasCustomPrompt="1"/>
          </p:nvPr>
        </p:nvSpPr>
        <p:spPr>
          <a:xfrm>
            <a:off x="853443" y="2077161"/>
            <a:ext cx="3273223" cy="741315"/>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a:t>
            </a:r>
            <a:br>
              <a:rPr lang="en-US"/>
            </a:br>
            <a:r>
              <a:rPr lang="en-US"/>
              <a:t>sit amet consectetur</a:t>
            </a:r>
          </a:p>
        </p:txBody>
      </p:sp>
    </p:spTree>
    <p:extLst>
      <p:ext uri="{BB962C8B-B14F-4D97-AF65-F5344CB8AC3E}">
        <p14:creationId xmlns:p14="http://schemas.microsoft.com/office/powerpoint/2010/main" val="40385927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3"/>
            <a:ext cx="10836993"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4" y="6526529"/>
            <a:ext cx="10611137" cy="141899"/>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9" y="2077163"/>
            <a:ext cx="10837333" cy="1517424"/>
          </a:xfrm>
          <a:prstGeom prst="rect">
            <a:avLst/>
          </a:prstGeom>
        </p:spPr>
        <p:txBody>
          <a:bodyPr wrap="square">
            <a:spAutoFit/>
          </a:bodyPr>
          <a:lstStyle>
            <a:lvl1pPr marL="232822" indent="-232822">
              <a:buFont typeface="Wingdings" pitchFamily="2" charset="2"/>
              <a:buChar char="§"/>
              <a:tabLst/>
              <a:defRPr sz="2000"/>
            </a:lvl1pPr>
            <a:lvl2pPr marL="457178" indent="-224356">
              <a:tabLst/>
              <a:defRPr sz="1733"/>
            </a:lvl2pPr>
            <a:lvl3pPr marL="692116" indent="-234939">
              <a:tabLst/>
              <a:defRPr sz="1467"/>
            </a:lvl3pPr>
            <a:lvl4pPr marL="916472" indent="-224356">
              <a:tabLst/>
              <a:defRPr sz="1200"/>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2864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LANK + Disclosure + Pag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4" y="6526529"/>
            <a:ext cx="10611137" cy="141899"/>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Tree>
    <p:extLst>
      <p:ext uri="{BB962C8B-B14F-4D97-AF65-F5344CB8AC3E}">
        <p14:creationId xmlns:p14="http://schemas.microsoft.com/office/powerpoint/2010/main" val="19955730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3"/>
            <a:ext cx="10836993"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9"/>
            <a:ext cx="1082647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9" y="3075569"/>
            <a:ext cx="10837333" cy="145458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5"/>
            <a:ext cx="10744200" cy="147135"/>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106021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er &amp;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860301" y="6031833"/>
            <a:ext cx="9903953" cy="668611"/>
          </a:xfrm>
          <a:prstGeom prst="rect">
            <a:avLst/>
          </a:prstGeom>
        </p:spPr>
        <p:txBody>
          <a:bodyPr anchor="b">
            <a:noAutofit/>
          </a:bodyPr>
          <a:lstStyle>
            <a:lvl1pPr marL="0" indent="0">
              <a:lnSpc>
                <a:spcPts val="1067"/>
              </a:lnSpc>
              <a:spcBef>
                <a:spcPts val="0"/>
              </a:spcBef>
              <a:spcAft>
                <a:spcPts val="267"/>
              </a:spcAft>
              <a:buNone/>
              <a:defRPr sz="700">
                <a:solidFill>
                  <a:schemeClr val="accent6"/>
                </a:solidFill>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15" name="Text Placeholder 2">
            <a:extLst>
              <a:ext uri="{FF2B5EF4-FFF2-40B4-BE49-F238E27FC236}">
                <a16:creationId xmlns:a16="http://schemas.microsoft.com/office/drawing/2014/main" id="{7462AB3E-0F78-3946-92A6-37186E8DF540}"/>
              </a:ext>
            </a:extLst>
          </p:cNvPr>
          <p:cNvSpPr>
            <a:spLocks noGrp="1"/>
          </p:cNvSpPr>
          <p:nvPr>
            <p:ph idx="1"/>
          </p:nvPr>
        </p:nvSpPr>
        <p:spPr>
          <a:xfrm>
            <a:off x="860302" y="2027826"/>
            <a:ext cx="10568436" cy="3660809"/>
          </a:xfrm>
          <a:prstGeom prst="rect">
            <a:avLst/>
          </a:prstGeom>
        </p:spPr>
        <p:txBody>
          <a:bodyPr vert="horz" lIns="91440" tIns="45720" rIns="91440" bIns="45720" rtlCol="0">
            <a:normAutofit/>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FDC429-D028-4D49-94E5-87057A33CC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86651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CONTENT + Statement - Bo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4B3FCC87-E97D-F049-BBC0-15BACD68D20F}"/>
              </a:ext>
            </a:extLst>
          </p:cNvPr>
          <p:cNvSpPr>
            <a:spLocks noGrp="1"/>
          </p:cNvSpPr>
          <p:nvPr>
            <p:ph sz="quarter" idx="11" hasCustomPrompt="1"/>
          </p:nvPr>
        </p:nvSpPr>
        <p:spPr>
          <a:xfrm>
            <a:off x="853440" y="6526529"/>
            <a:ext cx="10485120" cy="141899"/>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wrap="square" anchor="t" anchorCtr="0">
            <a:spAutoFit/>
          </a:bodyPr>
          <a:lstStyle>
            <a:lvl1pPr marL="0" indent="0" algn="l">
              <a:lnSpc>
                <a:spcPct val="110000"/>
              </a:lnSpc>
              <a:spcBef>
                <a:spcPts val="0"/>
              </a:spcBef>
              <a:buNone/>
              <a:defRPr sz="6667" b="1">
                <a:solidFill>
                  <a:srgbClr val="4E2883"/>
                </a:solidFill>
              </a:defRPr>
            </a:lvl1pPr>
          </a:lstStyle>
          <a:p>
            <a:pPr lvl="0"/>
            <a:r>
              <a:rPr lang="en-US"/>
              <a:t>Lorem ipsum dolor </a:t>
            </a:r>
            <a:br>
              <a:rPr lang="en-US"/>
            </a:br>
            <a:r>
              <a:rPr lang="en-US"/>
              <a:t>sit amet consectetur adipiscing elit. Sed </a:t>
            </a:r>
            <a:br>
              <a:rPr lang="en-US"/>
            </a:br>
            <a:r>
              <a:rPr lang="en-US"/>
              <a:t>do eiusmod tempor incididunt ut labore et. </a:t>
            </a:r>
          </a:p>
        </p:txBody>
      </p:sp>
    </p:spTree>
    <p:extLst>
      <p:ext uri="{BB962C8B-B14F-4D97-AF65-F5344CB8AC3E}">
        <p14:creationId xmlns:p14="http://schemas.microsoft.com/office/powerpoint/2010/main" val="31776124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1E8922A7-70FA-5747-B504-EC869A15DAA0}"/>
              </a:ext>
            </a:extLst>
          </p:cNvPr>
          <p:cNvSpPr>
            <a:spLocks noGrp="1"/>
          </p:cNvSpPr>
          <p:nvPr>
            <p:ph sz="quarter" idx="11" hasCustomPrompt="1"/>
          </p:nvPr>
        </p:nvSpPr>
        <p:spPr>
          <a:xfrm>
            <a:off x="853444" y="6527363"/>
            <a:ext cx="10611137" cy="141064"/>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latin typeface="Neue Haas Grotesk 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Tree>
    <p:extLst>
      <p:ext uri="{BB962C8B-B14F-4D97-AF65-F5344CB8AC3E}">
        <p14:creationId xmlns:p14="http://schemas.microsoft.com/office/powerpoint/2010/main" val="40531624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E02DBFF-17CC-2ABA-A6F2-DFDE1A083CD7}"/>
              </a:ext>
            </a:extLst>
          </p:cNvPr>
          <p:cNvSpPr>
            <a:spLocks noGrp="1"/>
          </p:cNvSpPr>
          <p:nvPr>
            <p:ph type="pic" sz="quarter" idx="10" hasCustomPrompt="1"/>
          </p:nvPr>
        </p:nvSpPr>
        <p:spPr>
          <a:xfrm>
            <a:off x="0" y="3332520"/>
            <a:ext cx="12192000" cy="192960"/>
          </a:xfrm>
          <a:prstGeom prst="rect">
            <a:avLst/>
          </a:prstGeom>
          <a:solidFill>
            <a:schemeClr val="bg2"/>
          </a:solidFill>
        </p:spPr>
        <p:txBody>
          <a:bodyPr anchor="ctr"/>
          <a:lstStyle>
            <a:lvl1pPr marL="0" indent="0" algn="ctr">
              <a:buNone/>
              <a:defRPr sz="1067" b="0" i="0">
                <a:latin typeface="Neue Haas Grotesk Text Pro" panose="020B0504020202020204" pitchFamily="34" charset="77"/>
              </a:defRPr>
            </a:lvl1pPr>
          </a:lstStyle>
          <a:p>
            <a:r>
              <a:rPr lang="en-US"/>
              <a:t>INSERT PHOTO</a:t>
            </a:r>
          </a:p>
        </p:txBody>
      </p:sp>
      <p:sp>
        <p:nvSpPr>
          <p:cNvPr id="9" name="Slide Number Placeholder 5">
            <a:extLst>
              <a:ext uri="{FF2B5EF4-FFF2-40B4-BE49-F238E27FC236}">
                <a16:creationId xmlns:a16="http://schemas.microsoft.com/office/drawing/2014/main" id="{382EFA9D-9D0E-CC79-35CB-E98689AB24AC}"/>
              </a:ext>
            </a:extLst>
          </p:cNvPr>
          <p:cNvSpPr>
            <a:spLocks noGrp="1"/>
          </p:cNvSpPr>
          <p:nvPr>
            <p:ph type="sldNum" sz="quarter" idx="12"/>
          </p:nvPr>
        </p:nvSpPr>
        <p:spPr>
          <a:xfrm>
            <a:off x="11346249" y="6389303"/>
            <a:ext cx="666579" cy="366183"/>
          </a:xfrm>
          <a:prstGeom prst="rect">
            <a:avLst/>
          </a:prstGeom>
        </p:spPr>
        <p:txBody>
          <a:bodyPr/>
          <a:lstStyle>
            <a:lvl1pPr algn="r">
              <a:defRPr sz="1067" b="0" i="0">
                <a:solidFill>
                  <a:schemeClr val="bg1"/>
                </a:solidFill>
                <a:latin typeface="Neue Haas Grotesk Text Pro" panose="020B0504020202020204" pitchFamily="34" charset="77"/>
              </a:defRPr>
            </a:lvl1pPr>
          </a:lstStyle>
          <a:p>
            <a:fld id="{95BA7AC6-F70A-0146-86BD-270FCA24F755}" type="slidenum">
              <a:rPr lang="en-US" smtClean="0"/>
              <a:pPr/>
              <a:t>‹#›</a:t>
            </a:fld>
            <a:endParaRPr lang="en-US"/>
          </a:p>
        </p:txBody>
      </p:sp>
    </p:spTree>
    <p:extLst>
      <p:ext uri="{BB962C8B-B14F-4D97-AF65-F5344CB8AC3E}">
        <p14:creationId xmlns:p14="http://schemas.microsoft.com/office/powerpoint/2010/main" val="33113132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ESTIMONIAL + Image (V)">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5454207" y="-3"/>
            <a:ext cx="6737796"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319D9B5D-87F7-E445-9854-0DA684736C23}"/>
              </a:ext>
            </a:extLst>
          </p:cNvPr>
          <p:cNvSpPr txBox="1">
            <a:spLocks/>
          </p:cNvSpPr>
          <p:nvPr userDrawn="1"/>
        </p:nvSpPr>
        <p:spPr>
          <a:xfrm>
            <a:off x="669255" y="-922457"/>
            <a:ext cx="1330832" cy="2374996"/>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800"/>
              </a:spcAft>
              <a:buNone/>
            </a:pPr>
            <a:r>
              <a:rPr lang="en-US" sz="23998">
                <a:solidFill>
                  <a:srgbClr val="EFEFEF"/>
                </a:solidFill>
                <a:cs typeface="Arial"/>
              </a:rPr>
              <a:t>“</a:t>
            </a:r>
            <a:endParaRPr lang="en-US" sz="23998">
              <a:solidFill>
                <a:srgbClr val="EFEFEF"/>
              </a:solidFill>
            </a:endParaRPr>
          </a:p>
        </p:txBody>
      </p:sp>
      <p:sp>
        <p:nvSpPr>
          <p:cNvPr id="15" name="Content Placeholder 3">
            <a:extLst>
              <a:ext uri="{FF2B5EF4-FFF2-40B4-BE49-F238E27FC236}">
                <a16:creationId xmlns:a16="http://schemas.microsoft.com/office/drawing/2014/main" id="{E8D3971E-93C6-7240-908D-F5D9E5FF3EA7}"/>
              </a:ext>
            </a:extLst>
          </p:cNvPr>
          <p:cNvSpPr txBox="1">
            <a:spLocks/>
          </p:cNvSpPr>
          <p:nvPr userDrawn="1"/>
        </p:nvSpPr>
        <p:spPr>
          <a:xfrm rot="10800000">
            <a:off x="3665143" y="5679267"/>
            <a:ext cx="1330832" cy="2374996"/>
          </a:xfrm>
          <a:prstGeom prst="rect">
            <a:avLst/>
          </a:prstGeom>
        </p:spPr>
        <p:txBody>
          <a:bodyPr lIns="0">
            <a:noAutofit/>
          </a:bodyPr>
          <a:lstStyle>
            <a:lvl1pPr marL="256032" indent="-256032" algn="l" defTabSz="457200" rtl="0" eaLnBrk="1" latinLnBrk="0" hangingPunct="1">
              <a:spcBef>
                <a:spcPts val="1000"/>
              </a:spcBef>
              <a:buFont typeface="Wingdings" pitchFamily="2" charset="2"/>
              <a:buChar char="§"/>
              <a:defRPr sz="2000" b="0" i="0" kern="1200">
                <a:solidFill>
                  <a:schemeClr val="tx1"/>
                </a:solidFill>
                <a:latin typeface="Neue Haas Grotesk Text Pro" panose="020B0504020202020204" pitchFamily="34" charset="77"/>
                <a:ea typeface="+mn-ea"/>
                <a:cs typeface="+mn-cs"/>
              </a:defRPr>
            </a:lvl1pPr>
            <a:lvl2pPr marL="742950" indent="-285750" algn="l" defTabSz="457200" rtl="0" eaLnBrk="1" latinLnBrk="0" hangingPunct="1">
              <a:spcBef>
                <a:spcPts val="1000"/>
              </a:spcBef>
              <a:buFont typeface="Wingdings" pitchFamily="2" charset="2"/>
              <a:buChar char="§"/>
              <a:defRPr sz="1800" b="0" i="0" kern="1200">
                <a:solidFill>
                  <a:schemeClr val="tx1"/>
                </a:solidFill>
                <a:latin typeface="Neue Haas Grotesk Text Pro" panose="020B0504020202020204" pitchFamily="34" charset="77"/>
                <a:ea typeface="+mn-ea"/>
                <a:cs typeface="+mn-cs"/>
              </a:defRPr>
            </a:lvl2pPr>
            <a:lvl3pPr marL="11430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3pPr>
            <a:lvl4pPr marL="16002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4pPr>
            <a:lvl5pPr marL="2057400" indent="-228600" algn="l" defTabSz="457200" rtl="0" eaLnBrk="1" latinLnBrk="0" hangingPunct="1">
              <a:spcBef>
                <a:spcPts val="1000"/>
              </a:spcBef>
              <a:buFont typeface="Wingdings" pitchFamily="2" charset="2"/>
              <a:buChar char="§"/>
              <a:defRPr sz="1600" b="0" i="0" kern="1200">
                <a:solidFill>
                  <a:schemeClr val="tx1"/>
                </a:solidFill>
                <a:latin typeface="Neue Haas Grotesk Text Pro" panose="020B0504020202020204" pitchFamily="34" charset="77"/>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a:lnSpc>
                <a:spcPct val="130000"/>
              </a:lnSpc>
              <a:spcBef>
                <a:spcPts val="0"/>
              </a:spcBef>
              <a:spcAft>
                <a:spcPts val="800"/>
              </a:spcAft>
              <a:buNone/>
            </a:pPr>
            <a:r>
              <a:rPr lang="en-US" sz="26666">
                <a:solidFill>
                  <a:srgbClr val="EFEFEF"/>
                </a:solidFill>
                <a:cs typeface="Arial"/>
              </a:rPr>
              <a:t>“</a:t>
            </a:r>
            <a:endParaRPr lang="en-US" sz="26666">
              <a:solidFill>
                <a:srgbClr val="EFEFEF"/>
              </a:solidFill>
            </a:endParaRPr>
          </a:p>
        </p:txBody>
      </p:sp>
      <p:sp>
        <p:nvSpPr>
          <p:cNvPr id="3" name="Text Placeholder 2">
            <a:extLst>
              <a:ext uri="{FF2B5EF4-FFF2-40B4-BE49-F238E27FC236}">
                <a16:creationId xmlns:a16="http://schemas.microsoft.com/office/drawing/2014/main" id="{A46597DE-5EF0-8D4B-B979-40D2EE548CCF}"/>
              </a:ext>
            </a:extLst>
          </p:cNvPr>
          <p:cNvSpPr>
            <a:spLocks noGrp="1"/>
          </p:cNvSpPr>
          <p:nvPr>
            <p:ph type="body" sz="quarter" idx="16" hasCustomPrompt="1"/>
          </p:nvPr>
        </p:nvSpPr>
        <p:spPr>
          <a:xfrm>
            <a:off x="901701" y="1452035"/>
            <a:ext cx="3894667" cy="3812668"/>
          </a:xfrm>
          <a:prstGeom prst="rect">
            <a:avLst/>
          </a:prstGeom>
        </p:spPr>
        <p:txBody>
          <a:bodyPr wrap="square">
            <a:spAutoFit/>
          </a:bodyPr>
          <a:lstStyle>
            <a:lvl1pPr marL="0" indent="0">
              <a:lnSpc>
                <a:spcPct val="125000"/>
              </a:lnSpc>
              <a:spcBef>
                <a:spcPts val="0"/>
              </a:spcBef>
              <a:spcAft>
                <a:spcPts val="400"/>
              </a:spcAft>
              <a:buNone/>
              <a:defRPr lang="en-US" sz="2000" b="0" i="0" smtClean="0">
                <a:effectLst/>
                <a:latin typeface="Neue Haas Grotesk Text Pro" panose="020B0504020202020204"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Lorem ipsum dolor sit amet, consectetur adipiscing elit, sed do eiusmod tempor incididunt </a:t>
            </a:r>
            <a:br>
              <a:rPr lang="en-US"/>
            </a:br>
            <a:r>
              <a:rPr lang="en-US"/>
              <a:t>ut labore et dolore magna aliqua. </a:t>
            </a:r>
            <a:br>
              <a:rPr lang="en-US"/>
            </a:br>
            <a:r>
              <a:rPr lang="en-US"/>
              <a:t>Ut enim ad minim veniam, quis nostrud exercitation ullamco laboris nisi ut </a:t>
            </a:r>
            <a:r>
              <a:rPr lang="en-US" err="1"/>
              <a:t>aliquip</a:t>
            </a:r>
            <a:r>
              <a:rPr lang="en-US"/>
              <a:t> ex ea. Duis </a:t>
            </a:r>
            <a:r>
              <a:rPr lang="en-US" err="1"/>
              <a:t>aute</a:t>
            </a:r>
            <a:r>
              <a:rPr lang="en-US"/>
              <a:t> </a:t>
            </a:r>
            <a:r>
              <a:rPr lang="en-US" err="1"/>
              <a:t>irure</a:t>
            </a:r>
            <a:r>
              <a:rPr lang="en-US"/>
              <a:t> dolor in </a:t>
            </a:r>
            <a:r>
              <a:rPr lang="en-US" err="1"/>
              <a:t>voluptate</a:t>
            </a:r>
            <a:r>
              <a:rPr lang="en-US"/>
              <a:t>. Sed do eiusmod tempor incididunt ut labore et dolore magna aliqua.</a:t>
            </a:r>
          </a:p>
        </p:txBody>
      </p:sp>
      <p:sp>
        <p:nvSpPr>
          <p:cNvPr id="22" name="Text Placeholder 2">
            <a:extLst>
              <a:ext uri="{FF2B5EF4-FFF2-40B4-BE49-F238E27FC236}">
                <a16:creationId xmlns:a16="http://schemas.microsoft.com/office/drawing/2014/main" id="{A628EC60-5B2E-CE44-B050-ACFF4F517E56}"/>
              </a:ext>
            </a:extLst>
          </p:cNvPr>
          <p:cNvSpPr>
            <a:spLocks noGrp="1"/>
          </p:cNvSpPr>
          <p:nvPr>
            <p:ph type="body" sz="quarter" idx="17" hasCustomPrompt="1"/>
          </p:nvPr>
        </p:nvSpPr>
        <p:spPr>
          <a:xfrm>
            <a:off x="901703" y="5802016"/>
            <a:ext cx="2940316" cy="737467"/>
          </a:xfrm>
          <a:prstGeom prst="rect">
            <a:avLst/>
          </a:prstGeom>
        </p:spPr>
        <p:txBody>
          <a:bodyPr wrap="square">
            <a:spAutoFit/>
          </a:bodyPr>
          <a:lstStyle>
            <a:lvl1pPr marL="0" indent="0">
              <a:lnSpc>
                <a:spcPct val="125000"/>
              </a:lnSpc>
              <a:spcBef>
                <a:spcPts val="0"/>
              </a:spcBef>
              <a:spcAft>
                <a:spcPts val="0"/>
              </a:spcAft>
              <a:buNone/>
              <a:defRPr lang="en-US" sz="2000" b="1" i="0" smtClean="0">
                <a:solidFill>
                  <a:schemeClr val="tx1"/>
                </a:solidFill>
                <a:effectLst/>
                <a:latin typeface="Neue Haas Grotesk Text Pro" panose="020B0504020202020204"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Name, </a:t>
            </a:r>
          </a:p>
          <a:p>
            <a:pPr lvl="0"/>
            <a:r>
              <a:rPr lang="en-US"/>
              <a:t>Title/member since</a:t>
            </a:r>
          </a:p>
        </p:txBody>
      </p:sp>
    </p:spTree>
    <p:extLst>
      <p:ext uri="{BB962C8B-B14F-4D97-AF65-F5344CB8AC3E}">
        <p14:creationId xmlns:p14="http://schemas.microsoft.com/office/powerpoint/2010/main" val="2655760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Product + Subtitle">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5" name="Text Placeholder 2">
            <a:extLst>
              <a:ext uri="{FF2B5EF4-FFF2-40B4-BE49-F238E27FC236}">
                <a16:creationId xmlns:a16="http://schemas.microsoft.com/office/drawing/2014/main" id="{163EE0E6-8718-804F-B35B-86BBBF2C462F}"/>
              </a:ext>
            </a:extLst>
          </p:cNvPr>
          <p:cNvSpPr>
            <a:spLocks noGrp="1"/>
          </p:cNvSpPr>
          <p:nvPr>
            <p:ph type="body" sz="quarter" idx="16" hasCustomPrompt="1"/>
          </p:nvPr>
        </p:nvSpPr>
        <p:spPr>
          <a:xfrm>
            <a:off x="600375" y="5435601"/>
            <a:ext cx="10911293" cy="357620"/>
          </a:xfrm>
          <a:prstGeom prst="rect">
            <a:avLst/>
          </a:prstGeom>
        </p:spPr>
        <p:txBody>
          <a:bodyPr wrap="square"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7" name="Picture Placeholder 9">
            <a:extLst>
              <a:ext uri="{FF2B5EF4-FFF2-40B4-BE49-F238E27FC236}">
                <a16:creationId xmlns:a16="http://schemas.microsoft.com/office/drawing/2014/main" id="{2ECD064F-57C8-3F47-AEE9-F014E2E61036}"/>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0" name="Title 1">
            <a:extLst>
              <a:ext uri="{FF2B5EF4-FFF2-40B4-BE49-F238E27FC236}">
                <a16:creationId xmlns:a16="http://schemas.microsoft.com/office/drawing/2014/main" id="{7505F15C-3C1B-3749-AC0F-6B6C56E1EA28}"/>
              </a:ext>
            </a:extLst>
          </p:cNvPr>
          <p:cNvSpPr>
            <a:spLocks noGrp="1"/>
          </p:cNvSpPr>
          <p:nvPr>
            <p:ph type="title" hasCustomPrompt="1"/>
          </p:nvPr>
        </p:nvSpPr>
        <p:spPr>
          <a:xfrm>
            <a:off x="600375" y="3004008"/>
            <a:ext cx="10911136"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9" name="Content Placeholder 3">
            <a:extLst>
              <a:ext uri="{FF2B5EF4-FFF2-40B4-BE49-F238E27FC236}">
                <a16:creationId xmlns:a16="http://schemas.microsoft.com/office/drawing/2014/main" id="{CCEB5D28-1987-F304-A23A-2CE46A2D394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[Date]</a:t>
            </a:r>
          </a:p>
        </p:txBody>
      </p:sp>
    </p:spTree>
    <p:extLst>
      <p:ext uri="{BB962C8B-B14F-4D97-AF65-F5344CB8AC3E}">
        <p14:creationId xmlns:p14="http://schemas.microsoft.com/office/powerpoint/2010/main" val="3885792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1"/>
            <a:ext cx="5247652"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3" y="6526529"/>
            <a:ext cx="5253076" cy="141899"/>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9" y="3033516"/>
            <a:ext cx="5253500" cy="1517424"/>
          </a:xfrm>
          <a:prstGeom prst="rect">
            <a:avLst/>
          </a:prstGeom>
        </p:spPr>
        <p:txBody>
          <a:bodyPr wrap="square">
            <a:spAutoFit/>
          </a:bodyPr>
          <a:lstStyle>
            <a:lvl1pPr marL="232822" indent="-232822">
              <a:buFont typeface="Wingdings" pitchFamily="2" charset="2"/>
              <a:buChar char="§"/>
              <a:tabLst/>
              <a:defRPr sz="2000"/>
            </a:lvl1pPr>
            <a:lvl2pPr marL="457178" indent="-224356">
              <a:tabLst/>
              <a:defRPr sz="1733"/>
            </a:lvl2pPr>
            <a:lvl3pPr marL="692116" indent="-234939">
              <a:tabLst/>
              <a:defRPr sz="1467"/>
            </a:lvl3pPr>
            <a:lvl4pPr marL="916472" indent="-224356">
              <a:tabLst/>
              <a:defRPr sz="1200"/>
            </a:lvl4pPr>
          </a:lstStyle>
          <a:p>
            <a:pPr lvl="0"/>
            <a:r>
              <a:rPr lang="en-US"/>
              <a:t>First level</a:t>
            </a:r>
          </a:p>
          <a:p>
            <a:pPr lvl="1"/>
            <a:r>
              <a:rPr lang="en-US"/>
              <a:t>Second level</a:t>
            </a:r>
          </a:p>
          <a:p>
            <a:pPr lvl="2"/>
            <a:r>
              <a:rPr lang="en-US"/>
              <a:t>Third level</a:t>
            </a:r>
          </a:p>
          <a:p>
            <a:pPr lvl="3"/>
            <a:r>
              <a:rPr lang="en-US"/>
              <a:t>Fourth level</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9"/>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0190910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ECTION BREAK - Number">
    <p:spTree>
      <p:nvGrpSpPr>
        <p:cNvPr id="1" name=""/>
        <p:cNvGrpSpPr/>
        <p:nvPr/>
      </p:nvGrpSpPr>
      <p:grpSpPr>
        <a:xfrm>
          <a:off x="0" y="0"/>
          <a:ext cx="0" cy="0"/>
          <a:chOff x="0" y="0"/>
          <a:chExt cx="0" cy="0"/>
        </a:xfrm>
      </p:grpSpPr>
      <p:sp>
        <p:nvSpPr>
          <p:cNvPr id="14" name="SmartArt Placeholder 2">
            <a:extLst>
              <a:ext uri="{FF2B5EF4-FFF2-40B4-BE49-F238E27FC236}">
                <a16:creationId xmlns:a16="http://schemas.microsoft.com/office/drawing/2014/main" id="{45F10A35-4106-E640-AC0A-43A3690BB261}"/>
              </a:ext>
            </a:extLst>
          </p:cNvPr>
          <p:cNvSpPr>
            <a:spLocks noGrp="1"/>
          </p:cNvSpPr>
          <p:nvPr>
            <p:ph type="dgm" sz="quarter" idx="26"/>
          </p:nvPr>
        </p:nvSpPr>
        <p:spPr>
          <a:xfrm>
            <a:off x="2832847" y="-3648"/>
            <a:ext cx="9357684"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2221754" y="3836897"/>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1"/>
            <a:ext cx="8505715"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 for your presentation</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9970249" y="3836897"/>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3" name="Text Placeholder 2">
            <a:extLst>
              <a:ext uri="{FF2B5EF4-FFF2-40B4-BE49-F238E27FC236}">
                <a16:creationId xmlns:a16="http://schemas.microsoft.com/office/drawing/2014/main" id="{C1EF8250-B8B3-E24D-9E80-5B3B7F3A658E}"/>
              </a:ext>
            </a:extLst>
          </p:cNvPr>
          <p:cNvSpPr>
            <a:spLocks noGrp="1"/>
          </p:cNvSpPr>
          <p:nvPr>
            <p:ph type="body" sz="quarter" idx="48" hasCustomPrompt="1"/>
          </p:nvPr>
        </p:nvSpPr>
        <p:spPr>
          <a:xfrm>
            <a:off x="1904134" y="-910777"/>
            <a:ext cx="5962465" cy="5148783"/>
          </a:xfrm>
          <a:prstGeom prst="rect">
            <a:avLst/>
          </a:prstGeom>
        </p:spPr>
        <p:txBody>
          <a:bodyPr wrap="square">
            <a:spAutoFit/>
          </a:bodyPr>
          <a:lstStyle>
            <a:lvl1pPr marL="0" indent="0">
              <a:buFontTx/>
              <a:buNone/>
              <a:defRPr sz="27998" b="0">
                <a:solidFill>
                  <a:schemeClr val="bg1"/>
                </a:solidFill>
              </a:defRPr>
            </a:lvl1pPr>
          </a:lstStyle>
          <a:p>
            <a:pPr lvl="0"/>
            <a:r>
              <a:rPr lang="en-US"/>
              <a:t>03</a:t>
            </a:r>
          </a:p>
        </p:txBody>
      </p:sp>
    </p:spTree>
    <p:extLst>
      <p:ext uri="{BB962C8B-B14F-4D97-AF65-F5344CB8AC3E}">
        <p14:creationId xmlns:p14="http://schemas.microsoft.com/office/powerpoint/2010/main" val="40519109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3"/>
            <a:ext cx="2885440" cy="3568028"/>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6" y="2626644"/>
            <a:ext cx="2914559" cy="802357"/>
          </a:xfrm>
          <a:prstGeom prst="rect">
            <a:avLst/>
          </a:prstGeom>
        </p:spPr>
        <p:txBody>
          <a:bodyPr wrap="square"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1"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6" y="3572566"/>
            <a:ext cx="2914559" cy="1513833"/>
          </a:xfrm>
          <a:prstGeom prst="rect">
            <a:avLst/>
          </a:prstGeom>
        </p:spPr>
        <p:txBody>
          <a:bodyPr wrap="square">
            <a:spAutoFit/>
          </a:bodyPr>
          <a:lstStyle>
            <a:lvl1pPr marL="232822" indent="-232822">
              <a:buFont typeface="Wingdings" pitchFamily="2" charset="2"/>
              <a:buChar char="§"/>
              <a:tabLst/>
              <a:defRPr sz="2000">
                <a:latin typeface="Neue Haas Grotesk Text Pro" panose="020B0504020202020204" pitchFamily="34" charset="0"/>
              </a:defRPr>
            </a:lvl1pPr>
            <a:lvl2pPr marL="457178" indent="-224356">
              <a:tabLst/>
              <a:defRPr sz="1733">
                <a:latin typeface="Neue Haas Grotesk Text Pro" panose="020B0504020202020204" pitchFamily="34" charset="0"/>
              </a:defRPr>
            </a:lvl2pPr>
            <a:lvl3pPr marL="692116" indent="-234939">
              <a:tabLst/>
              <a:defRPr sz="1467">
                <a:latin typeface="Neue Haas Grotesk Text Pro" panose="020B0504020202020204" pitchFamily="34" charset="0"/>
              </a:defRPr>
            </a:lvl3pPr>
            <a:lvl4pPr marL="916472" indent="-224356">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5"/>
            <a:ext cx="2885440" cy="147135"/>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0906109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3"/>
            <a:ext cx="2885440" cy="3568028"/>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2"/>
            <a:ext cx="1358131" cy="771751"/>
          </a:xfrm>
          <a:prstGeom prst="rect">
            <a:avLst/>
          </a:prstGeom>
        </p:spPr>
        <p:txBody>
          <a:bodyPr wrap="square">
            <a:spAutoFit/>
          </a:bodyPr>
          <a:lstStyle>
            <a:lvl1pPr marL="0" indent="0" algn="l">
              <a:buNone/>
              <a:defRPr sz="4267">
                <a:solidFill>
                  <a:schemeClr val="accent1"/>
                </a:solidFill>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9"/>
            <a:ext cx="2914560" cy="549481"/>
          </a:xfrm>
          <a:prstGeom prst="rect">
            <a:avLst/>
          </a:prstGeom>
        </p:spPr>
        <p:txBody>
          <a:bodyPr wrap="square">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1"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5"/>
            <a:ext cx="1358131" cy="771751"/>
          </a:xfrm>
          <a:prstGeom prst="rect">
            <a:avLst/>
          </a:prstGeom>
        </p:spPr>
        <p:txBody>
          <a:bodyPr wrap="square">
            <a:spAutoFit/>
          </a:bodyPr>
          <a:lstStyle>
            <a:lvl1pPr marL="0" indent="0" algn="l">
              <a:buNone/>
              <a:defRPr sz="4267">
                <a:solidFill>
                  <a:schemeClr val="accent1"/>
                </a:solidFill>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2"/>
            <a:ext cx="2914560" cy="549481"/>
          </a:xfrm>
          <a:prstGeom prst="rect">
            <a:avLst/>
          </a:prstGeom>
        </p:spPr>
        <p:txBody>
          <a:bodyPr wrap="square">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9"/>
            <a:ext cx="1358131" cy="771751"/>
          </a:xfrm>
          <a:prstGeom prst="rect">
            <a:avLst/>
          </a:prstGeom>
        </p:spPr>
        <p:txBody>
          <a:bodyPr wrap="square">
            <a:spAutoFit/>
          </a:bodyPr>
          <a:lstStyle>
            <a:lvl1pPr marL="0" indent="0" algn="l">
              <a:buNone/>
              <a:defRPr sz="4267">
                <a:solidFill>
                  <a:schemeClr val="accent1"/>
                </a:solidFill>
                <a:latin typeface="Neue Haas Grotesk Text Pro" panose="020B0504020202020204" pitchFamily="34" charset="0"/>
              </a:defRPr>
            </a:lvl1pPr>
            <a:lvl2pPr marL="609555" indent="0">
              <a:buNone/>
              <a:defRPr sz="2267">
                <a:solidFill>
                  <a:schemeClr val="accent2"/>
                </a:solidFill>
              </a:defRPr>
            </a:lvl2pPr>
            <a:lvl3pPr marL="1219110" indent="0">
              <a:buNone/>
              <a:defRPr sz="2267">
                <a:solidFill>
                  <a:schemeClr val="accent2"/>
                </a:solidFill>
              </a:defRPr>
            </a:lvl3pPr>
            <a:lvl4pPr marL="1828664" indent="0">
              <a:buNone/>
              <a:defRPr sz="2267">
                <a:solidFill>
                  <a:schemeClr val="accent2"/>
                </a:solidFill>
              </a:defRPr>
            </a:lvl4pPr>
            <a:lvl5pPr marL="243821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6"/>
            <a:ext cx="2914560" cy="549481"/>
          </a:xfrm>
          <a:prstGeom prst="rect">
            <a:avLst/>
          </a:prstGeom>
        </p:spPr>
        <p:txBody>
          <a:bodyPr wrap="square">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55" indent="0">
              <a:buNone/>
              <a:defRPr/>
            </a:lvl2pPr>
            <a:lvl3pPr marL="1219110" indent="0">
              <a:buNone/>
              <a:defRPr/>
            </a:lvl3pPr>
            <a:lvl4pPr marL="1828664" indent="0">
              <a:buNone/>
              <a:defRPr/>
            </a:lvl4pPr>
            <a:lvl5pPr marL="243821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5"/>
            <a:ext cx="2885440" cy="147135"/>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23479137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CLOSING - Cobrand + Missions">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79CA8735-0ECC-3476-BFB6-8921383433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05119" y="2178337"/>
            <a:ext cx="2874484" cy="465667"/>
          </a:xfrm>
          <a:prstGeom prst="rect">
            <a:avLst/>
          </a:prstGeom>
        </p:spPr>
      </p:pic>
      <p:sp>
        <p:nvSpPr>
          <p:cNvPr id="12" name="Picture Placeholder 9">
            <a:extLst>
              <a:ext uri="{FF2B5EF4-FFF2-40B4-BE49-F238E27FC236}">
                <a16:creationId xmlns:a16="http://schemas.microsoft.com/office/drawing/2014/main" id="{4F4CDC11-5B71-23D9-512F-A4C5850B3AEC}"/>
              </a:ext>
            </a:extLst>
          </p:cNvPr>
          <p:cNvSpPr>
            <a:spLocks noGrp="1"/>
          </p:cNvSpPr>
          <p:nvPr>
            <p:ph type="pic" sz="quarter" idx="17" hasCustomPrompt="1"/>
          </p:nvPr>
        </p:nvSpPr>
        <p:spPr>
          <a:xfrm>
            <a:off x="2612399" y="2066157"/>
            <a:ext cx="2266805" cy="577849"/>
          </a:xfrm>
          <a:prstGeom prst="rect">
            <a:avLst/>
          </a:prstGeom>
        </p:spPr>
        <p:txBody>
          <a:bodyPr lIns="0" tIns="0" rIns="0" bIns="0" anchor="ctr">
            <a:noAutofit/>
          </a:bodyPr>
          <a:lstStyle>
            <a:lvl1pPr marL="0" indent="0" algn="ctr">
              <a:buNone/>
              <a:defRPr sz="1867">
                <a:solidFill>
                  <a:schemeClr val="bg2">
                    <a:lumMod val="50000"/>
                  </a:schemeClr>
                </a:solidFill>
                <a:latin typeface="Neue Haas Grotesk Text Pro" panose="020B0504020202020204" pitchFamily="34" charset="0"/>
              </a:defRPr>
            </a:lvl1pPr>
          </a:lstStyle>
          <a:p>
            <a:r>
              <a:rPr lang="en-US"/>
              <a:t>Partner logo</a:t>
            </a:r>
          </a:p>
        </p:txBody>
      </p:sp>
      <p:cxnSp>
        <p:nvCxnSpPr>
          <p:cNvPr id="13" name="Straight Connector 12">
            <a:extLst>
              <a:ext uri="{FF2B5EF4-FFF2-40B4-BE49-F238E27FC236}">
                <a16:creationId xmlns:a16="http://schemas.microsoft.com/office/drawing/2014/main" id="{4367DA34-4694-53B1-5806-5746AAE80EFD}"/>
              </a:ext>
            </a:extLst>
          </p:cNvPr>
          <p:cNvCxnSpPr>
            <a:cxnSpLocks/>
          </p:cNvCxnSpPr>
          <p:nvPr userDrawn="1"/>
        </p:nvCxnSpPr>
        <p:spPr>
          <a:xfrm>
            <a:off x="5892259" y="1863846"/>
            <a:ext cx="0" cy="1012572"/>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5" name="Title 1">
            <a:extLst>
              <a:ext uri="{FF2B5EF4-FFF2-40B4-BE49-F238E27FC236}">
                <a16:creationId xmlns:a16="http://schemas.microsoft.com/office/drawing/2014/main" id="{24494F1E-04E0-8EC6-9FA3-7518006CC429}"/>
              </a:ext>
            </a:extLst>
          </p:cNvPr>
          <p:cNvSpPr>
            <a:spLocks noGrp="1"/>
          </p:cNvSpPr>
          <p:nvPr>
            <p:ph type="title" hasCustomPrompt="1"/>
          </p:nvPr>
        </p:nvSpPr>
        <p:spPr>
          <a:xfrm>
            <a:off x="882507" y="4065539"/>
            <a:ext cx="10117380" cy="678733"/>
          </a:xfrm>
          <a:prstGeom prst="rect">
            <a:avLst/>
          </a:prstGeom>
        </p:spPr>
        <p:txBody>
          <a:bodyPr wrap="square" lIns="0" rIns="0" anchor="b" anchorCtr="0">
            <a:spAutoFit/>
          </a:bodyPr>
          <a:lstStyle>
            <a:lvl1pPr algn="ctr">
              <a:lnSpc>
                <a:spcPct val="110000"/>
              </a:lnSpc>
              <a:defRPr sz="4267" b="1" cap="none" baseline="0">
                <a:solidFill>
                  <a:schemeClr val="tx2"/>
                </a:solidFill>
                <a:latin typeface="Neue Haas Grotesk Text Pro" panose="020B0504020202020204" pitchFamily="34" charset="0"/>
              </a:defRPr>
            </a:lvl1pPr>
          </a:lstStyle>
          <a:p>
            <a:r>
              <a:rPr lang="en-US"/>
              <a:t>Partner mission</a:t>
            </a:r>
          </a:p>
        </p:txBody>
      </p:sp>
      <p:sp>
        <p:nvSpPr>
          <p:cNvPr id="16" name="Text Placeholder 2">
            <a:extLst>
              <a:ext uri="{FF2B5EF4-FFF2-40B4-BE49-F238E27FC236}">
                <a16:creationId xmlns:a16="http://schemas.microsoft.com/office/drawing/2014/main" id="{FB467236-7593-D6BC-9E6A-757D6BEF0EA2}"/>
              </a:ext>
            </a:extLst>
          </p:cNvPr>
          <p:cNvSpPr>
            <a:spLocks noGrp="1"/>
          </p:cNvSpPr>
          <p:nvPr>
            <p:ph type="body" sz="quarter" idx="16" hasCustomPrompt="1"/>
          </p:nvPr>
        </p:nvSpPr>
        <p:spPr>
          <a:xfrm>
            <a:off x="883367" y="4835910"/>
            <a:ext cx="10117535" cy="357620"/>
          </a:xfrm>
          <a:prstGeom prst="rect">
            <a:avLst/>
          </a:prstGeom>
        </p:spPr>
        <p:txBody>
          <a:bodyPr wrap="square" lIns="0" tIns="0" rIns="0" bIns="0">
            <a:spAutoFit/>
          </a:bodyPr>
          <a:lstStyle>
            <a:lvl1pPr marL="0" indent="0" algn="ctr">
              <a:lnSpc>
                <a:spcPct val="110000"/>
              </a:lnSpc>
              <a:buNone/>
              <a:defRPr sz="2267">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HQY related mission</a:t>
            </a:r>
          </a:p>
        </p:txBody>
      </p:sp>
    </p:spTree>
    <p:extLst>
      <p:ext uri="{BB962C8B-B14F-4D97-AF65-F5344CB8AC3E}">
        <p14:creationId xmlns:p14="http://schemas.microsoft.com/office/powerpoint/2010/main" val="33632422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LOSING - Purple + Thank You">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3" y="-2"/>
            <a:ext cx="12191999" cy="6858003"/>
            <a:chOff x="101154" y="-72605"/>
            <a:chExt cx="7369620" cy="4145411"/>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7369620" cy="41454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6" y="6410444"/>
            <a:ext cx="9091169" cy="230405"/>
          </a:xfrm>
          <a:prstGeom prst="rect">
            <a:avLst/>
          </a:prstGeom>
          <a:noFill/>
        </p:spPr>
        <p:txBody>
          <a:bodyPr wrap="square" lIns="0" bIns="0" rtlCol="0" anchor="b" anchorCtr="0">
            <a:noAutofit/>
          </a:bodyPr>
          <a:lstStyle/>
          <a:p>
            <a:pPr>
              <a:lnSpc>
                <a:spcPct val="130000"/>
              </a:lnSpc>
            </a:pPr>
            <a:r>
              <a:rPr lang="en-US" sz="800">
                <a:solidFill>
                  <a:schemeClr val="bg1"/>
                </a:solidFill>
                <a:latin typeface="Neue Haas Grotesk Text Pro" panose="020B0504020202020204" pitchFamily="34" charset="0"/>
                <a:cs typeface="Arial" pitchFamily="34" charset="0"/>
              </a:rPr>
              <a:t>Copyright © 2023 HealthEquity, Inc. All rights reserved.  |  HealthEquity does not provide legal, tax or financial advice.</a:t>
            </a:r>
          </a:p>
        </p:txBody>
      </p:sp>
      <p:sp>
        <p:nvSpPr>
          <p:cNvPr id="10" name="Title 1">
            <a:extLst>
              <a:ext uri="{FF2B5EF4-FFF2-40B4-BE49-F238E27FC236}">
                <a16:creationId xmlns:a16="http://schemas.microsoft.com/office/drawing/2014/main" id="{4045F82F-B689-6045-ADF2-08EF38618930}"/>
              </a:ext>
            </a:extLst>
          </p:cNvPr>
          <p:cNvSpPr>
            <a:spLocks noGrp="1"/>
          </p:cNvSpPr>
          <p:nvPr>
            <p:ph type="title" hasCustomPrompt="1"/>
          </p:nvPr>
        </p:nvSpPr>
        <p:spPr>
          <a:xfrm>
            <a:off x="541010" y="4418247"/>
            <a:ext cx="7993393" cy="1060548"/>
          </a:xfrm>
          <a:prstGeom prst="rect">
            <a:avLst/>
          </a:prstGeom>
        </p:spPr>
        <p:txBody>
          <a:bodyPr wrap="square" lIns="0" rIns="0" anchor="b" anchorCtr="0">
            <a:spAutoFit/>
          </a:bodyPr>
          <a:lstStyle>
            <a:lvl1pPr algn="l">
              <a:lnSpc>
                <a:spcPct val="110000"/>
              </a:lnSpc>
              <a:defRPr sz="6667" b="1" cap="none" baseline="0">
                <a:solidFill>
                  <a:schemeClr val="bg1"/>
                </a:solidFill>
                <a:latin typeface="Neue Haas Grotesk Text Pro" panose="020B0504020202020204" pitchFamily="34" charset="0"/>
              </a:defRPr>
            </a:lvl1pPr>
          </a:lstStyle>
          <a:p>
            <a:r>
              <a:rPr lang="en-US"/>
              <a:t>Thank you.</a:t>
            </a:r>
          </a:p>
        </p:txBody>
      </p:sp>
      <p:sp>
        <p:nvSpPr>
          <p:cNvPr id="11" name="Text Placeholder 2">
            <a:extLst>
              <a:ext uri="{FF2B5EF4-FFF2-40B4-BE49-F238E27FC236}">
                <a16:creationId xmlns:a16="http://schemas.microsoft.com/office/drawing/2014/main" id="{B6C5820C-F8EE-3246-B142-FFED5FB6CC11}"/>
              </a:ext>
            </a:extLst>
          </p:cNvPr>
          <p:cNvSpPr>
            <a:spLocks noGrp="1"/>
          </p:cNvSpPr>
          <p:nvPr>
            <p:ph type="body" sz="quarter" idx="16" hasCustomPrompt="1"/>
          </p:nvPr>
        </p:nvSpPr>
        <p:spPr>
          <a:xfrm>
            <a:off x="541867" y="5570434"/>
            <a:ext cx="7993516" cy="357620"/>
          </a:xfrm>
          <a:prstGeom prst="rect">
            <a:avLst/>
          </a:prstGeom>
        </p:spPr>
        <p:txBody>
          <a:bodyPr wrap="square" lIns="0" tIns="0" rIns="0" bIns="0">
            <a:spAutoFit/>
          </a:bodyPr>
          <a:lstStyle>
            <a:lvl1pPr marL="0" indent="0">
              <a:lnSpc>
                <a:spcPct val="110000"/>
              </a:lnSpc>
              <a:buNone/>
              <a:defRPr sz="2267">
                <a:solidFill>
                  <a:schemeClr val="bg1"/>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We look forward to a remarkable partnership</a:t>
            </a:r>
          </a:p>
        </p:txBody>
      </p:sp>
    </p:spTree>
    <p:extLst>
      <p:ext uri="{BB962C8B-B14F-4D97-AF65-F5344CB8AC3E}">
        <p14:creationId xmlns:p14="http://schemas.microsoft.com/office/powerpoint/2010/main" val="35285445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DO NOT USE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endParaRPr lang="en-US"/>
          </a:p>
        </p:txBody>
      </p:sp>
      <p:sp>
        <p:nvSpPr>
          <p:cNvPr id="4" name="Rectangle 3"/>
          <p:cNvSpPr/>
          <p:nvPr userDrawn="1"/>
        </p:nvSpPr>
        <p:spPr>
          <a:xfrm>
            <a:off x="583900" y="913362"/>
            <a:ext cx="10977283" cy="344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endParaRPr>
          </a:p>
        </p:txBody>
      </p:sp>
    </p:spTree>
    <p:extLst>
      <p:ext uri="{BB962C8B-B14F-4D97-AF65-F5344CB8AC3E}">
        <p14:creationId xmlns:p14="http://schemas.microsoft.com/office/powerpoint/2010/main" val="14720243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Content slide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1"/>
            <a:ext cx="5247652"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3" y="6527363"/>
            <a:ext cx="5253076" cy="141064"/>
          </a:xfrm>
          <a:prstGeom prst="rect">
            <a:avLst/>
          </a:prstGeom>
        </p:spPr>
        <p:txBody>
          <a:bodyPr wrap="square" anchor="b">
            <a:spAutoFit/>
          </a:bodyPr>
          <a:lstStyle>
            <a:lvl1pPr marL="0" indent="0">
              <a:lnSpc>
                <a:spcPts val="1067"/>
              </a:lnSpc>
              <a:spcBef>
                <a:spcPts val="0"/>
              </a:spcBef>
              <a:spcAft>
                <a:spcPts val="267"/>
              </a:spcAft>
              <a:buNone/>
              <a:defRPr sz="1067">
                <a:solidFill>
                  <a:schemeClr val="tx1">
                    <a:lumMod val="90000"/>
                    <a:lumOff val="10000"/>
                  </a:schemeClr>
                </a:solidFill>
                <a:latin typeface="Neue Haas Grotesk 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24" name="Text Placeholder 6">
            <a:extLst>
              <a:ext uri="{FF2B5EF4-FFF2-40B4-BE49-F238E27FC236}">
                <a16:creationId xmlns:a16="http://schemas.microsoft.com/office/drawing/2014/main" id="{BE892F0E-6127-534E-A107-6EF7FB00AF9E}"/>
              </a:ext>
            </a:extLst>
          </p:cNvPr>
          <p:cNvSpPr>
            <a:spLocks noGrp="1"/>
          </p:cNvSpPr>
          <p:nvPr>
            <p:ph type="body" sz="quarter" idx="13" hasCustomPrompt="1"/>
          </p:nvPr>
        </p:nvSpPr>
        <p:spPr>
          <a:xfrm>
            <a:off x="853019" y="2079358"/>
            <a:ext cx="5253500" cy="1513833"/>
          </a:xfrm>
          <a:prstGeom prst="rect">
            <a:avLst/>
          </a:prstGeom>
        </p:spPr>
        <p:txBody>
          <a:bodyPr wrap="square">
            <a:spAutoFit/>
          </a:bodyPr>
          <a:lstStyle>
            <a:lvl1pPr marL="232822" indent="-232822">
              <a:buFont typeface="Wingdings" pitchFamily="2" charset="2"/>
              <a:buChar char="§"/>
              <a:tabLst/>
              <a:defRPr sz="2000">
                <a:latin typeface="Neue Haas Grotesk Text Pro" panose="020B0504020202020204" pitchFamily="34" charset="77"/>
              </a:defRPr>
            </a:lvl1pPr>
            <a:lvl2pPr marL="457178" indent="-224356">
              <a:tabLst/>
              <a:defRPr sz="1733">
                <a:latin typeface="Neue Haas Grotesk Text Pro" panose="020B0504020202020204" pitchFamily="34" charset="77"/>
              </a:defRPr>
            </a:lvl2pPr>
            <a:lvl3pPr marL="692116" indent="-234939">
              <a:tabLst/>
              <a:defRPr sz="1467">
                <a:latin typeface="Neue Haas Grotesk Text Pro" panose="020B0504020202020204" pitchFamily="34" charset="77"/>
              </a:defRPr>
            </a:lvl3pPr>
            <a:lvl4pPr marL="916472" indent="-224356">
              <a:tabLst/>
              <a:defRPr sz="1200">
                <a:latin typeface="Neue Haas Grotesk Text Pro" panose="020B0504020202020204" pitchFamily="34" charset="77"/>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4959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DO NOT US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endParaRPr lang="en-US"/>
          </a:p>
        </p:txBody>
      </p:sp>
      <p:sp>
        <p:nvSpPr>
          <p:cNvPr id="5" name="Content Placeholder 2"/>
          <p:cNvSpPr>
            <a:spLocks noGrp="1"/>
          </p:cNvSpPr>
          <p:nvPr>
            <p:ph sz="half" idx="1"/>
          </p:nvPr>
        </p:nvSpPr>
        <p:spPr>
          <a:xfrm>
            <a:off x="5487463" y="731521"/>
            <a:ext cx="6096000" cy="2844027"/>
          </a:xfrm>
        </p:spPr>
        <p:txBody>
          <a:bodyPr/>
          <a:lstStyle>
            <a:lvl1pPr marL="230701" indent="-222234">
              <a:tabLst/>
              <a:defRPr sz="2667">
                <a:solidFill>
                  <a:schemeClr val="bg1">
                    <a:lumMod val="50000"/>
                  </a:schemeClr>
                </a:solidFill>
              </a:defRPr>
            </a:lvl1pPr>
            <a:lvl2pPr marL="461399" indent="-230701">
              <a:tabLst/>
              <a:defRPr sz="2667">
                <a:solidFill>
                  <a:schemeClr val="bg1">
                    <a:lumMod val="50000"/>
                  </a:schemeClr>
                </a:solidFill>
              </a:defRPr>
            </a:lvl2pPr>
            <a:lvl3pPr marL="609555" indent="-148155">
              <a:tabLst/>
              <a:defRPr sz="2400">
                <a:solidFill>
                  <a:schemeClr val="bg1">
                    <a:lumMod val="50000"/>
                  </a:schemeClr>
                </a:solidFill>
              </a:defRPr>
            </a:lvl3pPr>
            <a:lvl4pPr marL="840254" indent="-230701">
              <a:tabLst/>
              <a:defRPr sz="2400">
                <a:solidFill>
                  <a:schemeClr val="bg1">
                    <a:lumMod val="50000"/>
                  </a:schemeClr>
                </a:solidFill>
              </a:defRPr>
            </a:lvl4pPr>
            <a:lvl5pPr marL="1070953" indent="-230701">
              <a:tabLst/>
              <a:defRPr sz="2400">
                <a:solidFill>
                  <a:schemeClr val="bg1">
                    <a:lumMod val="50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58E2286D-9899-7F4A-BA52-87E5434728DB}"/>
              </a:ext>
            </a:extLst>
          </p:cNvPr>
          <p:cNvSpPr>
            <a:spLocks noGrp="1"/>
          </p:cNvSpPr>
          <p:nvPr>
            <p:ph type="title" hasCustomPrompt="1"/>
          </p:nvPr>
        </p:nvSpPr>
        <p:spPr>
          <a:xfrm>
            <a:off x="609600" y="703923"/>
            <a:ext cx="4267200" cy="759119"/>
          </a:xfrm>
          <a:noFill/>
        </p:spPr>
        <p:txBody>
          <a:bodyPr wrap="square" tIns="91440" bIns="91440" anchor="b" anchorCtr="0">
            <a:spAutoFit/>
          </a:bodyPr>
          <a:lstStyle>
            <a:lvl1pPr>
              <a:defRPr sz="3733"/>
            </a:lvl1pPr>
          </a:lstStyle>
          <a:p>
            <a:r>
              <a:rPr lang="en-US"/>
              <a:t>Click to edit title</a:t>
            </a:r>
          </a:p>
        </p:txBody>
      </p:sp>
    </p:spTree>
    <p:extLst>
      <p:ext uri="{BB962C8B-B14F-4D97-AF65-F5344CB8AC3E}">
        <p14:creationId xmlns:p14="http://schemas.microsoft.com/office/powerpoint/2010/main" val="19571612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2" y="-1"/>
            <a:ext cx="8229601" cy="795528"/>
          </a:xfrm>
        </p:spPr>
        <p:txBody>
          <a:bodyPr wrap="square" tIns="274320" bIns="182880">
            <a:noAutofit/>
          </a:bodyPr>
          <a:lstStyle/>
          <a:p>
            <a:r>
              <a:rPr lang="en-US"/>
              <a:t>Click to edit Master title style</a:t>
            </a:r>
          </a:p>
        </p:txBody>
      </p:sp>
      <p:sp>
        <p:nvSpPr>
          <p:cNvPr id="3" name="Content Placeholder 2"/>
          <p:cNvSpPr>
            <a:spLocks noGrp="1"/>
          </p:cNvSpPr>
          <p:nvPr>
            <p:ph idx="1"/>
          </p:nvPr>
        </p:nvSpPr>
        <p:spPr>
          <a:xfrm>
            <a:off x="609600" y="809521"/>
            <a:ext cx="10977405" cy="853760"/>
          </a:xfrm>
        </p:spPr>
        <p:txBody>
          <a:bodyPr tIns="274320"/>
          <a:lstStyle>
            <a:lvl1pPr>
              <a:lnSpc>
                <a:spcPct val="120000"/>
              </a:lnSpc>
              <a:defRPr sz="1400"/>
            </a:lvl1pPr>
            <a:lvl2pPr>
              <a:lnSpc>
                <a:spcPct val="120000"/>
              </a:lnSpc>
              <a:defRPr sz="1400"/>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a:xfrm>
            <a:off x="162049" y="6382515"/>
            <a:ext cx="895111" cy="365125"/>
          </a:xfrm>
        </p:spPr>
        <p:txBody>
          <a:bodyPr/>
          <a:lstStyle>
            <a:lvl1pPr>
              <a:defRPr sz="800"/>
            </a:lvl1pPr>
          </a:lstStyle>
          <a:p>
            <a:fld id="{91FDE0B6-C956-42D4-B3A3-B898BFF61E4F}" type="datetime1">
              <a:rPr lang="en-US" smtClean="0"/>
              <a:t>6/18/2025</a:t>
            </a:fld>
            <a:endParaRPr lang="en-US"/>
          </a:p>
        </p:txBody>
      </p:sp>
      <p:sp>
        <p:nvSpPr>
          <p:cNvPr id="5" name="Footer Placeholder 4"/>
          <p:cNvSpPr>
            <a:spLocks noGrp="1"/>
          </p:cNvSpPr>
          <p:nvPr>
            <p:ph type="ftr" sz="quarter" idx="11"/>
          </p:nvPr>
        </p:nvSpPr>
        <p:spPr/>
        <p:txBody>
          <a:bodyPr/>
          <a:lstStyle/>
          <a:p>
            <a:pPr algn="r"/>
            <a:r>
              <a:rPr lang="en-US"/>
              <a:t>Proprietary and Confidential</a:t>
            </a:r>
          </a:p>
        </p:txBody>
      </p:sp>
      <p:sp>
        <p:nvSpPr>
          <p:cNvPr id="14" name="Slide Number Placeholder 13"/>
          <p:cNvSpPr>
            <a:spLocks noGrp="1"/>
          </p:cNvSpPr>
          <p:nvPr>
            <p:ph type="sldNum" sz="quarter" idx="12"/>
          </p:nvPr>
        </p:nvSpPr>
        <p:spPr>
          <a:xfrm>
            <a:off x="11649133" y="6382515"/>
            <a:ext cx="334663" cy="365125"/>
          </a:xfrm>
        </p:spPr>
        <p:txBody>
          <a:bodyPr/>
          <a:lstStyle>
            <a:lvl1pPr algn="r">
              <a:defRPr sz="800"/>
            </a:lvl1pPr>
          </a:lstStyle>
          <a:p>
            <a:fld id="{D3406041-D039-9948-9583-1296FE9D3272}" type="slidenum">
              <a:rPr lang="en-US" smtClean="0"/>
              <a:pPr/>
              <a:t>‹#›</a:t>
            </a:fld>
            <a:endParaRPr lang="en-US"/>
          </a:p>
        </p:txBody>
      </p:sp>
      <p:sp>
        <p:nvSpPr>
          <p:cNvPr id="12" name="Text Placeholder 11"/>
          <p:cNvSpPr>
            <a:spLocks noGrp="1"/>
          </p:cNvSpPr>
          <p:nvPr>
            <p:ph type="body" sz="quarter" idx="13" hasCustomPrompt="1"/>
          </p:nvPr>
        </p:nvSpPr>
        <p:spPr>
          <a:xfrm>
            <a:off x="1057159" y="6479811"/>
            <a:ext cx="8425935" cy="169470"/>
          </a:xfrm>
        </p:spPr>
        <p:txBody>
          <a:bodyPr tIns="45720" anchor="ctr" anchorCtr="0"/>
          <a:lstStyle>
            <a:lvl1pPr marL="0" indent="0">
              <a:lnSpc>
                <a:spcPts val="1000"/>
              </a:lnSpc>
              <a:spcAft>
                <a:spcPts val="0"/>
              </a:spcAft>
              <a:buFontTx/>
              <a:buNone/>
              <a:defRPr sz="800" baseline="0"/>
            </a:lvl1pPr>
          </a:lstStyle>
          <a:p>
            <a:pPr lvl="0"/>
            <a:r>
              <a:rPr lang="en-US"/>
              <a:t>Footnote text here</a:t>
            </a:r>
          </a:p>
        </p:txBody>
      </p:sp>
      <p:cxnSp>
        <p:nvCxnSpPr>
          <p:cNvPr id="13" name="Straight Connector 12"/>
          <p:cNvCxnSpPr/>
          <p:nvPr userDrawn="1"/>
        </p:nvCxnSpPr>
        <p:spPr>
          <a:xfrm>
            <a:off x="609600" y="816267"/>
            <a:ext cx="9144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Picture Placeholder 6">
            <a:extLst>
              <a:ext uri="{FF2B5EF4-FFF2-40B4-BE49-F238E27FC236}">
                <a16:creationId xmlns:a16="http://schemas.microsoft.com/office/drawing/2014/main" id="{847AC66B-6CDF-4B39-AC9B-B45FC7664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8613" y="256031"/>
            <a:ext cx="1718395" cy="539496"/>
          </a:xfrm>
          <a:prstGeom prst="rect">
            <a:avLst/>
          </a:prstGeom>
        </p:spPr>
      </p:pic>
    </p:spTree>
    <p:extLst>
      <p:ext uri="{BB962C8B-B14F-4D97-AF65-F5344CB8AC3E}">
        <p14:creationId xmlns:p14="http://schemas.microsoft.com/office/powerpoint/2010/main" val="32142267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2024583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5"/>
            <a:ext cx="10744200" cy="147156"/>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6545730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LATFORM - Desktop + Numbered Callouts">
    <p:spTree>
      <p:nvGrpSpPr>
        <p:cNvPr id="1" name=""/>
        <p:cNvGrpSpPr/>
        <p:nvPr/>
      </p:nvGrpSpPr>
      <p:grpSpPr>
        <a:xfrm>
          <a:off x="0" y="0"/>
          <a:ext cx="0" cy="0"/>
          <a:chOff x="0" y="0"/>
          <a:chExt cx="0" cy="0"/>
        </a:xfrm>
      </p:grpSpPr>
      <p:pic>
        <p:nvPicPr>
          <p:cNvPr id="47" name="Picture 46" descr="A picture containing text, screen, picture frame&#10;&#10;Description automatically generated">
            <a:extLst>
              <a:ext uri="{FF2B5EF4-FFF2-40B4-BE49-F238E27FC236}">
                <a16:creationId xmlns:a16="http://schemas.microsoft.com/office/drawing/2014/main" id="{C607E432-6003-284D-985D-A3E5966F0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40441" y="-590288"/>
            <a:ext cx="7451561" cy="8183279"/>
          </a:xfrm>
          <a:prstGeom prst="rect">
            <a:avLst/>
          </a:prstGeom>
        </p:spPr>
      </p:pic>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6092887" y="938586"/>
            <a:ext cx="6099116" cy="4791657"/>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platform screenshot</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3722707"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a:t>Lorem ipsum dolor sit amet</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0" y="6537942"/>
            <a:ext cx="10659512"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57" name="Text Placeholder 2">
            <a:extLst>
              <a:ext uri="{FF2B5EF4-FFF2-40B4-BE49-F238E27FC236}">
                <a16:creationId xmlns:a16="http://schemas.microsoft.com/office/drawing/2014/main" id="{DBB283E5-D426-2746-A439-DFD88BA9D6CD}"/>
              </a:ext>
            </a:extLst>
          </p:cNvPr>
          <p:cNvSpPr>
            <a:spLocks noGrp="1"/>
          </p:cNvSpPr>
          <p:nvPr>
            <p:ph type="body" sz="quarter" idx="16" hasCustomPrompt="1"/>
          </p:nvPr>
        </p:nvSpPr>
        <p:spPr>
          <a:xfrm>
            <a:off x="853444" y="2315007"/>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01</a:t>
            </a:r>
          </a:p>
        </p:txBody>
      </p:sp>
      <p:sp>
        <p:nvSpPr>
          <p:cNvPr id="58" name="Text Placeholder 2">
            <a:extLst>
              <a:ext uri="{FF2B5EF4-FFF2-40B4-BE49-F238E27FC236}">
                <a16:creationId xmlns:a16="http://schemas.microsoft.com/office/drawing/2014/main" id="{3796D75F-F955-954C-A145-CDDC59B4654A}"/>
              </a:ext>
            </a:extLst>
          </p:cNvPr>
          <p:cNvSpPr>
            <a:spLocks noGrp="1"/>
          </p:cNvSpPr>
          <p:nvPr>
            <p:ph type="body" sz="quarter" idx="20" hasCustomPrompt="1"/>
          </p:nvPr>
        </p:nvSpPr>
        <p:spPr>
          <a:xfrm>
            <a:off x="853441" y="2608520"/>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3" name="SmartArt Placeholder 2">
            <a:extLst>
              <a:ext uri="{FF2B5EF4-FFF2-40B4-BE49-F238E27FC236}">
                <a16:creationId xmlns:a16="http://schemas.microsoft.com/office/drawing/2014/main" id="{DE994D58-F816-5445-9170-887FEE4D3C56}"/>
              </a:ext>
            </a:extLst>
          </p:cNvPr>
          <p:cNvSpPr>
            <a:spLocks noGrp="1"/>
          </p:cNvSpPr>
          <p:nvPr>
            <p:ph type="dgm" sz="quarter" idx="21" hasCustomPrompt="1"/>
          </p:nvPr>
        </p:nvSpPr>
        <p:spPr>
          <a:xfrm>
            <a:off x="5674924" y="1447284"/>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01</a:t>
            </a:r>
          </a:p>
        </p:txBody>
      </p:sp>
      <p:sp>
        <p:nvSpPr>
          <p:cNvPr id="59" name="SmartArt Placeholder 2">
            <a:extLst>
              <a:ext uri="{FF2B5EF4-FFF2-40B4-BE49-F238E27FC236}">
                <a16:creationId xmlns:a16="http://schemas.microsoft.com/office/drawing/2014/main" id="{5CAD37BA-D916-F34E-B05E-8D9A2AA7B302}"/>
              </a:ext>
            </a:extLst>
          </p:cNvPr>
          <p:cNvSpPr>
            <a:spLocks noGrp="1"/>
          </p:cNvSpPr>
          <p:nvPr>
            <p:ph type="dgm" sz="quarter" idx="22" hasCustomPrompt="1"/>
          </p:nvPr>
        </p:nvSpPr>
        <p:spPr>
          <a:xfrm>
            <a:off x="5674924" y="2465919"/>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02</a:t>
            </a:r>
          </a:p>
        </p:txBody>
      </p:sp>
      <p:sp>
        <p:nvSpPr>
          <p:cNvPr id="60" name="SmartArt Placeholder 2">
            <a:extLst>
              <a:ext uri="{FF2B5EF4-FFF2-40B4-BE49-F238E27FC236}">
                <a16:creationId xmlns:a16="http://schemas.microsoft.com/office/drawing/2014/main" id="{723E8AD9-E02D-A948-9468-CAC8D44ADC0B}"/>
              </a:ext>
            </a:extLst>
          </p:cNvPr>
          <p:cNvSpPr>
            <a:spLocks noGrp="1"/>
          </p:cNvSpPr>
          <p:nvPr>
            <p:ph type="dgm" sz="quarter" idx="23" hasCustomPrompt="1"/>
          </p:nvPr>
        </p:nvSpPr>
        <p:spPr>
          <a:xfrm>
            <a:off x="5674924" y="3484553"/>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03</a:t>
            </a:r>
          </a:p>
        </p:txBody>
      </p:sp>
      <p:sp>
        <p:nvSpPr>
          <p:cNvPr id="61" name="SmartArt Placeholder 2">
            <a:extLst>
              <a:ext uri="{FF2B5EF4-FFF2-40B4-BE49-F238E27FC236}">
                <a16:creationId xmlns:a16="http://schemas.microsoft.com/office/drawing/2014/main" id="{9C178E43-907D-6A48-A793-536100368D55}"/>
              </a:ext>
            </a:extLst>
          </p:cNvPr>
          <p:cNvSpPr>
            <a:spLocks noGrp="1"/>
          </p:cNvSpPr>
          <p:nvPr>
            <p:ph type="dgm" sz="quarter" idx="24" hasCustomPrompt="1"/>
          </p:nvPr>
        </p:nvSpPr>
        <p:spPr>
          <a:xfrm>
            <a:off x="5674924" y="4503188"/>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04</a:t>
            </a:r>
          </a:p>
        </p:txBody>
      </p:sp>
      <p:sp>
        <p:nvSpPr>
          <p:cNvPr id="52" name="Text Placeholder 2">
            <a:extLst>
              <a:ext uri="{FF2B5EF4-FFF2-40B4-BE49-F238E27FC236}">
                <a16:creationId xmlns:a16="http://schemas.microsoft.com/office/drawing/2014/main" id="{33D97617-A296-6945-B336-CFF3B7E30F2E}"/>
              </a:ext>
            </a:extLst>
          </p:cNvPr>
          <p:cNvSpPr>
            <a:spLocks noGrp="1"/>
          </p:cNvSpPr>
          <p:nvPr>
            <p:ph type="body" sz="quarter" idx="25" hasCustomPrompt="1"/>
          </p:nvPr>
        </p:nvSpPr>
        <p:spPr>
          <a:xfrm>
            <a:off x="853444" y="3362745"/>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02</a:t>
            </a:r>
          </a:p>
        </p:txBody>
      </p:sp>
      <p:sp>
        <p:nvSpPr>
          <p:cNvPr id="53" name="Text Placeholder 2">
            <a:extLst>
              <a:ext uri="{FF2B5EF4-FFF2-40B4-BE49-F238E27FC236}">
                <a16:creationId xmlns:a16="http://schemas.microsoft.com/office/drawing/2014/main" id="{D936D6D2-5739-8D4D-B832-3ECED8D72CB6}"/>
              </a:ext>
            </a:extLst>
          </p:cNvPr>
          <p:cNvSpPr>
            <a:spLocks noGrp="1"/>
          </p:cNvSpPr>
          <p:nvPr>
            <p:ph type="body" sz="quarter" idx="26" hasCustomPrompt="1"/>
          </p:nvPr>
        </p:nvSpPr>
        <p:spPr>
          <a:xfrm>
            <a:off x="853441" y="3656256"/>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54" name="Text Placeholder 2">
            <a:extLst>
              <a:ext uri="{FF2B5EF4-FFF2-40B4-BE49-F238E27FC236}">
                <a16:creationId xmlns:a16="http://schemas.microsoft.com/office/drawing/2014/main" id="{57ED02C0-EA02-4841-9F26-1A54593BB63E}"/>
              </a:ext>
            </a:extLst>
          </p:cNvPr>
          <p:cNvSpPr>
            <a:spLocks noGrp="1"/>
          </p:cNvSpPr>
          <p:nvPr>
            <p:ph type="body" sz="quarter" idx="27" hasCustomPrompt="1"/>
          </p:nvPr>
        </p:nvSpPr>
        <p:spPr>
          <a:xfrm>
            <a:off x="853444" y="4376917"/>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03</a:t>
            </a:r>
          </a:p>
        </p:txBody>
      </p:sp>
      <p:sp>
        <p:nvSpPr>
          <p:cNvPr id="56" name="Text Placeholder 2">
            <a:extLst>
              <a:ext uri="{FF2B5EF4-FFF2-40B4-BE49-F238E27FC236}">
                <a16:creationId xmlns:a16="http://schemas.microsoft.com/office/drawing/2014/main" id="{1C5AF96A-7CFA-A044-9CD2-4E31D05DC788}"/>
              </a:ext>
            </a:extLst>
          </p:cNvPr>
          <p:cNvSpPr>
            <a:spLocks noGrp="1"/>
          </p:cNvSpPr>
          <p:nvPr>
            <p:ph type="body" sz="quarter" idx="28" hasCustomPrompt="1"/>
          </p:nvPr>
        </p:nvSpPr>
        <p:spPr>
          <a:xfrm>
            <a:off x="853441" y="4670431"/>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77" name="Text Placeholder 2">
            <a:extLst>
              <a:ext uri="{FF2B5EF4-FFF2-40B4-BE49-F238E27FC236}">
                <a16:creationId xmlns:a16="http://schemas.microsoft.com/office/drawing/2014/main" id="{75AB4C38-2D11-CE48-918C-2F53EBB2BAC3}"/>
              </a:ext>
            </a:extLst>
          </p:cNvPr>
          <p:cNvSpPr>
            <a:spLocks noGrp="1"/>
          </p:cNvSpPr>
          <p:nvPr>
            <p:ph type="body" sz="quarter" idx="29" hasCustomPrompt="1"/>
          </p:nvPr>
        </p:nvSpPr>
        <p:spPr>
          <a:xfrm>
            <a:off x="853444" y="5436729"/>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04</a:t>
            </a:r>
          </a:p>
        </p:txBody>
      </p:sp>
      <p:sp>
        <p:nvSpPr>
          <p:cNvPr id="78" name="Text Placeholder 2">
            <a:extLst>
              <a:ext uri="{FF2B5EF4-FFF2-40B4-BE49-F238E27FC236}">
                <a16:creationId xmlns:a16="http://schemas.microsoft.com/office/drawing/2014/main" id="{C10EC5C1-10F6-2C40-B6A8-9B400C078831}"/>
              </a:ext>
            </a:extLst>
          </p:cNvPr>
          <p:cNvSpPr>
            <a:spLocks noGrp="1"/>
          </p:cNvSpPr>
          <p:nvPr>
            <p:ph type="body" sz="quarter" idx="30" hasCustomPrompt="1"/>
          </p:nvPr>
        </p:nvSpPr>
        <p:spPr>
          <a:xfrm>
            <a:off x="853441" y="5730240"/>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Tree>
    <p:extLst>
      <p:ext uri="{BB962C8B-B14F-4D97-AF65-F5344CB8AC3E}">
        <p14:creationId xmlns:p14="http://schemas.microsoft.com/office/powerpoint/2010/main" val="255510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50"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4" y="3836897"/>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1"/>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7"/>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5886249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42045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2275478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2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4" y="6527363"/>
            <a:ext cx="10611137" cy="141064"/>
          </a:xfrm>
          <a:prstGeom prst="rect">
            <a:avLst/>
          </a:prstGeom>
        </p:spPr>
        <p:txBody>
          <a:bodyPr anchor="b">
            <a:spAutoFit/>
          </a:bodyPr>
          <a:lstStyle>
            <a:lvl1pPr marL="0" indent="0">
              <a:lnSpc>
                <a:spcPts val="1067"/>
              </a:lnSpc>
              <a:spcBef>
                <a:spcPts val="0"/>
              </a:spcBef>
              <a:spcAft>
                <a:spcPts val="267"/>
              </a:spcAft>
              <a:buNone/>
              <a:defRPr sz="1067">
                <a:solidFill>
                  <a:schemeClr val="tx1">
                    <a:lumMod val="90000"/>
                    <a:lumOff val="10000"/>
                  </a:schemeClr>
                </a:solidFill>
                <a:latin typeface="Neue Haas Grotesk Text Pro" panose="020B0504020202020204" pitchFamily="34" charset="77"/>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9" y="2077164"/>
            <a:ext cx="10837333" cy="1488164"/>
          </a:xfrm>
          <a:prstGeom prst="rect">
            <a:avLst/>
          </a:prstGeom>
        </p:spPr>
        <p:txBody>
          <a:bodyPr>
            <a:spAutoFit/>
          </a:bodyPr>
          <a:lstStyle>
            <a:lvl1pPr marL="232822" indent="-232822">
              <a:buFont typeface="Wingdings" pitchFamily="2" charset="2"/>
              <a:buChar char="§"/>
              <a:tabLst/>
              <a:defRPr sz="2000">
                <a:latin typeface="Neue Haas Grotesk Text Pro" panose="020B0504020202020204" pitchFamily="34" charset="77"/>
              </a:defRPr>
            </a:lvl1pPr>
            <a:lvl2pPr marL="457178" indent="-224356">
              <a:tabLst/>
              <a:defRPr sz="1733">
                <a:latin typeface="Neue Haas Grotesk Text Pro" panose="020B0504020202020204" pitchFamily="34" charset="77"/>
              </a:defRPr>
            </a:lvl2pPr>
            <a:lvl3pPr marL="692116" indent="-234939">
              <a:tabLst/>
              <a:defRPr sz="1467">
                <a:latin typeface="Neue Haas Grotesk Text Pro" panose="020B0504020202020204" pitchFamily="34" charset="77"/>
              </a:defRPr>
            </a:lvl3pPr>
            <a:lvl4pPr marL="916472" indent="-224356">
              <a:tabLst/>
              <a:defRPr sz="1200">
                <a:latin typeface="Neue Haas Grotesk Text Pro" panose="020B0504020202020204" pitchFamily="34" charset="77"/>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10342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061556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6790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933669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9320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233191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Header &amp;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1AF4457E-DF52-1547-B421-B6CD33317E90}"/>
              </a:ext>
            </a:extLst>
          </p:cNvPr>
          <p:cNvSpPr>
            <a:spLocks noGrp="1"/>
          </p:cNvSpPr>
          <p:nvPr>
            <p:ph type="title"/>
          </p:nvPr>
        </p:nvSpPr>
        <p:spPr>
          <a:xfrm>
            <a:off x="609600" y="243840"/>
            <a:ext cx="10972800" cy="759119"/>
          </a:xfrm>
          <a:prstGeom prst="rect">
            <a:avLst/>
          </a:prstGeom>
        </p:spPr>
        <p:txBody>
          <a:bodyPr vert="horz" wrap="square" lIns="91440" tIns="91440" rIns="91440" bIns="91440" rtlCol="0" anchor="t" anchorCtr="0">
            <a:spAutoFit/>
          </a:bodyPr>
          <a:lstStyle/>
          <a:p>
            <a:endParaRPr lang="en-US"/>
          </a:p>
        </p:txBody>
      </p:sp>
      <p:sp>
        <p:nvSpPr>
          <p:cNvPr id="10" name="Slide Number Placeholder 5">
            <a:extLst>
              <a:ext uri="{FF2B5EF4-FFF2-40B4-BE49-F238E27FC236}">
                <a16:creationId xmlns:a16="http://schemas.microsoft.com/office/drawing/2014/main" id="{20F5D349-A966-F743-970F-88495CD248BD}"/>
              </a:ext>
            </a:extLst>
          </p:cNvPr>
          <p:cNvSpPr>
            <a:spLocks noGrp="1"/>
          </p:cNvSpPr>
          <p:nvPr>
            <p:ph type="sldNum" sz="quarter" idx="4"/>
          </p:nvPr>
        </p:nvSpPr>
        <p:spPr>
          <a:xfrm>
            <a:off x="588525" y="6307056"/>
            <a:ext cx="500097" cy="365125"/>
          </a:xfrm>
          <a:prstGeom prst="rect">
            <a:avLst/>
          </a:prstGeom>
        </p:spPr>
        <p:txBody>
          <a:bodyPr vert="horz" lIns="91440" tIns="45720" rIns="91440" bIns="45720" rtlCol="0" anchor="ctr"/>
          <a:lstStyle>
            <a:lvl1pPr algn="l">
              <a:defRPr sz="1200" b="0">
                <a:solidFill>
                  <a:schemeClr val="bg1"/>
                </a:solidFill>
              </a:defRPr>
            </a:lvl1pPr>
          </a:lstStyle>
          <a:p>
            <a:fld id="{9DB2B9AF-7C7A-ED4B-8B47-5EFC4C7403E8}" type="slidenum">
              <a:rPr lang="en-US" smtClean="0"/>
              <a:pPr/>
              <a:t>‹#›</a:t>
            </a:fld>
            <a:endParaRPr lang="en-US"/>
          </a:p>
        </p:txBody>
      </p:sp>
      <p:sp>
        <p:nvSpPr>
          <p:cNvPr id="3" name="Content Placeholder 2">
            <a:extLst>
              <a:ext uri="{FF2B5EF4-FFF2-40B4-BE49-F238E27FC236}">
                <a16:creationId xmlns:a16="http://schemas.microsoft.com/office/drawing/2014/main" id="{1A9B9AAE-D8E7-B14D-A6BB-46DA172829A9}"/>
              </a:ext>
            </a:extLst>
          </p:cNvPr>
          <p:cNvSpPr>
            <a:spLocks noGrp="1"/>
          </p:cNvSpPr>
          <p:nvPr>
            <p:ph sz="quarter" idx="10"/>
          </p:nvPr>
        </p:nvSpPr>
        <p:spPr>
          <a:xfrm>
            <a:off x="609600" y="1584960"/>
            <a:ext cx="10972800" cy="4023360"/>
          </a:xfrm>
        </p:spPr>
        <p:txBody>
          <a:bodyPr/>
          <a:lstStyle>
            <a:lvl1pPr>
              <a:defRPr sz="2667">
                <a:solidFill>
                  <a:schemeClr val="tx1"/>
                </a:solidFill>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2A73E5-2E15-D348-9B64-DFF22FFB1A40}"/>
              </a:ext>
            </a:extLst>
          </p:cNvPr>
          <p:cNvSpPr>
            <a:spLocks noGrp="1"/>
          </p:cNvSpPr>
          <p:nvPr>
            <p:ph sz="quarter" idx="11" hasCustomPrompt="1"/>
          </p:nvPr>
        </p:nvSpPr>
        <p:spPr>
          <a:xfrm>
            <a:off x="609600" y="5375365"/>
            <a:ext cx="10972800" cy="731520"/>
          </a:xfrm>
        </p:spPr>
        <p:txBody>
          <a:bodyPr anchor="b">
            <a:noAutofit/>
          </a:bodyPr>
          <a:lstStyle>
            <a:lvl1pPr marL="0" indent="0">
              <a:lnSpc>
                <a:spcPts val="1067"/>
              </a:lnSpc>
              <a:spcBef>
                <a:spcPts val="0"/>
              </a:spcBef>
              <a:spcAft>
                <a:spcPts val="267"/>
              </a:spcAft>
              <a:buNone/>
              <a:defRPr sz="1067">
                <a:solidFill>
                  <a:schemeClr val="accent6"/>
                </a:solidFill>
              </a:defRPr>
            </a:lvl1pPr>
            <a:lvl2pPr marL="609585" indent="0">
              <a:buNone/>
              <a:defRPr sz="1467"/>
            </a:lvl2pPr>
            <a:lvl3pPr marL="1219170" indent="0">
              <a:buNone/>
              <a:defRPr sz="1400"/>
            </a:lvl3pPr>
            <a:lvl4pPr marL="1828754" indent="0">
              <a:buNone/>
              <a:defRPr sz="1333"/>
            </a:lvl4pPr>
            <a:lvl5pPr marL="2438339" indent="0">
              <a:buNone/>
              <a:defRPr sz="1333"/>
            </a:lvl5pPr>
          </a:lstStyle>
          <a:p>
            <a:pPr lvl="0"/>
            <a:r>
              <a:rPr lang="en-US"/>
              <a:t>Click to insert disclosures</a:t>
            </a:r>
          </a:p>
        </p:txBody>
      </p:sp>
    </p:spTree>
    <p:extLst>
      <p:ext uri="{BB962C8B-B14F-4D97-AF65-F5344CB8AC3E}">
        <p14:creationId xmlns:p14="http://schemas.microsoft.com/office/powerpoint/2010/main" val="285401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ubtitle + Images (V)">
    <p:bg>
      <p:bgPr>
        <a:solidFill>
          <a:schemeClr val="bg1"/>
        </a:solidFill>
        <a:effectLst/>
      </p:bgPr>
    </p:bg>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16A4DCC-52CC-FF4E-91C1-5F6AC1D93F51}"/>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4" name="Picture Placeholder 2">
            <a:extLst>
              <a:ext uri="{FF2B5EF4-FFF2-40B4-BE49-F238E27FC236}">
                <a16:creationId xmlns:a16="http://schemas.microsoft.com/office/drawing/2014/main" id="{C7AF47E6-1CD4-9E47-B270-BC2D2B08A17A}"/>
              </a:ext>
            </a:extLst>
          </p:cNvPr>
          <p:cNvSpPr>
            <a:spLocks noGrp="1"/>
          </p:cNvSpPr>
          <p:nvPr>
            <p:ph type="pic" idx="13" hasCustomPrompt="1"/>
          </p:nvPr>
        </p:nvSpPr>
        <p:spPr>
          <a:xfrm>
            <a:off x="9913449" y="0"/>
            <a:ext cx="2278553" cy="6858000"/>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cxnSp>
        <p:nvCxnSpPr>
          <p:cNvPr id="18" name="Straight Connector 17">
            <a:extLst>
              <a:ext uri="{FF2B5EF4-FFF2-40B4-BE49-F238E27FC236}">
                <a16:creationId xmlns:a16="http://schemas.microsoft.com/office/drawing/2014/main" id="{F75DB09C-4008-1A47-AEDA-CF6111345628}"/>
              </a:ext>
            </a:extLst>
          </p:cNvPr>
          <p:cNvCxnSpPr>
            <a:cxnSpLocks/>
          </p:cNvCxnSpPr>
          <p:nvPr userDrawn="1"/>
        </p:nvCxnSpPr>
        <p:spPr>
          <a:xfrm>
            <a:off x="7394757" y="5908907"/>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Picture Placeholder 2">
            <a:extLst>
              <a:ext uri="{FF2B5EF4-FFF2-40B4-BE49-F238E27FC236}">
                <a16:creationId xmlns:a16="http://schemas.microsoft.com/office/drawing/2014/main" id="{83DDC482-6B10-F344-B93C-CA77A4E7CE01}"/>
              </a:ext>
            </a:extLst>
          </p:cNvPr>
          <p:cNvSpPr>
            <a:spLocks noGrp="1"/>
          </p:cNvSpPr>
          <p:nvPr>
            <p:ph type="pic" idx="1" hasCustomPrompt="1"/>
          </p:nvPr>
        </p:nvSpPr>
        <p:spPr>
          <a:xfrm>
            <a:off x="7403784" y="1"/>
            <a:ext cx="2279315" cy="581557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21" name="Picture Placeholder 9">
            <a:extLst>
              <a:ext uri="{FF2B5EF4-FFF2-40B4-BE49-F238E27FC236}">
                <a16:creationId xmlns:a16="http://schemas.microsoft.com/office/drawing/2014/main" id="{FCA5223E-FAE3-1343-8428-E2250995B5D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Content Placeholder 3">
            <a:extLst>
              <a:ext uri="{FF2B5EF4-FFF2-40B4-BE49-F238E27FC236}">
                <a16:creationId xmlns:a16="http://schemas.microsoft.com/office/drawing/2014/main" id="{FFA6A54D-4E9C-9D31-D095-B27963C4D0A1}"/>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2273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51406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2396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18729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69977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6200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380670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34275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532353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37056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366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3" name="Picture Placeholder 2">
            <a:extLst>
              <a:ext uri="{FF2B5EF4-FFF2-40B4-BE49-F238E27FC236}">
                <a16:creationId xmlns:a16="http://schemas.microsoft.com/office/drawing/2014/main" id="{48A83EDF-D51F-7749-AC05-57C061D9DF5F}"/>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Picture Placeholder 9">
            <a:extLst>
              <a:ext uri="{FF2B5EF4-FFF2-40B4-BE49-F238E27FC236}">
                <a16:creationId xmlns:a16="http://schemas.microsoft.com/office/drawing/2014/main" id="{E22FD9F4-CA70-6A47-9BB7-95576BCFE964}"/>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defRPr>
            </a:lvl1pPr>
          </a:lstStyle>
          <a:p>
            <a:r>
              <a:rPr lang="en-US"/>
              <a:t>Partner logo</a:t>
            </a:r>
          </a:p>
        </p:txBody>
      </p:sp>
      <p:sp>
        <p:nvSpPr>
          <p:cNvPr id="11" name="Title 1">
            <a:extLst>
              <a:ext uri="{FF2B5EF4-FFF2-40B4-BE49-F238E27FC236}">
                <a16:creationId xmlns:a16="http://schemas.microsoft.com/office/drawing/2014/main" id="{80472DCD-6FE9-224F-8B7E-1E1C47EAD778}"/>
              </a:ext>
            </a:extLst>
          </p:cNvPr>
          <p:cNvSpPr>
            <a:spLocks noGrp="1"/>
          </p:cNvSpPr>
          <p:nvPr>
            <p:ph type="title" hasCustomPrompt="1"/>
          </p:nvPr>
        </p:nvSpPr>
        <p:spPr>
          <a:xfrm>
            <a:off x="592617"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defRPr>
            </a:lvl1pPr>
          </a:lstStyle>
          <a:p>
            <a:r>
              <a:rPr lang="en-US"/>
              <a:t>Click to add presentation title here</a:t>
            </a:r>
          </a:p>
        </p:txBody>
      </p:sp>
      <p:sp>
        <p:nvSpPr>
          <p:cNvPr id="9" name="Content Placeholder 3">
            <a:extLst>
              <a:ext uri="{FF2B5EF4-FFF2-40B4-BE49-F238E27FC236}">
                <a16:creationId xmlns:a16="http://schemas.microsoft.com/office/drawing/2014/main" id="{7B98A5C4-7498-5273-AE11-B71C9B8481A4}"/>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942869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83678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38854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6559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050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74365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32508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793339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41439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272122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9926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1 imag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3" name="Text Placeholder 2">
            <a:extLst>
              <a:ext uri="{FF2B5EF4-FFF2-40B4-BE49-F238E27FC236}">
                <a16:creationId xmlns:a16="http://schemas.microsoft.com/office/drawing/2014/main" id="{3527ABF3-73F3-B84A-B88F-45D65FDC2D89}"/>
              </a:ext>
            </a:extLst>
          </p:cNvPr>
          <p:cNvSpPr>
            <a:spLocks noGrp="1"/>
          </p:cNvSpPr>
          <p:nvPr>
            <p:ph type="body" sz="quarter" idx="15"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4" name="Picture Placeholder 2">
            <a:extLst>
              <a:ext uri="{FF2B5EF4-FFF2-40B4-BE49-F238E27FC236}">
                <a16:creationId xmlns:a16="http://schemas.microsoft.com/office/drawing/2014/main" id="{6C12DDF1-B7A3-8E43-AAA0-DA0A88FA5785}"/>
              </a:ext>
            </a:extLst>
          </p:cNvPr>
          <p:cNvSpPr>
            <a:spLocks noGrp="1"/>
          </p:cNvSpPr>
          <p:nvPr>
            <p:ph type="pic" idx="1" hasCustomPrompt="1"/>
          </p:nvPr>
        </p:nvSpPr>
        <p:spPr>
          <a:xfrm>
            <a:off x="7560533" y="2"/>
            <a:ext cx="4607696"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8" name="Picture Placeholder 9">
            <a:extLst>
              <a:ext uri="{FF2B5EF4-FFF2-40B4-BE49-F238E27FC236}">
                <a16:creationId xmlns:a16="http://schemas.microsoft.com/office/drawing/2014/main" id="{F1A2F2EA-90A5-3F41-B83B-54286A22D821}"/>
              </a:ext>
            </a:extLst>
          </p:cNvPr>
          <p:cNvSpPr>
            <a:spLocks noGrp="1"/>
          </p:cNvSpPr>
          <p:nvPr>
            <p:ph type="pic" sz="quarter" idx="12" hasCustomPrompt="1"/>
          </p:nvPr>
        </p:nvSpPr>
        <p:spPr>
          <a:xfrm>
            <a:off x="4221676" y="396362"/>
            <a:ext cx="2266805" cy="577849"/>
          </a:xfrm>
          <a:prstGeom prst="rect">
            <a:avLst/>
          </a:prstGeom>
        </p:spPr>
        <p:txBody>
          <a:bodyPr lIns="0" tIns="0" rIns="0" bIns="0" anchor="ctr">
            <a:noAutofit/>
          </a:bodyPr>
          <a:lstStyle>
            <a:lvl1pPr marL="0" indent="0">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4B8CCA90-7984-9942-AFD7-E66CF183F3CF}"/>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0" name="Content Placeholder 3">
            <a:extLst>
              <a:ext uri="{FF2B5EF4-FFF2-40B4-BE49-F238E27FC236}">
                <a16:creationId xmlns:a16="http://schemas.microsoft.com/office/drawing/2014/main" id="{AD2998F6-D531-0E9D-E383-949D0EE0F888}"/>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786391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966623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2022 HealthEquity, Inc. All rights reserved.  |  HealthEquity does not provide legal, tax or financial advice.</a:t>
            </a:r>
          </a:p>
        </p:txBody>
      </p:sp>
      <p:sp>
        <p:nvSpPr>
          <p:cNvPr id="40" name="Text Placeholder 4">
            <a:extLst>
              <a:ext uri="{FF2B5EF4-FFF2-40B4-BE49-F238E27FC236}">
                <a16:creationId xmlns:a16="http://schemas.microsoft.com/office/drawing/2014/main" id="{22A45278-A556-F349-AADB-58CC7870E524}"/>
              </a:ext>
            </a:extLst>
          </p:cNvPr>
          <p:cNvSpPr>
            <a:spLocks noGrp="1"/>
          </p:cNvSpPr>
          <p:nvPr>
            <p:ph type="body" sz="quarter" idx="14" hasCustomPrompt="1"/>
          </p:nvPr>
        </p:nvSpPr>
        <p:spPr>
          <a:xfrm>
            <a:off x="601133" y="6255052"/>
            <a:ext cx="4876800" cy="194733"/>
          </a:xfrm>
          <a:prstGeom prst="rect">
            <a:avLst/>
          </a:prstGeom>
        </p:spPr>
        <p:txBody>
          <a:bodyPr lIns="0" tIns="0" rIns="0" bIns="0">
            <a:spAutoFit/>
          </a:bodyPr>
          <a:lstStyle>
            <a:lvl1pPr marL="0" indent="0">
              <a:buNone/>
              <a:defRPr sz="1067" b="1">
                <a:solidFill>
                  <a:schemeClr val="tx1"/>
                </a:solidFill>
                <a:latin typeface="Neue Haas Grotesk Text Pro" panose="020B0504020202020204" pitchFamily="34" charset="0"/>
              </a:defRPr>
            </a:lvl1pPr>
          </a:lstStyle>
          <a:p>
            <a:pPr lvl="0"/>
            <a:r>
              <a:rPr lang="en-US"/>
              <a:t>Month Year (Optional)</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Tree>
    <p:extLst>
      <p:ext uri="{BB962C8B-B14F-4D97-AF65-F5344CB8AC3E}">
        <p14:creationId xmlns:p14="http://schemas.microsoft.com/office/powerpoint/2010/main" val="497508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87368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473510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HaasGroteskText Pro" panose="020B0504020202020204" pitchFamily="34" charset="77"/>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3" name="TextBox 22">
            <a:extLst>
              <a:ext uri="{FF2B5EF4-FFF2-40B4-BE49-F238E27FC236}">
                <a16:creationId xmlns:a16="http://schemas.microsoft.com/office/drawing/2014/main" id="{3F18D371-3647-C14A-9FFF-F1D62D2E1F03}"/>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HaasGroteskText Pro" panose="020B0504020202020204" pitchFamily="34" charset="77"/>
                <a:cs typeface="Arial" pitchFamily="34" charset="0"/>
              </a:rPr>
              <a:t>Copyright © 2022 HealthEquity, Inc. All rights reserved.  |  HealthEquity does not provide legal, tax or financial advice.</a:t>
            </a:r>
          </a:p>
        </p:txBody>
      </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HaasGroteskText Pro" panose="020B0504020202020204" pitchFamily="34" charset="77"/>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HaasGroteskText Pro" panose="020B0504020202020204" pitchFamily="34" charset="77"/>
              </a:defRPr>
            </a:lvl1pPr>
          </a:lstStyle>
          <a:p>
            <a:r>
              <a:rPr lang="en-US"/>
              <a:t>Click here to add presentation title</a:t>
            </a:r>
          </a:p>
        </p:txBody>
      </p:sp>
      <p:sp>
        <p:nvSpPr>
          <p:cNvPr id="11" name="Content Placeholder 3">
            <a:extLst>
              <a:ext uri="{FF2B5EF4-FFF2-40B4-BE49-F238E27FC236}">
                <a16:creationId xmlns:a16="http://schemas.microsoft.com/office/drawing/2014/main" id="{23EB37A0-AE87-C279-AE20-50A327C61C72}"/>
              </a:ext>
            </a:extLst>
          </p:cNvPr>
          <p:cNvSpPr>
            <a:spLocks noGrp="1"/>
          </p:cNvSpPr>
          <p:nvPr>
            <p:ph sz="quarter" idx="11" hasCustomPrompt="1"/>
          </p:nvPr>
        </p:nvSpPr>
        <p:spPr>
          <a:xfrm>
            <a:off x="600374" y="6320575"/>
            <a:ext cx="10611137" cy="141064"/>
          </a:xfrm>
          <a:prstGeom prst="rect">
            <a:avLst/>
          </a:prstGeom>
        </p:spPr>
        <p:txBody>
          <a:bodyPr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3521257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310076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234642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no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64B863-55CB-2F12-4A8B-7665B437C66A}"/>
              </a:ext>
            </a:extLst>
          </p:cNvPr>
          <p:cNvSpPr>
            <a:spLocks noGrp="1"/>
          </p:cNvSpPr>
          <p:nvPr>
            <p:ph sz="quarter" idx="14"/>
          </p:nvPr>
        </p:nvSpPr>
        <p:spPr>
          <a:xfrm>
            <a:off x="853018" y="455271"/>
            <a:ext cx="108373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321B55-F13B-BABE-D49A-CA25ED5A6F50}"/>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829527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D053-FEB8-5E27-1D9A-6C79A6AE59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9CC79861-2E37-5734-412E-95797BA8C4DD}"/>
              </a:ext>
            </a:extLst>
          </p:cNvPr>
          <p:cNvSpPr>
            <a:spLocks noGrp="1"/>
          </p:cNvSpPr>
          <p:nvPr>
            <p:ph sz="quarter" idx="10"/>
          </p:nvPr>
        </p:nvSpPr>
        <p:spPr>
          <a:xfrm>
            <a:off x="859367" y="1274234"/>
            <a:ext cx="10799233" cy="1893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C90F8D64-DE59-8044-E9DC-B3FE15AC5A4F}"/>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30748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Neue Haas Grotesk Text Pro" panose="020B0504020202020204" pitchFamily="34" charset="0"/>
            </a:endParaRPr>
          </a:p>
        </p:txBody>
      </p:sp>
      <p:pic>
        <p:nvPicPr>
          <p:cNvPr id="3" name="Graphic 2">
            <a:extLst>
              <a:ext uri="{FF2B5EF4-FFF2-40B4-BE49-F238E27FC236}">
                <a16:creationId xmlns:a16="http://schemas.microsoft.com/office/drawing/2014/main" id="{41877D62-6244-F74D-BB2E-F9E25F28E2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962400" y="3116200"/>
            <a:ext cx="4267200" cy="682752"/>
          </a:xfrm>
          <a:prstGeom prst="rect">
            <a:avLst/>
          </a:prstGeom>
        </p:spPr>
      </p:pic>
    </p:spTree>
    <p:extLst>
      <p:ext uri="{BB962C8B-B14F-4D97-AF65-F5344CB8AC3E}">
        <p14:creationId xmlns:p14="http://schemas.microsoft.com/office/powerpoint/2010/main" val="402890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25" name="Picture Placeholder 9">
            <a:extLst>
              <a:ext uri="{FF2B5EF4-FFF2-40B4-BE49-F238E27FC236}">
                <a16:creationId xmlns:a16="http://schemas.microsoft.com/office/drawing/2014/main" id="{FD0C66DE-E34E-3A49-902F-16943DA6670D}"/>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3" name="Title 1">
            <a:extLst>
              <a:ext uri="{FF2B5EF4-FFF2-40B4-BE49-F238E27FC236}">
                <a16:creationId xmlns:a16="http://schemas.microsoft.com/office/drawing/2014/main" id="{E77537ED-95F1-0745-9953-810BEC93817B}"/>
              </a:ext>
            </a:extLst>
          </p:cNvPr>
          <p:cNvSpPr>
            <a:spLocks noGrp="1"/>
          </p:cNvSpPr>
          <p:nvPr>
            <p:ph type="title" hasCustomPrompt="1"/>
          </p:nvPr>
        </p:nvSpPr>
        <p:spPr>
          <a:xfrm>
            <a:off x="593413" y="286574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560283EE-4C68-E07E-3B25-8DE58BC1E06D}"/>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4203560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20293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9623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060545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253110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5149605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2775077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77657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46057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4920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82864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279435"/>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314125"/>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3764133"/>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Text Placeholder 2">
            <a:extLst>
              <a:ext uri="{FF2B5EF4-FFF2-40B4-BE49-F238E27FC236}">
                <a16:creationId xmlns:a16="http://schemas.microsoft.com/office/drawing/2014/main" id="{92E01C7C-5407-354C-B2EA-8EF31D0FAA88}"/>
              </a:ext>
            </a:extLst>
          </p:cNvPr>
          <p:cNvSpPr>
            <a:spLocks noGrp="1"/>
          </p:cNvSpPr>
          <p:nvPr>
            <p:ph type="body" sz="quarter" idx="16" hasCustomPrompt="1"/>
          </p:nvPr>
        </p:nvSpPr>
        <p:spPr>
          <a:xfrm>
            <a:off x="601133" y="5435601"/>
            <a:ext cx="6375400" cy="357620"/>
          </a:xfrm>
          <a:prstGeom prst="rect">
            <a:avLst/>
          </a:prstGeom>
        </p:spPr>
        <p:txBody>
          <a:bodyPr lIns="0" tIns="0" rIns="0" bIns="0">
            <a:spAutoFit/>
          </a:bodyPr>
          <a:lstStyle>
            <a:lvl1pPr marL="0" indent="0">
              <a:lnSpc>
                <a:spcPct val="110000"/>
              </a:lnSpc>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8" name="Picture Placeholder 9">
            <a:extLst>
              <a:ext uri="{FF2B5EF4-FFF2-40B4-BE49-F238E27FC236}">
                <a16:creationId xmlns:a16="http://schemas.microsoft.com/office/drawing/2014/main" id="{579AB3A2-FCA6-C941-A9AF-8220C28CF633}"/>
              </a:ext>
            </a:extLst>
          </p:cNvPr>
          <p:cNvSpPr>
            <a:spLocks noGrp="1"/>
          </p:cNvSpPr>
          <p:nvPr>
            <p:ph type="pic" sz="quarter" idx="17"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4AF4E8AC-5DA9-9F43-A5FE-50E995BBF0FB}"/>
              </a:ext>
            </a:extLst>
          </p:cNvPr>
          <p:cNvSpPr>
            <a:spLocks noGrp="1"/>
          </p:cNvSpPr>
          <p:nvPr>
            <p:ph type="title" hasCustomPrompt="1"/>
          </p:nvPr>
        </p:nvSpPr>
        <p:spPr>
          <a:xfrm>
            <a:off x="60113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3" name="Content Placeholder 3">
            <a:extLst>
              <a:ext uri="{FF2B5EF4-FFF2-40B4-BE49-F238E27FC236}">
                <a16:creationId xmlns:a16="http://schemas.microsoft.com/office/drawing/2014/main" id="{7B433F16-04A7-816E-B6A7-76011515CD70}"/>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519286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266211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78854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37566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793835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6583682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05236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9007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4718932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116120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60148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duct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36" name="Picture Placeholder 9">
            <a:extLst>
              <a:ext uri="{FF2B5EF4-FFF2-40B4-BE49-F238E27FC236}">
                <a16:creationId xmlns:a16="http://schemas.microsoft.com/office/drawing/2014/main" id="{DF7CCE12-C0D7-ED41-8B9A-216600C41CF1}"/>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4" name="Title 1">
            <a:extLst>
              <a:ext uri="{FF2B5EF4-FFF2-40B4-BE49-F238E27FC236}">
                <a16:creationId xmlns:a16="http://schemas.microsoft.com/office/drawing/2014/main" id="{4F5DDF9E-3CEE-DD4A-9429-9545E24DECD4}"/>
              </a:ext>
            </a:extLst>
          </p:cNvPr>
          <p:cNvSpPr>
            <a:spLocks noGrp="1"/>
          </p:cNvSpPr>
          <p:nvPr>
            <p:ph type="title" hasCustomPrompt="1"/>
          </p:nvPr>
        </p:nvSpPr>
        <p:spPr>
          <a:xfrm>
            <a:off x="600374" y="2431977"/>
            <a:ext cx="6375303" cy="3317576"/>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1" name="Content Placeholder 3">
            <a:extLst>
              <a:ext uri="{FF2B5EF4-FFF2-40B4-BE49-F238E27FC236}">
                <a16:creationId xmlns:a16="http://schemas.microsoft.com/office/drawing/2014/main" id="{D5BD9849-E918-3CFA-4F52-4CBF3B0497D5}"/>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901063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8" y="2076452"/>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8" y="6531734"/>
            <a:ext cx="524298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000600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8" y="2076452"/>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4"/>
            <a:ext cx="10744200" cy="147156"/>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442640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8987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2806026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9614604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26600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 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2" y="6537942"/>
            <a:ext cx="10611137"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Click to insert disclosures</a:t>
            </a:r>
          </a:p>
        </p:txBody>
      </p:sp>
      <p:sp>
        <p:nvSpPr>
          <p:cNvPr id="7" name="Text Placeholder 6">
            <a:extLst>
              <a:ext uri="{FF2B5EF4-FFF2-40B4-BE49-F238E27FC236}">
                <a16:creationId xmlns:a16="http://schemas.microsoft.com/office/drawing/2014/main" id="{899BC335-F9BD-C847-B23C-4595683B04AD}"/>
              </a:ext>
            </a:extLst>
          </p:cNvPr>
          <p:cNvSpPr>
            <a:spLocks noGrp="1"/>
          </p:cNvSpPr>
          <p:nvPr>
            <p:ph type="body" sz="quarter" idx="13" hasCustomPrompt="1"/>
          </p:nvPr>
        </p:nvSpPr>
        <p:spPr>
          <a:xfrm>
            <a:off x="853018" y="2077162"/>
            <a:ext cx="1083733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35788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ntent - with image">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3"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HaasGroteskText Pro" panose="020B0504020202020204" pitchFamily="34" charset="77"/>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3" y="365760"/>
            <a:ext cx="5247652"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amet sed do</a:t>
            </a:r>
          </a:p>
        </p:txBody>
      </p:sp>
      <p:sp>
        <p:nvSpPr>
          <p:cNvPr id="6" name="Content Placeholder 2">
            <a:extLst>
              <a:ext uri="{FF2B5EF4-FFF2-40B4-BE49-F238E27FC236}">
                <a16:creationId xmlns:a16="http://schemas.microsoft.com/office/drawing/2014/main" id="{7F99FE5B-5E9F-BFA8-69AC-7C90660FDB80}"/>
              </a:ext>
            </a:extLst>
          </p:cNvPr>
          <p:cNvSpPr>
            <a:spLocks noGrp="1"/>
          </p:cNvSpPr>
          <p:nvPr>
            <p:ph sz="quarter" idx="14"/>
          </p:nvPr>
        </p:nvSpPr>
        <p:spPr>
          <a:xfrm>
            <a:off x="853019" y="2076453"/>
            <a:ext cx="5253076"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04437CF8-11BC-8851-994F-54070E9CB0DF}"/>
              </a:ext>
            </a:extLst>
          </p:cNvPr>
          <p:cNvSpPr>
            <a:spLocks noGrp="1"/>
          </p:cNvSpPr>
          <p:nvPr>
            <p:ph sz="quarter" idx="15" hasCustomPrompt="1"/>
          </p:nvPr>
        </p:nvSpPr>
        <p:spPr>
          <a:xfrm>
            <a:off x="853019" y="6531735"/>
            <a:ext cx="5242983" cy="144741"/>
          </a:xfrm>
        </p:spPr>
        <p:txBody>
          <a:bodyPr/>
          <a:lstStyle>
            <a:lvl1pPr marL="0" indent="0">
              <a:buNone/>
              <a:defRPr sz="800"/>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1404276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PLATFORM - Desktop + Numbered Callouts">
    <p:spTree>
      <p:nvGrpSpPr>
        <p:cNvPr id="1" name=""/>
        <p:cNvGrpSpPr/>
        <p:nvPr/>
      </p:nvGrpSpPr>
      <p:grpSpPr>
        <a:xfrm>
          <a:off x="0" y="0"/>
          <a:ext cx="0" cy="0"/>
          <a:chOff x="0" y="0"/>
          <a:chExt cx="0" cy="0"/>
        </a:xfrm>
      </p:grpSpPr>
      <p:pic>
        <p:nvPicPr>
          <p:cNvPr id="47" name="Picture 46" descr="A picture containing text, screen, picture frame&#10;&#10;Description automatically generated">
            <a:extLst>
              <a:ext uri="{FF2B5EF4-FFF2-40B4-BE49-F238E27FC236}">
                <a16:creationId xmlns:a16="http://schemas.microsoft.com/office/drawing/2014/main" id="{C607E432-6003-284D-985D-A3E5966F020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40441" y="-590288"/>
            <a:ext cx="7451561" cy="8183279"/>
          </a:xfrm>
          <a:prstGeom prst="rect">
            <a:avLst/>
          </a:prstGeom>
        </p:spPr>
      </p:pic>
      <p:sp>
        <p:nvSpPr>
          <p:cNvPr id="27" name="Picture Placeholder 2">
            <a:extLst>
              <a:ext uri="{FF2B5EF4-FFF2-40B4-BE49-F238E27FC236}">
                <a16:creationId xmlns:a16="http://schemas.microsoft.com/office/drawing/2014/main" id="{00A447F8-4A28-E043-8468-0EBCCE3BAAE7}"/>
              </a:ext>
            </a:extLst>
          </p:cNvPr>
          <p:cNvSpPr>
            <a:spLocks noGrp="1"/>
          </p:cNvSpPr>
          <p:nvPr>
            <p:ph type="pic" idx="17" hasCustomPrompt="1"/>
          </p:nvPr>
        </p:nvSpPr>
        <p:spPr>
          <a:xfrm>
            <a:off x="6092887" y="938586"/>
            <a:ext cx="6099116" cy="4791657"/>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a:t>Insert platform screenshot</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2"/>
            <a:ext cx="3722707" cy="1401089"/>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a:t>Lorem ipsum dolor sit amet</a:t>
            </a:r>
            <a:endParaRPr lang="en-US" sz="4267">
              <a:latin typeface="Neue Haas Grotesk Text Pro" panose="020B0504020202020204" pitchFamily="34" charset="77"/>
            </a:endParaRPr>
          </a:p>
        </p:txBody>
      </p:sp>
      <p:sp>
        <p:nvSpPr>
          <p:cNvPr id="43" name="Content Placeholder 3">
            <a:extLst>
              <a:ext uri="{FF2B5EF4-FFF2-40B4-BE49-F238E27FC236}">
                <a16:creationId xmlns:a16="http://schemas.microsoft.com/office/drawing/2014/main" id="{9114072E-1FCE-5143-A014-DEEC884C94BA}"/>
              </a:ext>
            </a:extLst>
          </p:cNvPr>
          <p:cNvSpPr>
            <a:spLocks noGrp="1"/>
          </p:cNvSpPr>
          <p:nvPr>
            <p:ph sz="quarter" idx="11" hasCustomPrompt="1"/>
          </p:nvPr>
        </p:nvSpPr>
        <p:spPr>
          <a:xfrm>
            <a:off x="853440" y="6537942"/>
            <a:ext cx="10659512" cy="130485"/>
          </a:xfrm>
          <a:prstGeom prst="rect">
            <a:avLst/>
          </a:prstGeom>
        </p:spPr>
        <p:txBody>
          <a:bodyPr anchor="b">
            <a:spAutoFit/>
          </a:bodyPr>
          <a:lstStyle>
            <a:lvl1pPr marL="0" indent="0">
              <a:lnSpc>
                <a:spcPts val="1067"/>
              </a:lnSpc>
              <a:spcBef>
                <a:spcPts val="0"/>
              </a:spcBef>
              <a:spcAft>
                <a:spcPts val="267"/>
              </a:spcAft>
              <a:buNone/>
              <a:defRPr sz="800">
                <a:solidFill>
                  <a:schemeClr val="tx1">
                    <a:lumMod val="90000"/>
                    <a:lumOff val="10000"/>
                  </a:schemeClr>
                </a:solidFill>
                <a:latin typeface="Neue Haas Grotesk Text Pro" panose="020B0504020202020204" pitchFamily="34" charset="0"/>
              </a:defRPr>
            </a:lvl1pPr>
            <a:lvl2pPr marL="609555" indent="0">
              <a:buNone/>
              <a:defRPr sz="1467"/>
            </a:lvl2pPr>
            <a:lvl3pPr marL="1219110" indent="0">
              <a:buNone/>
              <a:defRPr sz="1400"/>
            </a:lvl3pPr>
            <a:lvl4pPr marL="1828664" indent="0">
              <a:buNone/>
              <a:defRPr sz="1333"/>
            </a:lvl4pPr>
            <a:lvl5pPr marL="2438218" indent="0">
              <a:buNone/>
              <a:defRPr sz="1333"/>
            </a:lvl5pPr>
          </a:lstStyle>
          <a:p>
            <a:pPr lvl="0"/>
            <a:r>
              <a:rPr lang="en-US"/>
              <a:t>Click to insert disclosures</a:t>
            </a:r>
          </a:p>
        </p:txBody>
      </p:sp>
      <p:sp>
        <p:nvSpPr>
          <p:cNvPr id="57" name="Text Placeholder 2">
            <a:extLst>
              <a:ext uri="{FF2B5EF4-FFF2-40B4-BE49-F238E27FC236}">
                <a16:creationId xmlns:a16="http://schemas.microsoft.com/office/drawing/2014/main" id="{DBB283E5-D426-2746-A439-DFD88BA9D6CD}"/>
              </a:ext>
            </a:extLst>
          </p:cNvPr>
          <p:cNvSpPr>
            <a:spLocks noGrp="1"/>
          </p:cNvSpPr>
          <p:nvPr>
            <p:ph type="body" sz="quarter" idx="16" hasCustomPrompt="1"/>
          </p:nvPr>
        </p:nvSpPr>
        <p:spPr>
          <a:xfrm>
            <a:off x="853444" y="2315007"/>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01</a:t>
            </a:r>
          </a:p>
        </p:txBody>
      </p:sp>
      <p:sp>
        <p:nvSpPr>
          <p:cNvPr id="58" name="Text Placeholder 2">
            <a:extLst>
              <a:ext uri="{FF2B5EF4-FFF2-40B4-BE49-F238E27FC236}">
                <a16:creationId xmlns:a16="http://schemas.microsoft.com/office/drawing/2014/main" id="{3796D75F-F955-954C-A145-CDDC59B4654A}"/>
              </a:ext>
            </a:extLst>
          </p:cNvPr>
          <p:cNvSpPr>
            <a:spLocks noGrp="1"/>
          </p:cNvSpPr>
          <p:nvPr>
            <p:ph type="body" sz="quarter" idx="20" hasCustomPrompt="1"/>
          </p:nvPr>
        </p:nvSpPr>
        <p:spPr>
          <a:xfrm>
            <a:off x="853441" y="2608520"/>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3" name="SmartArt Placeholder 2">
            <a:extLst>
              <a:ext uri="{FF2B5EF4-FFF2-40B4-BE49-F238E27FC236}">
                <a16:creationId xmlns:a16="http://schemas.microsoft.com/office/drawing/2014/main" id="{DE994D58-F816-5445-9170-887FEE4D3C56}"/>
              </a:ext>
            </a:extLst>
          </p:cNvPr>
          <p:cNvSpPr>
            <a:spLocks noGrp="1"/>
          </p:cNvSpPr>
          <p:nvPr>
            <p:ph type="dgm" sz="quarter" idx="21" hasCustomPrompt="1"/>
          </p:nvPr>
        </p:nvSpPr>
        <p:spPr>
          <a:xfrm>
            <a:off x="5674924" y="1447284"/>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01</a:t>
            </a:r>
          </a:p>
        </p:txBody>
      </p:sp>
      <p:sp>
        <p:nvSpPr>
          <p:cNvPr id="59" name="SmartArt Placeholder 2">
            <a:extLst>
              <a:ext uri="{FF2B5EF4-FFF2-40B4-BE49-F238E27FC236}">
                <a16:creationId xmlns:a16="http://schemas.microsoft.com/office/drawing/2014/main" id="{5CAD37BA-D916-F34E-B05E-8D9A2AA7B302}"/>
              </a:ext>
            </a:extLst>
          </p:cNvPr>
          <p:cNvSpPr>
            <a:spLocks noGrp="1"/>
          </p:cNvSpPr>
          <p:nvPr>
            <p:ph type="dgm" sz="quarter" idx="22" hasCustomPrompt="1"/>
          </p:nvPr>
        </p:nvSpPr>
        <p:spPr>
          <a:xfrm>
            <a:off x="5674924" y="2465919"/>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02</a:t>
            </a:r>
          </a:p>
        </p:txBody>
      </p:sp>
      <p:sp>
        <p:nvSpPr>
          <p:cNvPr id="60" name="SmartArt Placeholder 2">
            <a:extLst>
              <a:ext uri="{FF2B5EF4-FFF2-40B4-BE49-F238E27FC236}">
                <a16:creationId xmlns:a16="http://schemas.microsoft.com/office/drawing/2014/main" id="{723E8AD9-E02D-A948-9468-CAC8D44ADC0B}"/>
              </a:ext>
            </a:extLst>
          </p:cNvPr>
          <p:cNvSpPr>
            <a:spLocks noGrp="1"/>
          </p:cNvSpPr>
          <p:nvPr>
            <p:ph type="dgm" sz="quarter" idx="23" hasCustomPrompt="1"/>
          </p:nvPr>
        </p:nvSpPr>
        <p:spPr>
          <a:xfrm>
            <a:off x="5674924" y="3484553"/>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03</a:t>
            </a:r>
          </a:p>
        </p:txBody>
      </p:sp>
      <p:sp>
        <p:nvSpPr>
          <p:cNvPr id="61" name="SmartArt Placeholder 2">
            <a:extLst>
              <a:ext uri="{FF2B5EF4-FFF2-40B4-BE49-F238E27FC236}">
                <a16:creationId xmlns:a16="http://schemas.microsoft.com/office/drawing/2014/main" id="{9C178E43-907D-6A48-A793-536100368D55}"/>
              </a:ext>
            </a:extLst>
          </p:cNvPr>
          <p:cNvSpPr>
            <a:spLocks noGrp="1"/>
          </p:cNvSpPr>
          <p:nvPr>
            <p:ph type="dgm" sz="quarter" idx="24" hasCustomPrompt="1"/>
          </p:nvPr>
        </p:nvSpPr>
        <p:spPr>
          <a:xfrm>
            <a:off x="5674924" y="4503188"/>
            <a:ext cx="482600" cy="482600"/>
          </a:xfrm>
          <a:prstGeom prst="rect">
            <a:avLst/>
          </a:prstGeom>
          <a:solidFill>
            <a:srgbClr val="007A96"/>
          </a:solidFill>
        </p:spPr>
        <p:txBody>
          <a:bodyPr anchor="ctr">
            <a:noAutofit/>
          </a:bodyPr>
          <a:lstStyle>
            <a:lvl1pPr marL="0" indent="0" algn="ctr">
              <a:buNone/>
              <a:defRPr sz="1467" b="1">
                <a:solidFill>
                  <a:schemeClr val="bg1"/>
                </a:solidFill>
                <a:latin typeface="Neue Haas Grotesk Text Pro" panose="020B0504020202020204" pitchFamily="34" charset="0"/>
              </a:defRPr>
            </a:lvl1pPr>
          </a:lstStyle>
          <a:p>
            <a:r>
              <a:rPr lang="en-US"/>
              <a:t>04</a:t>
            </a:r>
          </a:p>
        </p:txBody>
      </p:sp>
      <p:sp>
        <p:nvSpPr>
          <p:cNvPr id="52" name="Text Placeholder 2">
            <a:extLst>
              <a:ext uri="{FF2B5EF4-FFF2-40B4-BE49-F238E27FC236}">
                <a16:creationId xmlns:a16="http://schemas.microsoft.com/office/drawing/2014/main" id="{33D97617-A296-6945-B336-CFF3B7E30F2E}"/>
              </a:ext>
            </a:extLst>
          </p:cNvPr>
          <p:cNvSpPr>
            <a:spLocks noGrp="1"/>
          </p:cNvSpPr>
          <p:nvPr>
            <p:ph type="body" sz="quarter" idx="25" hasCustomPrompt="1"/>
          </p:nvPr>
        </p:nvSpPr>
        <p:spPr>
          <a:xfrm>
            <a:off x="853444" y="3362745"/>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02</a:t>
            </a:r>
          </a:p>
        </p:txBody>
      </p:sp>
      <p:sp>
        <p:nvSpPr>
          <p:cNvPr id="53" name="Text Placeholder 2">
            <a:extLst>
              <a:ext uri="{FF2B5EF4-FFF2-40B4-BE49-F238E27FC236}">
                <a16:creationId xmlns:a16="http://schemas.microsoft.com/office/drawing/2014/main" id="{D936D6D2-5739-8D4D-B832-3ECED8D72CB6}"/>
              </a:ext>
            </a:extLst>
          </p:cNvPr>
          <p:cNvSpPr>
            <a:spLocks noGrp="1"/>
          </p:cNvSpPr>
          <p:nvPr>
            <p:ph type="body" sz="quarter" idx="26" hasCustomPrompt="1"/>
          </p:nvPr>
        </p:nvSpPr>
        <p:spPr>
          <a:xfrm>
            <a:off x="853441" y="3656256"/>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54" name="Text Placeholder 2">
            <a:extLst>
              <a:ext uri="{FF2B5EF4-FFF2-40B4-BE49-F238E27FC236}">
                <a16:creationId xmlns:a16="http://schemas.microsoft.com/office/drawing/2014/main" id="{57ED02C0-EA02-4841-9F26-1A54593BB63E}"/>
              </a:ext>
            </a:extLst>
          </p:cNvPr>
          <p:cNvSpPr>
            <a:spLocks noGrp="1"/>
          </p:cNvSpPr>
          <p:nvPr>
            <p:ph type="body" sz="quarter" idx="27" hasCustomPrompt="1"/>
          </p:nvPr>
        </p:nvSpPr>
        <p:spPr>
          <a:xfrm>
            <a:off x="853444" y="4376917"/>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03</a:t>
            </a:r>
          </a:p>
        </p:txBody>
      </p:sp>
      <p:sp>
        <p:nvSpPr>
          <p:cNvPr id="56" name="Text Placeholder 2">
            <a:extLst>
              <a:ext uri="{FF2B5EF4-FFF2-40B4-BE49-F238E27FC236}">
                <a16:creationId xmlns:a16="http://schemas.microsoft.com/office/drawing/2014/main" id="{1C5AF96A-7CFA-A044-9CD2-4E31D05DC788}"/>
              </a:ext>
            </a:extLst>
          </p:cNvPr>
          <p:cNvSpPr>
            <a:spLocks noGrp="1"/>
          </p:cNvSpPr>
          <p:nvPr>
            <p:ph type="body" sz="quarter" idx="28" hasCustomPrompt="1"/>
          </p:nvPr>
        </p:nvSpPr>
        <p:spPr>
          <a:xfrm>
            <a:off x="853441" y="4670431"/>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
        <p:nvSpPr>
          <p:cNvPr id="77" name="Text Placeholder 2">
            <a:extLst>
              <a:ext uri="{FF2B5EF4-FFF2-40B4-BE49-F238E27FC236}">
                <a16:creationId xmlns:a16="http://schemas.microsoft.com/office/drawing/2014/main" id="{75AB4C38-2D11-CE48-918C-2F53EBB2BAC3}"/>
              </a:ext>
            </a:extLst>
          </p:cNvPr>
          <p:cNvSpPr>
            <a:spLocks noGrp="1"/>
          </p:cNvSpPr>
          <p:nvPr>
            <p:ph type="body" sz="quarter" idx="29" hasCustomPrompt="1"/>
          </p:nvPr>
        </p:nvSpPr>
        <p:spPr>
          <a:xfrm>
            <a:off x="853444" y="5436729"/>
            <a:ext cx="173928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04</a:t>
            </a:r>
          </a:p>
        </p:txBody>
      </p:sp>
      <p:sp>
        <p:nvSpPr>
          <p:cNvPr id="78" name="Text Placeholder 2">
            <a:extLst>
              <a:ext uri="{FF2B5EF4-FFF2-40B4-BE49-F238E27FC236}">
                <a16:creationId xmlns:a16="http://schemas.microsoft.com/office/drawing/2014/main" id="{C10EC5C1-10F6-2C40-B6A8-9B400C078831}"/>
              </a:ext>
            </a:extLst>
          </p:cNvPr>
          <p:cNvSpPr>
            <a:spLocks noGrp="1"/>
          </p:cNvSpPr>
          <p:nvPr>
            <p:ph type="body" sz="quarter" idx="30" hasCustomPrompt="1"/>
          </p:nvPr>
        </p:nvSpPr>
        <p:spPr>
          <a:xfrm>
            <a:off x="853441" y="5730240"/>
            <a:ext cx="3668403" cy="321133"/>
          </a:xfrm>
          <a:prstGeom prst="rect">
            <a:avLst/>
          </a:prstGeom>
        </p:spPr>
        <p:txBody>
          <a:bodyPr lIns="0" tIns="0" rIns="0" bIns="0">
            <a:spAutoFit/>
          </a:bodyPr>
          <a:lstStyle>
            <a:lvl1pPr marL="0" indent="0">
              <a:buNone/>
              <a:defRPr lang="en-US" sz="1733" b="0" i="0" smtClean="0">
                <a:effectLst/>
                <a:latin typeface="Neue Haas Grotesk Text Pro" panose="020B0504020202020204" pitchFamily="34" charset="0"/>
              </a:defRPr>
            </a:lvl1pPr>
            <a:lvl2pPr marL="609555" indent="0">
              <a:buNone/>
              <a:defRPr sz="2267"/>
            </a:lvl2pPr>
            <a:lvl3pPr marL="1219110" indent="0">
              <a:buNone/>
              <a:defRPr sz="2267"/>
            </a:lvl3pPr>
            <a:lvl4pPr marL="1828664" indent="0">
              <a:buNone/>
              <a:defRPr sz="2267"/>
            </a:lvl4pPr>
            <a:lvl5pPr marL="2438218" indent="0">
              <a:buNone/>
              <a:defRPr sz="2267"/>
            </a:lvl5pPr>
          </a:lstStyle>
          <a:p>
            <a:pPr lvl="0"/>
            <a:r>
              <a:rPr lang="en-US"/>
              <a:t>Lorem ipsum dolor sit </a:t>
            </a:r>
            <a:r>
              <a:rPr lang="en-US" err="1"/>
              <a:t>amet</a:t>
            </a:r>
            <a:endParaRPr lang="en-US"/>
          </a:p>
        </p:txBody>
      </p:sp>
    </p:spTree>
    <p:extLst>
      <p:ext uri="{BB962C8B-B14F-4D97-AF65-F5344CB8AC3E}">
        <p14:creationId xmlns:p14="http://schemas.microsoft.com/office/powerpoint/2010/main" val="3193394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F7BA6-4835-5834-A377-742A62C8DB29}"/>
              </a:ext>
            </a:extLst>
          </p:cNvPr>
          <p:cNvSpPr>
            <a:spLocks noGrp="1"/>
          </p:cNvSpPr>
          <p:nvPr>
            <p:ph sz="quarter" idx="14"/>
          </p:nvPr>
        </p:nvSpPr>
        <p:spPr>
          <a:xfrm>
            <a:off x="853018" y="2076451"/>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3">
            <a:extLst>
              <a:ext uri="{FF2B5EF4-FFF2-40B4-BE49-F238E27FC236}">
                <a16:creationId xmlns:a16="http://schemas.microsoft.com/office/drawing/2014/main" id="{CE6A8F52-6A0C-CDD7-9D1F-457E06AD4D2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53858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Product + Subtitle + 2 images (H)">
    <p:bg>
      <p:bgPr>
        <a:solidFill>
          <a:schemeClr val="bg1"/>
        </a:solid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9CD4494C-F65E-2340-9989-DF19C098491B}"/>
              </a:ext>
            </a:extLst>
          </p:cNvPr>
          <p:cNvSpPr>
            <a:spLocks noGrp="1"/>
          </p:cNvSpPr>
          <p:nvPr>
            <p:ph type="pic" idx="15" hasCustomPrompt="1"/>
          </p:nvPr>
        </p:nvSpPr>
        <p:spPr>
          <a:xfrm>
            <a:off x="8875046" y="1733111"/>
            <a:ext cx="331693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20" name="Straight Connector 19">
            <a:extLst>
              <a:ext uri="{FF2B5EF4-FFF2-40B4-BE49-F238E27FC236}">
                <a16:creationId xmlns:a16="http://schemas.microsoft.com/office/drawing/2014/main" id="{B4334499-DEBA-D045-B991-ADA1708C95F6}"/>
              </a:ext>
            </a:extLst>
          </p:cNvPr>
          <p:cNvCxnSpPr>
            <a:cxnSpLocks/>
          </p:cNvCxnSpPr>
          <p:nvPr userDrawn="1"/>
        </p:nvCxnSpPr>
        <p:spPr>
          <a:xfrm rot="16200000">
            <a:off x="6975870" y="5767801"/>
            <a:ext cx="1450323" cy="0"/>
          </a:xfrm>
          <a:prstGeom prst="line">
            <a:avLst/>
          </a:prstGeom>
          <a:ln w="152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
            <a:extLst>
              <a:ext uri="{FF2B5EF4-FFF2-40B4-BE49-F238E27FC236}">
                <a16:creationId xmlns:a16="http://schemas.microsoft.com/office/drawing/2014/main" id="{ABF56450-0203-B842-99C9-D8AB7F517B74}"/>
              </a:ext>
            </a:extLst>
          </p:cNvPr>
          <p:cNvSpPr>
            <a:spLocks noGrp="1"/>
          </p:cNvSpPr>
          <p:nvPr>
            <p:ph type="pic" idx="1" hasCustomPrompt="1"/>
          </p:nvPr>
        </p:nvSpPr>
        <p:spPr>
          <a:xfrm>
            <a:off x="7793797" y="4217809"/>
            <a:ext cx="4398187" cy="226680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cxnSp>
        <p:nvCxnSpPr>
          <p:cNvPr id="18" name="Straight Connector 17">
            <a:extLst>
              <a:ext uri="{FF2B5EF4-FFF2-40B4-BE49-F238E27FC236}">
                <a16:creationId xmlns:a16="http://schemas.microsoft.com/office/drawing/2014/main" id="{79E452EB-2D08-9E42-8EDE-1936350F4F6E}"/>
              </a:ext>
            </a:extLst>
          </p:cNvPr>
          <p:cNvCxnSpPr>
            <a:cxnSpLocks/>
          </p:cNvCxnSpPr>
          <p:nvPr userDrawn="1"/>
        </p:nvCxnSpPr>
        <p:spPr>
          <a:xfrm>
            <a:off x="3333520" y="476211"/>
            <a:ext cx="0" cy="315132"/>
          </a:xfrm>
          <a:prstGeom prst="line">
            <a:avLst/>
          </a:prstGeom>
          <a:ln w="1270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5" name="Text Placeholder 4">
            <a:extLst>
              <a:ext uri="{FF2B5EF4-FFF2-40B4-BE49-F238E27FC236}">
                <a16:creationId xmlns:a16="http://schemas.microsoft.com/office/drawing/2014/main" id="{6D811D18-2E08-9C4E-AFA7-E3914492A1FE}"/>
              </a:ext>
            </a:extLst>
          </p:cNvPr>
          <p:cNvSpPr>
            <a:spLocks noGrp="1"/>
          </p:cNvSpPr>
          <p:nvPr>
            <p:ph type="body" sz="quarter" idx="17" hasCustomPrompt="1"/>
          </p:nvPr>
        </p:nvSpPr>
        <p:spPr>
          <a:xfrm>
            <a:off x="3584869" y="509033"/>
            <a:ext cx="5012267" cy="410633"/>
          </a:xfrm>
          <a:prstGeom prst="rect">
            <a:avLst/>
          </a:prstGeom>
        </p:spPr>
        <p:txBody>
          <a:bodyPr lIns="0" tIns="0" rIns="0" bIns="0">
            <a:noAutofit/>
          </a:bodyPr>
          <a:lstStyle>
            <a:lvl1pPr marL="0" indent="0">
              <a:buNone/>
              <a:defRPr sz="2000">
                <a:solidFill>
                  <a:schemeClr val="tx1">
                    <a:lumMod val="90000"/>
                    <a:lumOff val="10000"/>
                  </a:schemeClr>
                </a:solidFill>
                <a:latin typeface="Neue Haas Grotesk Text Pro" panose="020B0504020202020204" pitchFamily="34" charset="0"/>
              </a:defRPr>
            </a:lvl1pPr>
            <a:lvl2pPr marL="609570" indent="0">
              <a:buNone/>
              <a:defRPr sz="1867">
                <a:solidFill>
                  <a:schemeClr val="bg1"/>
                </a:solidFill>
              </a:defRPr>
            </a:lvl2pPr>
            <a:lvl3pPr marL="1219140" indent="0">
              <a:buNone/>
              <a:defRPr sz="1867">
                <a:solidFill>
                  <a:schemeClr val="bg1"/>
                </a:solidFill>
              </a:defRPr>
            </a:lvl3pPr>
            <a:lvl4pPr marL="1828709" indent="0">
              <a:buNone/>
              <a:defRPr sz="1867">
                <a:solidFill>
                  <a:schemeClr val="bg1"/>
                </a:solidFill>
              </a:defRPr>
            </a:lvl4pPr>
            <a:lvl5pPr marL="2438278" indent="0">
              <a:buNone/>
              <a:defRPr sz="1867">
                <a:solidFill>
                  <a:schemeClr val="bg1"/>
                </a:solidFill>
              </a:defRPr>
            </a:lvl5pPr>
          </a:lstStyle>
          <a:p>
            <a:pPr lvl="0"/>
            <a:r>
              <a:rPr lang="en-US"/>
              <a:t>Product Name (Acronym)</a:t>
            </a:r>
          </a:p>
        </p:txBody>
      </p:sp>
      <p:pic>
        <p:nvPicPr>
          <p:cNvPr id="34" name="Graphic 33">
            <a:extLst>
              <a:ext uri="{FF2B5EF4-FFF2-40B4-BE49-F238E27FC236}">
                <a16:creationId xmlns:a16="http://schemas.microsoft.com/office/drawing/2014/main" id="{7C0EAF01-C09D-0549-A52F-2ADF1AE40FB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2033" y="484319"/>
            <a:ext cx="2443944" cy="391031"/>
          </a:xfrm>
          <a:prstGeom prst="rect">
            <a:avLst/>
          </a:prstGeom>
        </p:spPr>
      </p:pic>
      <p:sp>
        <p:nvSpPr>
          <p:cNvPr id="14" name="Text Placeholder 2">
            <a:extLst>
              <a:ext uri="{FF2B5EF4-FFF2-40B4-BE49-F238E27FC236}">
                <a16:creationId xmlns:a16="http://schemas.microsoft.com/office/drawing/2014/main" id="{5486ADF7-7521-5744-8F9E-E035356010B9}"/>
              </a:ext>
            </a:extLst>
          </p:cNvPr>
          <p:cNvSpPr>
            <a:spLocks noGrp="1"/>
          </p:cNvSpPr>
          <p:nvPr>
            <p:ph type="body" sz="quarter" idx="16" hasCustomPrompt="1"/>
          </p:nvPr>
        </p:nvSpPr>
        <p:spPr>
          <a:xfrm>
            <a:off x="600373" y="5435600"/>
            <a:ext cx="6375400" cy="409941"/>
          </a:xfrm>
          <a:prstGeom prst="rect">
            <a:avLst/>
          </a:prstGeom>
        </p:spPr>
        <p:txBody>
          <a:bodyPr lIns="0" tIns="0" rIns="0" bIns="0">
            <a:spAutoFit/>
          </a:bodyPr>
          <a:lstStyle>
            <a:lvl1pPr marL="0" indent="0">
              <a:buNone/>
              <a:defRPr sz="2267">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Click to add presentation subtitle</a:t>
            </a:r>
          </a:p>
        </p:txBody>
      </p:sp>
      <p:sp>
        <p:nvSpPr>
          <p:cNvPr id="16" name="Picture Placeholder 9">
            <a:extLst>
              <a:ext uri="{FF2B5EF4-FFF2-40B4-BE49-F238E27FC236}">
                <a16:creationId xmlns:a16="http://schemas.microsoft.com/office/drawing/2014/main" id="{7082862E-1D65-E442-B59D-C4C65B164FBA}"/>
              </a:ext>
            </a:extLst>
          </p:cNvPr>
          <p:cNvSpPr>
            <a:spLocks noGrp="1"/>
          </p:cNvSpPr>
          <p:nvPr>
            <p:ph type="pic" sz="quarter" idx="18"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15" name="Title 1">
            <a:extLst>
              <a:ext uri="{FF2B5EF4-FFF2-40B4-BE49-F238E27FC236}">
                <a16:creationId xmlns:a16="http://schemas.microsoft.com/office/drawing/2014/main" id="{F52BBD44-3D6F-BE44-80D2-1C4E76B5BB62}"/>
              </a:ext>
            </a:extLst>
          </p:cNvPr>
          <p:cNvSpPr>
            <a:spLocks noGrp="1"/>
          </p:cNvSpPr>
          <p:nvPr>
            <p:ph type="title" hasCustomPrompt="1"/>
          </p:nvPr>
        </p:nvSpPr>
        <p:spPr>
          <a:xfrm>
            <a:off x="599514" y="1985913"/>
            <a:ext cx="6375303" cy="3358048"/>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to add presentation title here</a:t>
            </a:r>
          </a:p>
        </p:txBody>
      </p:sp>
      <p:sp>
        <p:nvSpPr>
          <p:cNvPr id="12" name="Content Placeholder 3">
            <a:extLst>
              <a:ext uri="{FF2B5EF4-FFF2-40B4-BE49-F238E27FC236}">
                <a16:creationId xmlns:a16="http://schemas.microsoft.com/office/drawing/2014/main" id="{0EAEB175-CB02-9820-66C8-F788BC0A096B}"/>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784984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Header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63958" y="2019978"/>
            <a:ext cx="10826476"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6" name="Content Placeholder 2">
            <a:extLst>
              <a:ext uri="{FF2B5EF4-FFF2-40B4-BE49-F238E27FC236}">
                <a16:creationId xmlns:a16="http://schemas.microsoft.com/office/drawing/2014/main" id="{200C238D-657E-1835-31EC-EAFF4FE6E367}"/>
              </a:ext>
            </a:extLst>
          </p:cNvPr>
          <p:cNvSpPr>
            <a:spLocks noGrp="1"/>
          </p:cNvSpPr>
          <p:nvPr>
            <p:ph sz="quarter" idx="14"/>
          </p:nvPr>
        </p:nvSpPr>
        <p:spPr>
          <a:xfrm>
            <a:off x="853018" y="3075568"/>
            <a:ext cx="10837333"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41C53E1D-1CBD-09FE-A9DB-72850273726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15127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 Header + 2 Column + Sub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8F1C048-8A4E-7199-B087-6E3C2AC95D71}"/>
              </a:ext>
            </a:extLst>
          </p:cNvPr>
          <p:cNvSpPr>
            <a:spLocks noGrp="1"/>
          </p:cNvSpPr>
          <p:nvPr>
            <p:ph sz="quarter" idx="14"/>
          </p:nvPr>
        </p:nvSpPr>
        <p:spPr>
          <a:xfrm>
            <a:off x="853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a:t>
            </a: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2"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5" name="Text Placeholder 4">
            <a:extLst>
              <a:ext uri="{FF2B5EF4-FFF2-40B4-BE49-F238E27FC236}">
                <a16:creationId xmlns:a16="http://schemas.microsoft.com/office/drawing/2014/main" id="{B6DB2551-7850-CB42-8AA7-102C9D1C7B0F}"/>
              </a:ext>
            </a:extLst>
          </p:cNvPr>
          <p:cNvSpPr>
            <a:spLocks noGrp="1"/>
          </p:cNvSpPr>
          <p:nvPr>
            <p:ph type="body" sz="quarter" idx="22" hasCustomPrompt="1"/>
          </p:nvPr>
        </p:nvSpPr>
        <p:spPr>
          <a:xfrm>
            <a:off x="6949018" y="2054358"/>
            <a:ext cx="476514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
        <p:nvSpPr>
          <p:cNvPr id="9" name="Content Placeholder 2">
            <a:extLst>
              <a:ext uri="{FF2B5EF4-FFF2-40B4-BE49-F238E27FC236}">
                <a16:creationId xmlns:a16="http://schemas.microsoft.com/office/drawing/2014/main" id="{4FDFACAD-9C5C-9F7E-53E8-B398BBF6AC26}"/>
              </a:ext>
            </a:extLst>
          </p:cNvPr>
          <p:cNvSpPr>
            <a:spLocks noGrp="1"/>
          </p:cNvSpPr>
          <p:nvPr>
            <p:ph sz="quarter" idx="23"/>
          </p:nvPr>
        </p:nvSpPr>
        <p:spPr>
          <a:xfrm>
            <a:off x="6949018" y="3042656"/>
            <a:ext cx="4774727"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898A6D6D-0C64-F05E-3C8D-9491CE08280A}"/>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614065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V)">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6715812" y="-4"/>
            <a:ext cx="5463251"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5247652"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sed do</a:t>
            </a:r>
          </a:p>
        </p:txBody>
      </p:sp>
      <p:sp>
        <p:nvSpPr>
          <p:cNvPr id="22" name="Text Placeholder 4">
            <a:extLst>
              <a:ext uri="{FF2B5EF4-FFF2-40B4-BE49-F238E27FC236}">
                <a16:creationId xmlns:a16="http://schemas.microsoft.com/office/drawing/2014/main" id="{1593AD38-AA1C-9745-9711-2C713309E544}"/>
              </a:ext>
            </a:extLst>
          </p:cNvPr>
          <p:cNvSpPr>
            <a:spLocks noGrp="1"/>
          </p:cNvSpPr>
          <p:nvPr>
            <p:ph type="body" sz="quarter" idx="12" hasCustomPrompt="1"/>
          </p:nvPr>
        </p:nvSpPr>
        <p:spPr>
          <a:xfrm>
            <a:off x="863959" y="2019978"/>
            <a:ext cx="5242560"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a:t>
            </a:r>
          </a:p>
        </p:txBody>
      </p:sp>
      <p:sp>
        <p:nvSpPr>
          <p:cNvPr id="7" name="Content Placeholder 2">
            <a:extLst>
              <a:ext uri="{FF2B5EF4-FFF2-40B4-BE49-F238E27FC236}">
                <a16:creationId xmlns:a16="http://schemas.microsoft.com/office/drawing/2014/main" id="{A977620A-0734-A034-8F2A-2D7550B4EFE0}"/>
              </a:ext>
            </a:extLst>
          </p:cNvPr>
          <p:cNvSpPr>
            <a:spLocks noGrp="1"/>
          </p:cNvSpPr>
          <p:nvPr>
            <p:ph sz="quarter" idx="14"/>
          </p:nvPr>
        </p:nvSpPr>
        <p:spPr>
          <a:xfrm>
            <a:off x="853018" y="3075569"/>
            <a:ext cx="5253076"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5D543723-1849-7980-BA38-71C061C0AA8F}"/>
              </a:ext>
            </a:extLst>
          </p:cNvPr>
          <p:cNvSpPr>
            <a:spLocks noGrp="1"/>
          </p:cNvSpPr>
          <p:nvPr>
            <p:ph sz="quarter" idx="15" hasCustomPrompt="1"/>
          </p:nvPr>
        </p:nvSpPr>
        <p:spPr>
          <a:xfrm>
            <a:off x="853018" y="6531734"/>
            <a:ext cx="5253076"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1182954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 Header + Subheader + Image (H)">
    <p:spTree>
      <p:nvGrpSpPr>
        <p:cNvPr id="1" name=""/>
        <p:cNvGrpSpPr/>
        <p:nvPr/>
      </p:nvGrpSpPr>
      <p:grpSpPr>
        <a:xfrm>
          <a:off x="0" y="0"/>
          <a:ext cx="0" cy="0"/>
          <a:chOff x="0" y="0"/>
          <a:chExt cx="0" cy="0"/>
        </a:xfrm>
      </p:grpSpPr>
      <p:sp>
        <p:nvSpPr>
          <p:cNvPr id="23" name="Picture Placeholder 2">
            <a:extLst>
              <a:ext uri="{FF2B5EF4-FFF2-40B4-BE49-F238E27FC236}">
                <a16:creationId xmlns:a16="http://schemas.microsoft.com/office/drawing/2014/main" id="{D9C3896E-A4C9-D247-B691-C14EDDAD9EBA}"/>
              </a:ext>
            </a:extLst>
          </p:cNvPr>
          <p:cNvSpPr>
            <a:spLocks noGrp="1"/>
          </p:cNvSpPr>
          <p:nvPr>
            <p:ph type="pic" idx="16" hasCustomPrompt="1"/>
          </p:nvPr>
        </p:nvSpPr>
        <p:spPr>
          <a:xfrm>
            <a:off x="0" y="3205078"/>
            <a:ext cx="12179061" cy="365291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895768"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22" name="Text Placeholder 6">
            <a:extLst>
              <a:ext uri="{FF2B5EF4-FFF2-40B4-BE49-F238E27FC236}">
                <a16:creationId xmlns:a16="http://schemas.microsoft.com/office/drawing/2014/main" id="{0A6EDAA6-07D9-0E40-8682-39E1BF118BB0}"/>
              </a:ext>
            </a:extLst>
          </p:cNvPr>
          <p:cNvSpPr>
            <a:spLocks noGrp="1"/>
          </p:cNvSpPr>
          <p:nvPr>
            <p:ph type="body" sz="quarter" idx="13" hasCustomPrompt="1"/>
          </p:nvPr>
        </p:nvSpPr>
        <p:spPr>
          <a:xfrm>
            <a:off x="5346518" y="1294465"/>
            <a:ext cx="6402796"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4" name="Text Placeholder 4">
            <a:extLst>
              <a:ext uri="{FF2B5EF4-FFF2-40B4-BE49-F238E27FC236}">
                <a16:creationId xmlns:a16="http://schemas.microsoft.com/office/drawing/2014/main" id="{06E7EA12-088F-8D43-99FF-C55B7B6DF985}"/>
              </a:ext>
            </a:extLst>
          </p:cNvPr>
          <p:cNvSpPr>
            <a:spLocks noGrp="1"/>
          </p:cNvSpPr>
          <p:nvPr>
            <p:ph type="body" sz="quarter" idx="12" hasCustomPrompt="1"/>
          </p:nvPr>
        </p:nvSpPr>
        <p:spPr>
          <a:xfrm>
            <a:off x="5346518" y="361898"/>
            <a:ext cx="6402796" cy="802357"/>
          </a:xfrm>
          <a:prstGeom prst="rect">
            <a:avLst/>
          </a:prstGeom>
        </p:spPr>
        <p:txBody>
          <a:bodyPr wrap="square"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a:t>
            </a:r>
          </a:p>
        </p:txBody>
      </p:sp>
    </p:spTree>
    <p:extLst>
      <p:ext uri="{BB962C8B-B14F-4D97-AF65-F5344CB8AC3E}">
        <p14:creationId xmlns:p14="http://schemas.microsoft.com/office/powerpoint/2010/main" val="199396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 Header + Numbered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1"/>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856327"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22" name="Text Placeholder 4">
            <a:extLst>
              <a:ext uri="{FF2B5EF4-FFF2-40B4-BE49-F238E27FC236}">
                <a16:creationId xmlns:a16="http://schemas.microsoft.com/office/drawing/2014/main" id="{070E8795-C949-6A47-A913-6DE1344F1BE3}"/>
              </a:ext>
            </a:extLst>
          </p:cNvPr>
          <p:cNvSpPr>
            <a:spLocks noGrp="1"/>
          </p:cNvSpPr>
          <p:nvPr>
            <p:ph type="body" sz="quarter" idx="21" hasCustomPrompt="1"/>
          </p:nvPr>
        </p:nvSpPr>
        <p:spPr>
          <a:xfrm>
            <a:off x="853441"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1</a:t>
            </a:r>
          </a:p>
        </p:txBody>
      </p:sp>
      <p:cxnSp>
        <p:nvCxnSpPr>
          <p:cNvPr id="5" name="Straight Connector 4">
            <a:extLst>
              <a:ext uri="{FF2B5EF4-FFF2-40B4-BE49-F238E27FC236}">
                <a16:creationId xmlns:a16="http://schemas.microsoft.com/office/drawing/2014/main" id="{662B80ED-6F7E-E74F-A0F9-472C9A1BBB01}"/>
              </a:ext>
            </a:extLst>
          </p:cNvPr>
          <p:cNvCxnSpPr>
            <a:cxnSpLocks/>
          </p:cNvCxnSpPr>
          <p:nvPr userDrawn="1"/>
        </p:nvCxnSpPr>
        <p:spPr>
          <a:xfrm>
            <a:off x="1531087"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2" name="Text Placeholder 4">
            <a:extLst>
              <a:ext uri="{FF2B5EF4-FFF2-40B4-BE49-F238E27FC236}">
                <a16:creationId xmlns:a16="http://schemas.microsoft.com/office/drawing/2014/main" id="{B62CD6E9-C7AE-924D-B241-9F40064481B4}"/>
              </a:ext>
            </a:extLst>
          </p:cNvPr>
          <p:cNvSpPr>
            <a:spLocks noGrp="1"/>
          </p:cNvSpPr>
          <p:nvPr>
            <p:ph type="body" sz="quarter" idx="23" hasCustomPrompt="1"/>
          </p:nvPr>
        </p:nvSpPr>
        <p:spPr>
          <a:xfrm>
            <a:off x="5740756"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53" name="Text Placeholder 4">
            <a:extLst>
              <a:ext uri="{FF2B5EF4-FFF2-40B4-BE49-F238E27FC236}">
                <a16:creationId xmlns:a16="http://schemas.microsoft.com/office/drawing/2014/main" id="{1CCF56B5-638B-A24A-B6B7-3A36575E7109}"/>
              </a:ext>
            </a:extLst>
          </p:cNvPr>
          <p:cNvSpPr>
            <a:spLocks noGrp="1"/>
          </p:cNvSpPr>
          <p:nvPr>
            <p:ph type="body" sz="quarter" idx="24" hasCustomPrompt="1"/>
          </p:nvPr>
        </p:nvSpPr>
        <p:spPr>
          <a:xfrm>
            <a:off x="4737869" y="1876235"/>
            <a:ext cx="548643" cy="990724"/>
          </a:xfrm>
          <a:prstGeom prst="rect">
            <a:avLst/>
          </a:prstGeom>
        </p:spPr>
        <p:txBody>
          <a:bodyPr>
            <a:no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a:t>
            </a:r>
          </a:p>
        </p:txBody>
      </p:sp>
      <p:cxnSp>
        <p:nvCxnSpPr>
          <p:cNvPr id="54" name="Straight Connector 53">
            <a:extLst>
              <a:ext uri="{FF2B5EF4-FFF2-40B4-BE49-F238E27FC236}">
                <a16:creationId xmlns:a16="http://schemas.microsoft.com/office/drawing/2014/main" id="{FAA7FC4C-CE6B-834F-884B-31A04D184EBA}"/>
              </a:ext>
            </a:extLst>
          </p:cNvPr>
          <p:cNvCxnSpPr>
            <a:cxnSpLocks/>
          </p:cNvCxnSpPr>
          <p:nvPr userDrawn="1"/>
        </p:nvCxnSpPr>
        <p:spPr>
          <a:xfrm>
            <a:off x="5415516"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56" name="Text Placeholder 4">
            <a:extLst>
              <a:ext uri="{FF2B5EF4-FFF2-40B4-BE49-F238E27FC236}">
                <a16:creationId xmlns:a16="http://schemas.microsoft.com/office/drawing/2014/main" id="{923E018C-87ED-5B44-8217-D5D662BDCF39}"/>
              </a:ext>
            </a:extLst>
          </p:cNvPr>
          <p:cNvSpPr>
            <a:spLocks noGrp="1"/>
          </p:cNvSpPr>
          <p:nvPr>
            <p:ph type="body" sz="quarter" idx="26" hasCustomPrompt="1"/>
          </p:nvPr>
        </p:nvSpPr>
        <p:spPr>
          <a:xfrm>
            <a:off x="9582652" y="2064603"/>
            <a:ext cx="2038613"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endParaRPr lang="en-US"/>
          </a:p>
        </p:txBody>
      </p:sp>
      <p:sp>
        <p:nvSpPr>
          <p:cNvPr id="57" name="Text Placeholder 4">
            <a:extLst>
              <a:ext uri="{FF2B5EF4-FFF2-40B4-BE49-F238E27FC236}">
                <a16:creationId xmlns:a16="http://schemas.microsoft.com/office/drawing/2014/main" id="{374E3B49-F7C2-8B4E-B9BE-00D14BBB2493}"/>
              </a:ext>
            </a:extLst>
          </p:cNvPr>
          <p:cNvSpPr>
            <a:spLocks noGrp="1"/>
          </p:cNvSpPr>
          <p:nvPr>
            <p:ph type="body" sz="quarter" idx="27" hasCustomPrompt="1"/>
          </p:nvPr>
        </p:nvSpPr>
        <p:spPr>
          <a:xfrm>
            <a:off x="8579765" y="1876235"/>
            <a:ext cx="548643" cy="1128856"/>
          </a:xfrm>
          <a:prstGeom prst="rect">
            <a:avLst/>
          </a:prstGeom>
        </p:spPr>
        <p:txBody>
          <a:bodyPr>
            <a:spAutoFit/>
          </a:bodyPr>
          <a:lstStyle>
            <a:lvl1pPr marL="0" indent="0">
              <a:lnSpc>
                <a:spcPct val="120000"/>
              </a:lnSpc>
              <a:buNone/>
              <a:defRPr lang="en-US" sz="66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3</a:t>
            </a:r>
          </a:p>
        </p:txBody>
      </p:sp>
      <p:cxnSp>
        <p:nvCxnSpPr>
          <p:cNvPr id="58" name="Straight Connector 57">
            <a:extLst>
              <a:ext uri="{FF2B5EF4-FFF2-40B4-BE49-F238E27FC236}">
                <a16:creationId xmlns:a16="http://schemas.microsoft.com/office/drawing/2014/main" id="{B1F0EAA4-8009-6F4C-9B90-5FB2CA7A403B}"/>
              </a:ext>
            </a:extLst>
          </p:cNvPr>
          <p:cNvCxnSpPr>
            <a:cxnSpLocks/>
          </p:cNvCxnSpPr>
          <p:nvPr userDrawn="1"/>
        </p:nvCxnSpPr>
        <p:spPr>
          <a:xfrm>
            <a:off x="9257412" y="2133869"/>
            <a:ext cx="0" cy="3877072"/>
          </a:xfrm>
          <a:prstGeom prst="line">
            <a:avLst/>
          </a:prstGeom>
          <a:ln>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CA48554F-2EB7-BC4C-A288-344A5BF6E29C}"/>
              </a:ext>
            </a:extLst>
          </p:cNvPr>
          <p:cNvSpPr>
            <a:spLocks noGrp="1"/>
          </p:cNvSpPr>
          <p:nvPr>
            <p:ph type="body" sz="quarter" idx="13" hasCustomPrompt="1"/>
          </p:nvPr>
        </p:nvSpPr>
        <p:spPr>
          <a:xfrm>
            <a:off x="184581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0" name="Text Placeholder 6">
            <a:extLst>
              <a:ext uri="{FF2B5EF4-FFF2-40B4-BE49-F238E27FC236}">
                <a16:creationId xmlns:a16="http://schemas.microsoft.com/office/drawing/2014/main" id="{289F5F9E-6D0C-3F42-9471-DBF3186CDB2C}"/>
              </a:ext>
            </a:extLst>
          </p:cNvPr>
          <p:cNvSpPr>
            <a:spLocks noGrp="1"/>
          </p:cNvSpPr>
          <p:nvPr>
            <p:ph type="body" sz="quarter" idx="28" hasCustomPrompt="1"/>
          </p:nvPr>
        </p:nvSpPr>
        <p:spPr>
          <a:xfrm>
            <a:off x="5740756"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34" name="Text Placeholder 6">
            <a:extLst>
              <a:ext uri="{FF2B5EF4-FFF2-40B4-BE49-F238E27FC236}">
                <a16:creationId xmlns:a16="http://schemas.microsoft.com/office/drawing/2014/main" id="{5EC931E8-5599-D94B-A9AF-31662BC51149}"/>
              </a:ext>
            </a:extLst>
          </p:cNvPr>
          <p:cNvSpPr>
            <a:spLocks noGrp="1"/>
          </p:cNvSpPr>
          <p:nvPr>
            <p:ph type="body" sz="quarter" idx="29" hasCustomPrompt="1"/>
          </p:nvPr>
        </p:nvSpPr>
        <p:spPr>
          <a:xfrm>
            <a:off x="9582652" y="3029756"/>
            <a:ext cx="2038613"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6" name="Content Placeholder 3">
            <a:extLst>
              <a:ext uri="{FF2B5EF4-FFF2-40B4-BE49-F238E27FC236}">
                <a16:creationId xmlns:a16="http://schemas.microsoft.com/office/drawing/2014/main" id="{37335180-64D0-C63D-4682-0E6527349CD5}"/>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6289027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 Header + Subheader + Gray Sidebar">
    <p:spTree>
      <p:nvGrpSpPr>
        <p:cNvPr id="1" name=""/>
        <p:cNvGrpSpPr/>
        <p:nvPr/>
      </p:nvGrpSpPr>
      <p:grpSpPr>
        <a:xfrm>
          <a:off x="0" y="0"/>
          <a:ext cx="0" cy="0"/>
          <a:chOff x="0" y="0"/>
          <a:chExt cx="0" cy="0"/>
        </a:xfrm>
      </p:grpSpPr>
      <p:sp>
        <p:nvSpPr>
          <p:cNvPr id="25" name="SmartArt Placeholder 2">
            <a:extLst>
              <a:ext uri="{FF2B5EF4-FFF2-40B4-BE49-F238E27FC236}">
                <a16:creationId xmlns:a16="http://schemas.microsoft.com/office/drawing/2014/main" id="{688D0931-7683-1D40-89BD-3EC58788A27B}"/>
              </a:ext>
            </a:extLst>
          </p:cNvPr>
          <p:cNvSpPr>
            <a:spLocks noGrp="1"/>
          </p:cNvSpPr>
          <p:nvPr>
            <p:ph type="dgm" sz="quarter" idx="30"/>
          </p:nvPr>
        </p:nvSpPr>
        <p:spPr>
          <a:xfrm>
            <a:off x="5015061" y="-4315"/>
            <a:ext cx="7175471"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0"/>
            <a:ext cx="3495040"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a:t>Lorem ipsum dolor sit 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0" y="2771402"/>
            <a:ext cx="3495040" cy="1220933"/>
          </a:xfrm>
          <a:prstGeom prst="rect">
            <a:avLst/>
          </a:prstGeom>
        </p:spPr>
        <p:txBody>
          <a:bodyPr>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a:t>
            </a:r>
          </a:p>
        </p:txBody>
      </p:sp>
      <p:sp>
        <p:nvSpPr>
          <p:cNvPr id="24" name="Text Placeholder 2">
            <a:extLst>
              <a:ext uri="{FF2B5EF4-FFF2-40B4-BE49-F238E27FC236}">
                <a16:creationId xmlns:a16="http://schemas.microsoft.com/office/drawing/2014/main" id="{6D747BC7-5DB7-6342-83EC-8D17160317FD}"/>
              </a:ext>
            </a:extLst>
          </p:cNvPr>
          <p:cNvSpPr>
            <a:spLocks noGrp="1"/>
          </p:cNvSpPr>
          <p:nvPr>
            <p:ph type="body" sz="quarter" idx="16" hasCustomPrompt="1"/>
          </p:nvPr>
        </p:nvSpPr>
        <p:spPr>
          <a:xfrm>
            <a:off x="5630680" y="469855"/>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01</a:t>
            </a:r>
          </a:p>
        </p:txBody>
      </p:sp>
      <p:sp>
        <p:nvSpPr>
          <p:cNvPr id="26" name="Text Placeholder 2">
            <a:extLst>
              <a:ext uri="{FF2B5EF4-FFF2-40B4-BE49-F238E27FC236}">
                <a16:creationId xmlns:a16="http://schemas.microsoft.com/office/drawing/2014/main" id="{12D2583D-0E33-8846-9207-0755E4202478}"/>
              </a:ext>
            </a:extLst>
          </p:cNvPr>
          <p:cNvSpPr>
            <a:spLocks noGrp="1"/>
          </p:cNvSpPr>
          <p:nvPr>
            <p:ph type="body" sz="quarter" idx="22" hasCustomPrompt="1"/>
          </p:nvPr>
        </p:nvSpPr>
        <p:spPr>
          <a:xfrm>
            <a:off x="5630680" y="2515401"/>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02</a:t>
            </a:r>
          </a:p>
        </p:txBody>
      </p:sp>
      <p:sp>
        <p:nvSpPr>
          <p:cNvPr id="28" name="Text Placeholder 2">
            <a:extLst>
              <a:ext uri="{FF2B5EF4-FFF2-40B4-BE49-F238E27FC236}">
                <a16:creationId xmlns:a16="http://schemas.microsoft.com/office/drawing/2014/main" id="{7DAA48E0-D65A-9F43-893D-F3C842E166A2}"/>
              </a:ext>
            </a:extLst>
          </p:cNvPr>
          <p:cNvSpPr>
            <a:spLocks noGrp="1"/>
          </p:cNvSpPr>
          <p:nvPr>
            <p:ph type="body" sz="quarter" idx="24" hasCustomPrompt="1"/>
          </p:nvPr>
        </p:nvSpPr>
        <p:spPr>
          <a:xfrm>
            <a:off x="5630680" y="4560948"/>
            <a:ext cx="1649059"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03</a:t>
            </a:r>
          </a:p>
        </p:txBody>
      </p:sp>
      <p:sp>
        <p:nvSpPr>
          <p:cNvPr id="23" name="Text Placeholder 6">
            <a:extLst>
              <a:ext uri="{FF2B5EF4-FFF2-40B4-BE49-F238E27FC236}">
                <a16:creationId xmlns:a16="http://schemas.microsoft.com/office/drawing/2014/main" id="{3FC88FAA-1193-064B-8429-0F3F48582F61}"/>
              </a:ext>
            </a:extLst>
          </p:cNvPr>
          <p:cNvSpPr>
            <a:spLocks noGrp="1"/>
          </p:cNvSpPr>
          <p:nvPr>
            <p:ph type="body" sz="quarter" idx="13" hasCustomPrompt="1"/>
          </p:nvPr>
        </p:nvSpPr>
        <p:spPr>
          <a:xfrm>
            <a:off x="5630677" y="826859"/>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9" name="Text Placeholder 6">
            <a:extLst>
              <a:ext uri="{FF2B5EF4-FFF2-40B4-BE49-F238E27FC236}">
                <a16:creationId xmlns:a16="http://schemas.microsoft.com/office/drawing/2014/main" id="{22785582-A979-AD46-B169-FCB640452F63}"/>
              </a:ext>
            </a:extLst>
          </p:cNvPr>
          <p:cNvSpPr>
            <a:spLocks noGrp="1"/>
          </p:cNvSpPr>
          <p:nvPr>
            <p:ph type="body" sz="quarter" idx="25" hasCustomPrompt="1"/>
          </p:nvPr>
        </p:nvSpPr>
        <p:spPr>
          <a:xfrm>
            <a:off x="5630677" y="289377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30" name="Text Placeholder 6">
            <a:extLst>
              <a:ext uri="{FF2B5EF4-FFF2-40B4-BE49-F238E27FC236}">
                <a16:creationId xmlns:a16="http://schemas.microsoft.com/office/drawing/2014/main" id="{3A75E004-359B-D54C-AF0F-316938C49C69}"/>
              </a:ext>
            </a:extLst>
          </p:cNvPr>
          <p:cNvSpPr>
            <a:spLocks noGrp="1"/>
          </p:cNvSpPr>
          <p:nvPr>
            <p:ph type="body" sz="quarter" idx="26" hasCustomPrompt="1"/>
          </p:nvPr>
        </p:nvSpPr>
        <p:spPr>
          <a:xfrm>
            <a:off x="5630677" y="4932605"/>
            <a:ext cx="6059756" cy="1250303"/>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vl4pPr>
          </a:lstStyle>
          <a:p>
            <a:pPr lvl="0"/>
            <a:r>
              <a:rPr lang="en-US"/>
              <a:t>First level</a:t>
            </a:r>
          </a:p>
          <a:p>
            <a:pPr lvl="1"/>
            <a:r>
              <a:rPr lang="en-US"/>
              <a:t>Second level</a:t>
            </a:r>
          </a:p>
          <a:p>
            <a:pPr lvl="2"/>
            <a:r>
              <a:rPr lang="en-US"/>
              <a:t>Third level</a:t>
            </a:r>
          </a:p>
        </p:txBody>
      </p:sp>
      <p:sp>
        <p:nvSpPr>
          <p:cNvPr id="27" name="Slide Number Placeholder 5">
            <a:extLst>
              <a:ext uri="{FF2B5EF4-FFF2-40B4-BE49-F238E27FC236}">
                <a16:creationId xmlns:a16="http://schemas.microsoft.com/office/drawing/2014/main" id="{338DEA80-F4CE-4246-9A5F-53CE9C25E896}"/>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9181BAF1-3F02-A343-861D-53BB0CCC41A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3">
            <a:extLst>
              <a:ext uri="{FF2B5EF4-FFF2-40B4-BE49-F238E27FC236}">
                <a16:creationId xmlns:a16="http://schemas.microsoft.com/office/drawing/2014/main" id="{8C2CE03D-D4E9-8DE8-2793-CA64EE28344F}"/>
              </a:ext>
            </a:extLst>
          </p:cNvPr>
          <p:cNvSpPr>
            <a:spLocks noGrp="1"/>
          </p:cNvSpPr>
          <p:nvPr>
            <p:ph sz="quarter" idx="15" hasCustomPrompt="1"/>
          </p:nvPr>
        </p:nvSpPr>
        <p:spPr>
          <a:xfrm>
            <a:off x="853018" y="6531734"/>
            <a:ext cx="3495041"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907011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 Header + Icon Section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10878859"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853441"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7" name="Text Placeholder 4">
            <a:extLst>
              <a:ext uri="{FF2B5EF4-FFF2-40B4-BE49-F238E27FC236}">
                <a16:creationId xmlns:a16="http://schemas.microsoft.com/office/drawing/2014/main" id="{1599ED8E-0157-1341-A453-3EE28683C25E}"/>
              </a:ext>
            </a:extLst>
          </p:cNvPr>
          <p:cNvSpPr>
            <a:spLocks noGrp="1"/>
          </p:cNvSpPr>
          <p:nvPr>
            <p:ph type="body" sz="quarter" idx="21" hasCustomPrompt="1"/>
          </p:nvPr>
        </p:nvSpPr>
        <p:spPr>
          <a:xfrm>
            <a:off x="4842933"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49" name="Picture Placeholder 2">
            <a:extLst>
              <a:ext uri="{FF2B5EF4-FFF2-40B4-BE49-F238E27FC236}">
                <a16:creationId xmlns:a16="http://schemas.microsoft.com/office/drawing/2014/main" id="{5228064D-2130-6340-BC1F-24DBDBA82B26}"/>
              </a:ext>
            </a:extLst>
          </p:cNvPr>
          <p:cNvSpPr>
            <a:spLocks noGrp="1"/>
          </p:cNvSpPr>
          <p:nvPr>
            <p:ph type="pic" idx="23" hasCustomPrompt="1"/>
          </p:nvPr>
        </p:nvSpPr>
        <p:spPr>
          <a:xfrm>
            <a:off x="4842935"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51" name="Text Placeholder 4">
            <a:extLst>
              <a:ext uri="{FF2B5EF4-FFF2-40B4-BE49-F238E27FC236}">
                <a16:creationId xmlns:a16="http://schemas.microsoft.com/office/drawing/2014/main" id="{12E273DA-367D-CF4C-82FF-0AB5F3A7FC24}"/>
              </a:ext>
            </a:extLst>
          </p:cNvPr>
          <p:cNvSpPr>
            <a:spLocks noGrp="1"/>
          </p:cNvSpPr>
          <p:nvPr>
            <p:ph type="body" sz="quarter" idx="24" hasCustomPrompt="1"/>
          </p:nvPr>
        </p:nvSpPr>
        <p:spPr>
          <a:xfrm>
            <a:off x="8832428" y="3022330"/>
            <a:ext cx="26551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consectetur</a:t>
            </a:r>
          </a:p>
        </p:txBody>
      </p:sp>
      <p:sp>
        <p:nvSpPr>
          <p:cNvPr id="53" name="Picture Placeholder 2">
            <a:extLst>
              <a:ext uri="{FF2B5EF4-FFF2-40B4-BE49-F238E27FC236}">
                <a16:creationId xmlns:a16="http://schemas.microsoft.com/office/drawing/2014/main" id="{CD5A25AA-F6BD-454A-8094-DDB658BFD1C6}"/>
              </a:ext>
            </a:extLst>
          </p:cNvPr>
          <p:cNvSpPr>
            <a:spLocks noGrp="1"/>
          </p:cNvSpPr>
          <p:nvPr>
            <p:ph type="pic" idx="26" hasCustomPrompt="1"/>
          </p:nvPr>
        </p:nvSpPr>
        <p:spPr>
          <a:xfrm>
            <a:off x="8832428" y="2261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6" name="Text Placeholder 6">
            <a:extLst>
              <a:ext uri="{FF2B5EF4-FFF2-40B4-BE49-F238E27FC236}">
                <a16:creationId xmlns:a16="http://schemas.microsoft.com/office/drawing/2014/main" id="{2B3B5A68-015C-A44C-A1D9-5D9178CE7910}"/>
              </a:ext>
            </a:extLst>
          </p:cNvPr>
          <p:cNvSpPr>
            <a:spLocks noGrp="1"/>
          </p:cNvSpPr>
          <p:nvPr>
            <p:ph type="body" sz="quarter" idx="13" hasCustomPrompt="1"/>
          </p:nvPr>
        </p:nvSpPr>
        <p:spPr>
          <a:xfrm>
            <a:off x="853441"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7" name="Text Placeholder 6">
            <a:extLst>
              <a:ext uri="{FF2B5EF4-FFF2-40B4-BE49-F238E27FC236}">
                <a16:creationId xmlns:a16="http://schemas.microsoft.com/office/drawing/2014/main" id="{A6D0EF42-DF9B-0148-8C06-DD9500E36C6F}"/>
              </a:ext>
            </a:extLst>
          </p:cNvPr>
          <p:cNvSpPr>
            <a:spLocks noGrp="1"/>
          </p:cNvSpPr>
          <p:nvPr>
            <p:ph type="body" sz="quarter" idx="27" hasCustomPrompt="1"/>
          </p:nvPr>
        </p:nvSpPr>
        <p:spPr>
          <a:xfrm>
            <a:off x="4842934"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8" name="Text Placeholder 6">
            <a:extLst>
              <a:ext uri="{FF2B5EF4-FFF2-40B4-BE49-F238E27FC236}">
                <a16:creationId xmlns:a16="http://schemas.microsoft.com/office/drawing/2014/main" id="{64CA032F-E835-F145-828E-0B2C3B7F28ED}"/>
              </a:ext>
            </a:extLst>
          </p:cNvPr>
          <p:cNvSpPr>
            <a:spLocks noGrp="1"/>
          </p:cNvSpPr>
          <p:nvPr>
            <p:ph type="body" sz="quarter" idx="28" hasCustomPrompt="1"/>
          </p:nvPr>
        </p:nvSpPr>
        <p:spPr>
          <a:xfrm>
            <a:off x="8832429" y="3992970"/>
            <a:ext cx="265514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3" name="Content Placeholder 3">
            <a:extLst>
              <a:ext uri="{FF2B5EF4-FFF2-40B4-BE49-F238E27FC236}">
                <a16:creationId xmlns:a16="http://schemas.microsoft.com/office/drawing/2014/main" id="{10C19AF8-5EB3-C7D0-3872-428522A73BDB}"/>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880561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 Header + Icon Sections + Gray Sidebar">
    <p:spTree>
      <p:nvGrpSpPr>
        <p:cNvPr id="1" name=""/>
        <p:cNvGrpSpPr/>
        <p:nvPr/>
      </p:nvGrpSpPr>
      <p:grpSpPr>
        <a:xfrm>
          <a:off x="0" y="0"/>
          <a:ext cx="0" cy="0"/>
          <a:chOff x="0" y="0"/>
          <a:chExt cx="0" cy="0"/>
        </a:xfrm>
      </p:grpSpPr>
      <p:sp>
        <p:nvSpPr>
          <p:cNvPr id="40" name="SmartArt Placeholder 2">
            <a:extLst>
              <a:ext uri="{FF2B5EF4-FFF2-40B4-BE49-F238E27FC236}">
                <a16:creationId xmlns:a16="http://schemas.microsoft.com/office/drawing/2014/main" id="{A866777C-7724-4846-AEE2-CAE69DECBD40}"/>
              </a:ext>
            </a:extLst>
          </p:cNvPr>
          <p:cNvSpPr>
            <a:spLocks noGrp="1"/>
          </p:cNvSpPr>
          <p:nvPr>
            <p:ph type="dgm" sz="quarter" idx="30"/>
          </p:nvPr>
        </p:nvSpPr>
        <p:spPr>
          <a:xfrm>
            <a:off x="7185997" y="-4315"/>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5662505"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endParaRPr lang="en-US" sz="4267">
              <a:latin typeface="Neue Haas Grotesk Text Pro" panose="020B0504020202020204" pitchFamily="34" charset="77"/>
            </a:endParaRPr>
          </a:p>
        </p:txBody>
      </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598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9" name="Text Placeholder 2">
            <a:extLst>
              <a:ext uri="{FF2B5EF4-FFF2-40B4-BE49-F238E27FC236}">
                <a16:creationId xmlns:a16="http://schemas.microsoft.com/office/drawing/2014/main" id="{550EB99D-17CD-794D-B59B-D726EBD26702}"/>
              </a:ext>
            </a:extLst>
          </p:cNvPr>
          <p:cNvSpPr>
            <a:spLocks noGrp="1"/>
          </p:cNvSpPr>
          <p:nvPr>
            <p:ph type="body" sz="quarter" idx="20" hasCustomPrompt="1"/>
          </p:nvPr>
        </p:nvSpPr>
        <p:spPr>
          <a:xfrm>
            <a:off x="1598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9" name="Picture Placeholder 2">
            <a:extLst>
              <a:ext uri="{FF2B5EF4-FFF2-40B4-BE49-F238E27FC236}">
                <a16:creationId xmlns:a16="http://schemas.microsoft.com/office/drawing/2014/main" id="{205E1AE3-C4A7-9F40-B12A-533EDB0D08ED}"/>
              </a:ext>
            </a:extLst>
          </p:cNvPr>
          <p:cNvSpPr>
            <a:spLocks noGrp="1"/>
          </p:cNvSpPr>
          <p:nvPr>
            <p:ph type="pic" idx="16" hasCustomPrompt="1"/>
          </p:nvPr>
        </p:nvSpPr>
        <p:spPr>
          <a:xfrm>
            <a:off x="853440"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4" name="Text Placeholder 4">
            <a:extLst>
              <a:ext uri="{FF2B5EF4-FFF2-40B4-BE49-F238E27FC236}">
                <a16:creationId xmlns:a16="http://schemas.microsoft.com/office/drawing/2014/main" id="{93C34DA7-35BA-0142-B107-BDF7708907D6}"/>
              </a:ext>
            </a:extLst>
          </p:cNvPr>
          <p:cNvSpPr>
            <a:spLocks noGrp="1"/>
          </p:cNvSpPr>
          <p:nvPr>
            <p:ph type="body" sz="quarter" idx="21" hasCustomPrompt="1"/>
          </p:nvPr>
        </p:nvSpPr>
        <p:spPr>
          <a:xfrm>
            <a:off x="4646508" y="2121534"/>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5" name="Text Placeholder 2">
            <a:extLst>
              <a:ext uri="{FF2B5EF4-FFF2-40B4-BE49-F238E27FC236}">
                <a16:creationId xmlns:a16="http://schemas.microsoft.com/office/drawing/2014/main" id="{54673579-935E-0F43-BE8F-7A1C09433154}"/>
              </a:ext>
            </a:extLst>
          </p:cNvPr>
          <p:cNvSpPr>
            <a:spLocks noGrp="1"/>
          </p:cNvSpPr>
          <p:nvPr>
            <p:ph type="body" sz="quarter" idx="22" hasCustomPrompt="1"/>
          </p:nvPr>
        </p:nvSpPr>
        <p:spPr>
          <a:xfrm>
            <a:off x="4646508" y="305861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26" name="Picture Placeholder 2">
            <a:extLst>
              <a:ext uri="{FF2B5EF4-FFF2-40B4-BE49-F238E27FC236}">
                <a16:creationId xmlns:a16="http://schemas.microsoft.com/office/drawing/2014/main" id="{ADC375FE-1081-F84C-82BA-E4879F92E489}"/>
              </a:ext>
            </a:extLst>
          </p:cNvPr>
          <p:cNvSpPr>
            <a:spLocks noGrp="1"/>
          </p:cNvSpPr>
          <p:nvPr>
            <p:ph type="pic" idx="23" hasCustomPrompt="1"/>
          </p:nvPr>
        </p:nvSpPr>
        <p:spPr>
          <a:xfrm>
            <a:off x="3928535" y="213956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27" name="Text Placeholder 4">
            <a:extLst>
              <a:ext uri="{FF2B5EF4-FFF2-40B4-BE49-F238E27FC236}">
                <a16:creationId xmlns:a16="http://schemas.microsoft.com/office/drawing/2014/main" id="{403422E2-D9BF-2E4D-B424-7D8C3057CAD7}"/>
              </a:ext>
            </a:extLst>
          </p:cNvPr>
          <p:cNvSpPr>
            <a:spLocks noGrp="1"/>
          </p:cNvSpPr>
          <p:nvPr>
            <p:ph type="body" sz="quarter" idx="24" hasCustomPrompt="1"/>
          </p:nvPr>
        </p:nvSpPr>
        <p:spPr>
          <a:xfrm>
            <a:off x="1598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28" name="Text Placeholder 2">
            <a:extLst>
              <a:ext uri="{FF2B5EF4-FFF2-40B4-BE49-F238E27FC236}">
                <a16:creationId xmlns:a16="http://schemas.microsoft.com/office/drawing/2014/main" id="{DA53AA2D-2292-E746-97A3-C8C58D6CFA2B}"/>
              </a:ext>
            </a:extLst>
          </p:cNvPr>
          <p:cNvSpPr>
            <a:spLocks noGrp="1"/>
          </p:cNvSpPr>
          <p:nvPr>
            <p:ph type="body" sz="quarter" idx="25" hasCustomPrompt="1"/>
          </p:nvPr>
        </p:nvSpPr>
        <p:spPr>
          <a:xfrm>
            <a:off x="1598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0" name="Picture Placeholder 2">
            <a:extLst>
              <a:ext uri="{FF2B5EF4-FFF2-40B4-BE49-F238E27FC236}">
                <a16:creationId xmlns:a16="http://schemas.microsoft.com/office/drawing/2014/main" id="{BA81A13E-7277-EA4F-ABFC-55FB35253C20}"/>
              </a:ext>
            </a:extLst>
          </p:cNvPr>
          <p:cNvSpPr>
            <a:spLocks noGrp="1"/>
          </p:cNvSpPr>
          <p:nvPr>
            <p:ph type="pic" idx="26" hasCustomPrompt="1"/>
          </p:nvPr>
        </p:nvSpPr>
        <p:spPr>
          <a:xfrm>
            <a:off x="853440"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34" name="Text Placeholder 4">
            <a:extLst>
              <a:ext uri="{FF2B5EF4-FFF2-40B4-BE49-F238E27FC236}">
                <a16:creationId xmlns:a16="http://schemas.microsoft.com/office/drawing/2014/main" id="{16054A60-6726-F74C-99C8-CE93114E3B30}"/>
              </a:ext>
            </a:extLst>
          </p:cNvPr>
          <p:cNvSpPr>
            <a:spLocks noGrp="1"/>
          </p:cNvSpPr>
          <p:nvPr>
            <p:ph type="body" sz="quarter" idx="27" hasCustomPrompt="1"/>
          </p:nvPr>
        </p:nvSpPr>
        <p:spPr>
          <a:xfrm>
            <a:off x="4646508" y="4275452"/>
            <a:ext cx="1842347"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a:t>
            </a:r>
          </a:p>
        </p:txBody>
      </p:sp>
      <p:sp>
        <p:nvSpPr>
          <p:cNvPr id="35" name="Text Placeholder 2">
            <a:extLst>
              <a:ext uri="{FF2B5EF4-FFF2-40B4-BE49-F238E27FC236}">
                <a16:creationId xmlns:a16="http://schemas.microsoft.com/office/drawing/2014/main" id="{D223289B-BDFE-6E4E-BF07-8FDAB2EA9E18}"/>
              </a:ext>
            </a:extLst>
          </p:cNvPr>
          <p:cNvSpPr>
            <a:spLocks noGrp="1"/>
          </p:cNvSpPr>
          <p:nvPr>
            <p:ph type="body" sz="quarter" idx="28" hasCustomPrompt="1"/>
          </p:nvPr>
        </p:nvSpPr>
        <p:spPr>
          <a:xfrm>
            <a:off x="4646508" y="5212537"/>
            <a:ext cx="1842347" cy="790047"/>
          </a:xfrm>
          <a:prstGeom prst="rect">
            <a:avLst/>
          </a:prstGeom>
        </p:spPr>
        <p:txBody>
          <a:bodyPr lIns="0" tIns="0" rIns="0" bIns="0">
            <a:spAutoFit/>
          </a:bodyPr>
          <a:lstStyle>
            <a:lvl1pPr marL="0" marR="0" indent="0" algn="l" defTabSz="609570" rtl="0" eaLnBrk="1" fontAlgn="auto" latinLnBrk="0" hangingPunct="1">
              <a:lnSpc>
                <a:spcPct val="120000"/>
              </a:lnSpc>
              <a:spcBef>
                <a:spcPts val="1568"/>
              </a:spcBef>
              <a:spcAft>
                <a:spcPts val="0"/>
              </a:spcAft>
              <a:buClrTx/>
              <a:buSzTx/>
              <a:buFont typeface="Wingdings" pitchFamily="2" charset="2"/>
              <a:buNone/>
              <a:tabLst/>
              <a:defRPr lang="en-US" sz="1467"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amet, consectetur adipiscing elit.</a:t>
            </a:r>
          </a:p>
        </p:txBody>
      </p:sp>
      <p:sp>
        <p:nvSpPr>
          <p:cNvPr id="36" name="Picture Placeholder 2">
            <a:extLst>
              <a:ext uri="{FF2B5EF4-FFF2-40B4-BE49-F238E27FC236}">
                <a16:creationId xmlns:a16="http://schemas.microsoft.com/office/drawing/2014/main" id="{EB661BF0-EA70-2747-80CA-2397C359D612}"/>
              </a:ext>
            </a:extLst>
          </p:cNvPr>
          <p:cNvSpPr>
            <a:spLocks noGrp="1"/>
          </p:cNvSpPr>
          <p:nvPr>
            <p:ph type="pic" idx="29" hasCustomPrompt="1"/>
          </p:nvPr>
        </p:nvSpPr>
        <p:spPr>
          <a:xfrm>
            <a:off x="3928535" y="4293483"/>
            <a:ext cx="596053" cy="598020"/>
          </a:xfrm>
          <a:prstGeom prst="rect">
            <a:avLst/>
          </a:prstGeom>
          <a:solidFill>
            <a:schemeClr val="bg2"/>
          </a:solidFill>
        </p:spPr>
        <p:txBody>
          <a:bodyPr anchor="ctr">
            <a:noAutofit/>
          </a:bodyPr>
          <a:lstStyle>
            <a:lvl1pPr marL="0" indent="0" algn="ctr">
              <a:buNone/>
              <a:defRPr sz="1200">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icon</a:t>
            </a:r>
          </a:p>
        </p:txBody>
      </p:sp>
      <p:sp>
        <p:nvSpPr>
          <p:cNvPr id="42" name="Text Placeholder 4">
            <a:extLst>
              <a:ext uri="{FF2B5EF4-FFF2-40B4-BE49-F238E27FC236}">
                <a16:creationId xmlns:a16="http://schemas.microsoft.com/office/drawing/2014/main" id="{B6B432E2-4FC2-A741-88FE-202C00245C53}"/>
              </a:ext>
            </a:extLst>
          </p:cNvPr>
          <p:cNvSpPr>
            <a:spLocks noGrp="1"/>
          </p:cNvSpPr>
          <p:nvPr>
            <p:ph type="body" sz="quarter" idx="32" hasCustomPrompt="1"/>
          </p:nvPr>
        </p:nvSpPr>
        <p:spPr>
          <a:xfrm>
            <a:off x="7924801" y="441746"/>
            <a:ext cx="3413759" cy="802357"/>
          </a:xfrm>
          <a:prstGeom prst="rect">
            <a:avLst/>
          </a:prstGeom>
        </p:spPr>
        <p:txBody>
          <a:bodyPr anchor="b" anchorCtr="0">
            <a:spAutoFit/>
          </a:bodyPr>
          <a:lstStyle>
            <a:lvl1pPr marL="0" indent="0">
              <a:lnSpc>
                <a:spcPct val="120000"/>
              </a:lnSpc>
              <a:buNone/>
              <a:defRPr lang="en-US" sz="2267"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elit</a:t>
            </a:r>
          </a:p>
        </p:txBody>
      </p:sp>
      <p:sp>
        <p:nvSpPr>
          <p:cNvPr id="45" name="Text Placeholder 6">
            <a:extLst>
              <a:ext uri="{FF2B5EF4-FFF2-40B4-BE49-F238E27FC236}">
                <a16:creationId xmlns:a16="http://schemas.microsoft.com/office/drawing/2014/main" id="{D4FF8F33-18DA-2246-9C39-0DCB938CF1F6}"/>
              </a:ext>
            </a:extLst>
          </p:cNvPr>
          <p:cNvSpPr>
            <a:spLocks noGrp="1"/>
          </p:cNvSpPr>
          <p:nvPr>
            <p:ph type="body" sz="quarter" idx="33" hasCustomPrompt="1"/>
          </p:nvPr>
        </p:nvSpPr>
        <p:spPr>
          <a:xfrm>
            <a:off x="7956883" y="1429566"/>
            <a:ext cx="3381675"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41" name="Slide Number Placeholder 5">
            <a:extLst>
              <a:ext uri="{FF2B5EF4-FFF2-40B4-BE49-F238E27FC236}">
                <a16:creationId xmlns:a16="http://schemas.microsoft.com/office/drawing/2014/main" id="{BF7A9FC8-F320-5E4C-9138-60ADC0CEF07B}"/>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44" name="Straight Connector 43">
            <a:extLst>
              <a:ext uri="{FF2B5EF4-FFF2-40B4-BE49-F238E27FC236}">
                <a16:creationId xmlns:a16="http://schemas.microsoft.com/office/drawing/2014/main" id="{17C83957-5F62-4840-91ED-BFF47CEE187C}"/>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Content Placeholder 3">
            <a:extLst>
              <a:ext uri="{FF2B5EF4-FFF2-40B4-BE49-F238E27FC236}">
                <a16:creationId xmlns:a16="http://schemas.microsoft.com/office/drawing/2014/main" id="{EDFD658A-E653-5622-BBE4-15049CC3D275}"/>
              </a:ext>
            </a:extLst>
          </p:cNvPr>
          <p:cNvSpPr>
            <a:spLocks noGrp="1"/>
          </p:cNvSpPr>
          <p:nvPr>
            <p:ph sz="quarter" idx="15" hasCustomPrompt="1"/>
          </p:nvPr>
        </p:nvSpPr>
        <p:spPr>
          <a:xfrm>
            <a:off x="853018" y="6531734"/>
            <a:ext cx="563583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40704394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 Header +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2" y="2728264"/>
            <a:ext cx="5658628" cy="3198403"/>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5658629" y="2728264"/>
            <a:ext cx="118099" cy="3198403"/>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53442" y="2841253"/>
            <a:ext cx="4485913" cy="863400"/>
          </a:xfrm>
          <a:prstGeom prst="rect">
            <a:avLst/>
          </a:prstGeom>
        </p:spPr>
        <p:txBody>
          <a:bodyPr anchor="b" anchorCtr="0">
            <a:spAutoFit/>
          </a:bodyPr>
          <a:lstStyle>
            <a:lvl1pPr marL="0" indent="0">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r>
              <a:rPr lang="en-US"/>
              <a:t> </a:t>
            </a:r>
            <a:r>
              <a:rPr lang="en-US" err="1"/>
              <a:t>duis</a:t>
            </a:r>
            <a:r>
              <a:rPr lang="en-US"/>
              <a:t> </a:t>
            </a:r>
            <a:r>
              <a:rPr lang="en-US" err="1"/>
              <a:t>autre</a:t>
            </a:r>
            <a:endParaRPr lang="en-US"/>
          </a:p>
        </p:txBody>
      </p:sp>
      <p:sp>
        <p:nvSpPr>
          <p:cNvPr id="23" name="Text Placeholder 6">
            <a:extLst>
              <a:ext uri="{FF2B5EF4-FFF2-40B4-BE49-F238E27FC236}">
                <a16:creationId xmlns:a16="http://schemas.microsoft.com/office/drawing/2014/main" id="{9506DAE8-E277-8649-AB44-98AB5CF0FC32}"/>
              </a:ext>
            </a:extLst>
          </p:cNvPr>
          <p:cNvSpPr>
            <a:spLocks noGrp="1"/>
          </p:cNvSpPr>
          <p:nvPr>
            <p:ph type="body" sz="quarter" idx="33" hasCustomPrompt="1"/>
          </p:nvPr>
        </p:nvSpPr>
        <p:spPr>
          <a:xfrm>
            <a:off x="853441" y="3895449"/>
            <a:ext cx="4484444"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5" name="Slide Number Placeholder 5">
            <a:extLst>
              <a:ext uri="{FF2B5EF4-FFF2-40B4-BE49-F238E27FC236}">
                <a16:creationId xmlns:a16="http://schemas.microsoft.com/office/drawing/2014/main" id="{23A62A02-8EA6-714D-AB4A-B88B5296CEC7}"/>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6" name="Straight Connector 25">
            <a:extLst>
              <a:ext uri="{FF2B5EF4-FFF2-40B4-BE49-F238E27FC236}">
                <a16:creationId xmlns:a16="http://schemas.microsoft.com/office/drawing/2014/main" id="{76FAD572-04B4-BC4F-B9AF-0AFDEEC2C44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3">
            <a:extLst>
              <a:ext uri="{FF2B5EF4-FFF2-40B4-BE49-F238E27FC236}">
                <a16:creationId xmlns:a16="http://schemas.microsoft.com/office/drawing/2014/main" id="{2717641B-B6D0-FA76-546C-60D5D28562FF}"/>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145867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 Header + Stat Callout Box + Image">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5" y="-4"/>
            <a:ext cx="6852647" cy="6857999"/>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1" y="4183519"/>
            <a:ext cx="8246135" cy="1793536"/>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8246133" y="4183519"/>
            <a:ext cx="118099" cy="1793536"/>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853442" y="2711549"/>
            <a:ext cx="3913369" cy="852115"/>
          </a:xfrm>
          <a:prstGeom prst="rect">
            <a:avLst/>
          </a:prstGeom>
        </p:spPr>
        <p:txBody>
          <a:bodyPr>
            <a:spAutoFit/>
          </a:bodyPr>
          <a:lstStyle>
            <a:lvl1pPr marL="0" indent="0">
              <a:lnSpc>
                <a:spcPct val="130000"/>
              </a:lnSpc>
              <a:spcBef>
                <a:spcPts val="0"/>
              </a:spcBef>
              <a:spcAft>
                <a:spcPts val="8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 adipiscing elit. Incididunt ut labore et dolore magna. Quis nostrud exercitation ullamco.</a:t>
            </a:r>
          </a:p>
        </p:txBody>
      </p:sp>
      <p:sp>
        <p:nvSpPr>
          <p:cNvPr id="23" name="Text Placeholder 4">
            <a:extLst>
              <a:ext uri="{FF2B5EF4-FFF2-40B4-BE49-F238E27FC236}">
                <a16:creationId xmlns:a16="http://schemas.microsoft.com/office/drawing/2014/main" id="{5507AA1B-F987-5341-8177-6DCC02206327}"/>
              </a:ext>
            </a:extLst>
          </p:cNvPr>
          <p:cNvSpPr>
            <a:spLocks noGrp="1"/>
          </p:cNvSpPr>
          <p:nvPr>
            <p:ph type="body" sz="quarter" idx="12" hasCustomPrompt="1"/>
          </p:nvPr>
        </p:nvSpPr>
        <p:spPr>
          <a:xfrm>
            <a:off x="107514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5" name="Text Placeholder 2">
            <a:extLst>
              <a:ext uri="{FF2B5EF4-FFF2-40B4-BE49-F238E27FC236}">
                <a16:creationId xmlns:a16="http://schemas.microsoft.com/office/drawing/2014/main" id="{F49C811C-6E73-2B4A-A935-FBE5605AB2AE}"/>
              </a:ext>
            </a:extLst>
          </p:cNvPr>
          <p:cNvSpPr>
            <a:spLocks noGrp="1"/>
          </p:cNvSpPr>
          <p:nvPr>
            <p:ph type="body" sz="quarter" idx="48" hasCustomPrompt="1"/>
          </p:nvPr>
        </p:nvSpPr>
        <p:spPr>
          <a:xfrm>
            <a:off x="80765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26" name="Text Placeholder 4">
            <a:extLst>
              <a:ext uri="{FF2B5EF4-FFF2-40B4-BE49-F238E27FC236}">
                <a16:creationId xmlns:a16="http://schemas.microsoft.com/office/drawing/2014/main" id="{3FF8063A-EB8B-2643-AFA3-81EBD511544D}"/>
              </a:ext>
            </a:extLst>
          </p:cNvPr>
          <p:cNvSpPr>
            <a:spLocks noGrp="1"/>
          </p:cNvSpPr>
          <p:nvPr>
            <p:ph type="body" sz="quarter" idx="49" hasCustomPrompt="1"/>
          </p:nvPr>
        </p:nvSpPr>
        <p:spPr>
          <a:xfrm>
            <a:off x="3683304"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27" name="Text Placeholder 2">
            <a:extLst>
              <a:ext uri="{FF2B5EF4-FFF2-40B4-BE49-F238E27FC236}">
                <a16:creationId xmlns:a16="http://schemas.microsoft.com/office/drawing/2014/main" id="{C33B0F9D-26C5-4042-BD8A-3B7D7FD7E9F1}"/>
              </a:ext>
            </a:extLst>
          </p:cNvPr>
          <p:cNvSpPr>
            <a:spLocks noGrp="1"/>
          </p:cNvSpPr>
          <p:nvPr>
            <p:ph type="body" sz="quarter" idx="50" hasCustomPrompt="1"/>
          </p:nvPr>
        </p:nvSpPr>
        <p:spPr>
          <a:xfrm>
            <a:off x="3415816"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amet, consectetur.</a:t>
            </a:r>
          </a:p>
        </p:txBody>
      </p:sp>
      <p:sp>
        <p:nvSpPr>
          <p:cNvPr id="29" name="Text Placeholder 4">
            <a:extLst>
              <a:ext uri="{FF2B5EF4-FFF2-40B4-BE49-F238E27FC236}">
                <a16:creationId xmlns:a16="http://schemas.microsoft.com/office/drawing/2014/main" id="{82194906-54BE-FC42-A576-EE1D4629F29D}"/>
              </a:ext>
            </a:extLst>
          </p:cNvPr>
          <p:cNvSpPr>
            <a:spLocks noGrp="1"/>
          </p:cNvSpPr>
          <p:nvPr>
            <p:ph type="body" sz="quarter" idx="51" hasCustomPrompt="1"/>
          </p:nvPr>
        </p:nvSpPr>
        <p:spPr>
          <a:xfrm>
            <a:off x="6214301" y="4452847"/>
            <a:ext cx="1358131" cy="771751"/>
          </a:xfrm>
          <a:prstGeom prst="rect">
            <a:avLst/>
          </a:prstGeom>
        </p:spPr>
        <p:txBody>
          <a:bodyPr>
            <a:spAutoFit/>
          </a:bodyPr>
          <a:lstStyle>
            <a:lvl1pPr marL="0" indent="0" algn="ctr">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5" name="Text Placeholder 2">
            <a:extLst>
              <a:ext uri="{FF2B5EF4-FFF2-40B4-BE49-F238E27FC236}">
                <a16:creationId xmlns:a16="http://schemas.microsoft.com/office/drawing/2014/main" id="{BFBD968C-9DD4-0340-AF9A-731CFE1190B0}"/>
              </a:ext>
            </a:extLst>
          </p:cNvPr>
          <p:cNvSpPr>
            <a:spLocks noGrp="1"/>
          </p:cNvSpPr>
          <p:nvPr>
            <p:ph type="body" sz="quarter" idx="52" hasCustomPrompt="1"/>
          </p:nvPr>
        </p:nvSpPr>
        <p:spPr>
          <a:xfrm>
            <a:off x="5946813" y="5157474"/>
            <a:ext cx="1893107" cy="549481"/>
          </a:xfrm>
          <a:prstGeom prst="rect">
            <a:avLst/>
          </a:prstGeom>
        </p:spPr>
        <p:txBody>
          <a:bodyPr>
            <a:spAutoFit/>
          </a:bodyPr>
          <a:lstStyle>
            <a:lvl1pPr marL="0" indent="0" algn="ctr">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a:t>
            </a:r>
          </a:p>
        </p:txBody>
      </p:sp>
      <p:sp>
        <p:nvSpPr>
          <p:cNvPr id="36" name="Slide Number Placeholder 5">
            <a:extLst>
              <a:ext uri="{FF2B5EF4-FFF2-40B4-BE49-F238E27FC236}">
                <a16:creationId xmlns:a16="http://schemas.microsoft.com/office/drawing/2014/main" id="{63438CFD-138E-524A-BF0C-980E737AAE55}"/>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9" name="Straight Connector 38">
            <a:extLst>
              <a:ext uri="{FF2B5EF4-FFF2-40B4-BE49-F238E27FC236}">
                <a16:creationId xmlns:a16="http://schemas.microsoft.com/office/drawing/2014/main" id="{C6F95BED-C295-5340-94D9-DFBC0ECF3834}"/>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331268B2-4A5A-3D60-D1E8-38EE1B3D0DC6}"/>
              </a:ext>
            </a:extLst>
          </p:cNvPr>
          <p:cNvSpPr>
            <a:spLocks noGrp="1"/>
          </p:cNvSpPr>
          <p:nvPr>
            <p:ph sz="quarter" idx="15" hasCustomPrompt="1"/>
          </p:nvPr>
        </p:nvSpPr>
        <p:spPr>
          <a:xfrm>
            <a:off x="853018" y="6531734"/>
            <a:ext cx="3913793"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39630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BDC5A96-024B-9A4C-BE99-A43261583960}"/>
              </a:ext>
            </a:extLst>
          </p:cNvPr>
          <p:cNvGrpSpPr/>
          <p:nvPr userDrawn="1"/>
        </p:nvGrpSpPr>
        <p:grpSpPr>
          <a:xfrm>
            <a:off x="2" y="-1"/>
            <a:ext cx="3781063" cy="1286617"/>
            <a:chOff x="101154" y="-72605"/>
            <a:chExt cx="2285515" cy="777713"/>
          </a:xfrm>
        </p:grpSpPr>
        <p:sp>
          <p:nvSpPr>
            <p:cNvPr id="16" name="Rectangle 15">
              <a:extLst>
                <a:ext uri="{FF2B5EF4-FFF2-40B4-BE49-F238E27FC236}">
                  <a16:creationId xmlns:a16="http://schemas.microsoft.com/office/drawing/2014/main" id="{FADEAD2C-B2AB-3C48-A0BF-C3B7503F4BFE}"/>
                </a:ext>
              </a:extLst>
            </p:cNvPr>
            <p:cNvSpPr/>
            <p:nvPr/>
          </p:nvSpPr>
          <p:spPr>
            <a:xfrm>
              <a:off x="101154" y="-72605"/>
              <a:ext cx="2285515" cy="7777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800">
                <a:solidFill>
                  <a:srgbClr val="00AAC6"/>
                </a:solidFill>
                <a:latin typeface="Neue Haas Grotesk Text Pro" panose="020B0504020202020204" pitchFamily="34" charset="0"/>
              </a:endParaRPr>
            </a:p>
          </p:txBody>
        </p:sp>
        <p:pic>
          <p:nvPicPr>
            <p:cNvPr id="17" name="Graphic 16">
              <a:extLst>
                <a:ext uri="{FF2B5EF4-FFF2-40B4-BE49-F238E27FC236}">
                  <a16:creationId xmlns:a16="http://schemas.microsoft.com/office/drawing/2014/main" id="{9D76561E-393D-1943-BE4B-7014BC9179A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2289" y="221418"/>
              <a:ext cx="1479804" cy="236769"/>
            </a:xfrm>
            <a:prstGeom prst="rect">
              <a:avLst/>
            </a:prstGeom>
          </p:spPr>
        </p:pic>
      </p:grpSp>
      <p:sp>
        <p:nvSpPr>
          <p:cNvPr id="14" name="Picture Placeholder 9">
            <a:extLst>
              <a:ext uri="{FF2B5EF4-FFF2-40B4-BE49-F238E27FC236}">
                <a16:creationId xmlns:a16="http://schemas.microsoft.com/office/drawing/2014/main" id="{F238E1A7-75A2-4B4E-B531-FA0B776B4FF2}"/>
              </a:ext>
            </a:extLst>
          </p:cNvPr>
          <p:cNvSpPr>
            <a:spLocks noGrp="1"/>
          </p:cNvSpPr>
          <p:nvPr>
            <p:ph type="pic" sz="quarter" idx="16" hasCustomPrompt="1"/>
          </p:nvPr>
        </p:nvSpPr>
        <p:spPr>
          <a:xfrm>
            <a:off x="9602479" y="387560"/>
            <a:ext cx="2266805" cy="577849"/>
          </a:xfrm>
          <a:prstGeom prst="rect">
            <a:avLst/>
          </a:prstGeom>
        </p:spPr>
        <p:txBody>
          <a:bodyPr lIns="0" tIns="0" rIns="0" bIns="0" anchor="ctr">
            <a:noAutofit/>
          </a:bodyPr>
          <a:lstStyle>
            <a:lvl1pPr marL="0" indent="0" algn="r">
              <a:buNone/>
              <a:defRPr sz="1867">
                <a:solidFill>
                  <a:schemeClr val="bg2">
                    <a:lumMod val="50000"/>
                  </a:schemeClr>
                </a:solidFill>
                <a:latin typeface="Neue Haas Grotesk Text Pro" panose="020B0504020202020204" pitchFamily="34" charset="0"/>
              </a:defRPr>
            </a:lvl1pPr>
          </a:lstStyle>
          <a:p>
            <a:r>
              <a:rPr lang="en-US"/>
              <a:t>Partner logo</a:t>
            </a:r>
          </a:p>
        </p:txBody>
      </p:sp>
      <p:sp>
        <p:nvSpPr>
          <p:cNvPr id="9" name="Title 1">
            <a:extLst>
              <a:ext uri="{FF2B5EF4-FFF2-40B4-BE49-F238E27FC236}">
                <a16:creationId xmlns:a16="http://schemas.microsoft.com/office/drawing/2014/main" id="{5A97D006-75F5-7043-BB5C-479A1341B695}"/>
              </a:ext>
            </a:extLst>
          </p:cNvPr>
          <p:cNvSpPr>
            <a:spLocks noGrp="1"/>
          </p:cNvSpPr>
          <p:nvPr>
            <p:ph type="title" hasCustomPrompt="1"/>
          </p:nvPr>
        </p:nvSpPr>
        <p:spPr>
          <a:xfrm>
            <a:off x="600373" y="3472178"/>
            <a:ext cx="10911144" cy="2189061"/>
          </a:xfrm>
          <a:prstGeom prst="rect">
            <a:avLst/>
          </a:prstGeom>
        </p:spPr>
        <p:txBody>
          <a:bodyPr wrap="square" lIns="0" rIns="0" anchor="t" anchorCtr="0">
            <a:spAutoFit/>
          </a:bodyPr>
          <a:lstStyle>
            <a:lvl1pPr algn="l">
              <a:lnSpc>
                <a:spcPct val="110000"/>
              </a:lnSpc>
              <a:defRPr sz="6667" b="1" cap="none" baseline="0">
                <a:solidFill>
                  <a:schemeClr val="tx2"/>
                </a:solidFill>
                <a:latin typeface="Neue Haas Grotesk Text Pro" panose="020B0504020202020204" pitchFamily="34" charset="0"/>
              </a:defRPr>
            </a:lvl1pPr>
          </a:lstStyle>
          <a:p>
            <a:r>
              <a:rPr lang="en-US"/>
              <a:t>Click here to add presentation title</a:t>
            </a:r>
          </a:p>
        </p:txBody>
      </p:sp>
      <p:sp>
        <p:nvSpPr>
          <p:cNvPr id="8" name="Content Placeholder 3">
            <a:extLst>
              <a:ext uri="{FF2B5EF4-FFF2-40B4-BE49-F238E27FC236}">
                <a16:creationId xmlns:a16="http://schemas.microsoft.com/office/drawing/2014/main" id="{9882276D-9C18-3B90-8C9D-C7F7A5ED8647}"/>
              </a:ext>
            </a:extLst>
          </p:cNvPr>
          <p:cNvSpPr>
            <a:spLocks noGrp="1"/>
          </p:cNvSpPr>
          <p:nvPr>
            <p:ph sz="quarter" idx="11" hasCustomPrompt="1"/>
          </p:nvPr>
        </p:nvSpPr>
        <p:spPr>
          <a:xfrm>
            <a:off x="601134" y="6320575"/>
            <a:ext cx="6375303" cy="141064"/>
          </a:xfrm>
          <a:prstGeom prst="rect">
            <a:avLst/>
          </a:prstGeom>
        </p:spPr>
        <p:txBody>
          <a:bodyPr wrap="square" anchor="b">
            <a:spAutoFit/>
          </a:bodyPr>
          <a:lstStyle>
            <a:lvl1pPr marL="0" indent="0">
              <a:lnSpc>
                <a:spcPts val="1067"/>
              </a:lnSpc>
              <a:spcBef>
                <a:spcPts val="0"/>
              </a:spcBef>
              <a:spcAft>
                <a:spcPts val="267"/>
              </a:spcAft>
              <a:buNone/>
              <a:defRPr sz="1067" b="1">
                <a:solidFill>
                  <a:schemeClr val="tx1">
                    <a:lumMod val="90000"/>
                    <a:lumOff val="10000"/>
                  </a:schemeClr>
                </a:solidFill>
                <a:latin typeface="Neue Haas Grotesk Text Pro" panose="020B0504020202020204" pitchFamily="34" charset="0"/>
              </a:defRPr>
            </a:lvl1pPr>
            <a:lvl2pPr marL="609570" indent="0">
              <a:buNone/>
              <a:defRPr sz="1467"/>
            </a:lvl2pPr>
            <a:lvl3pPr marL="1219140" indent="0">
              <a:buNone/>
              <a:defRPr sz="1400"/>
            </a:lvl3pPr>
            <a:lvl4pPr marL="1828709" indent="0">
              <a:buNone/>
              <a:defRPr sz="1333"/>
            </a:lvl4pPr>
            <a:lvl5pPr marL="2438278" indent="0">
              <a:buNone/>
              <a:defRPr sz="1333"/>
            </a:lvl5pPr>
          </a:lstStyle>
          <a:p>
            <a:pPr lvl="0"/>
            <a:r>
              <a:rPr lang="en-US"/>
              <a:t>Month Year (Optional)</a:t>
            </a:r>
          </a:p>
        </p:txBody>
      </p:sp>
    </p:spTree>
    <p:extLst>
      <p:ext uri="{BB962C8B-B14F-4D97-AF65-F5344CB8AC3E}">
        <p14:creationId xmlns:p14="http://schemas.microsoft.com/office/powerpoint/2010/main" val="1017946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 Header + Image + Subhead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2626643"/>
            <a:ext cx="2914559" cy="802357"/>
          </a:xfrm>
          <a:prstGeom prst="rect">
            <a:avLst/>
          </a:prstGeom>
        </p:spPr>
        <p:txBody>
          <a:bodyPr anchor="b" anchorCtr="0">
            <a:spAutoFit/>
          </a:bodyPr>
          <a:lstStyle>
            <a:lvl1pPr marL="0" indent="0" algn="l">
              <a:lnSpc>
                <a:spcPct val="120000"/>
              </a:lnSpc>
              <a:buNone/>
              <a:defRPr sz="2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elit </a:t>
            </a:r>
            <a:r>
              <a:rPr lang="en-US" err="1"/>
              <a:t>duis</a:t>
            </a:r>
            <a:r>
              <a:rPr lang="en-US"/>
              <a:t> </a:t>
            </a:r>
            <a:r>
              <a:rPr lang="en-US" err="1"/>
              <a:t>autre</a:t>
            </a:r>
            <a:endParaRPr lang="en-US"/>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Text Placeholder 6">
            <a:extLst>
              <a:ext uri="{FF2B5EF4-FFF2-40B4-BE49-F238E27FC236}">
                <a16:creationId xmlns:a16="http://schemas.microsoft.com/office/drawing/2014/main" id="{E8EEE4CA-A3AE-D64D-BC10-C926E5332856}"/>
              </a:ext>
            </a:extLst>
          </p:cNvPr>
          <p:cNvSpPr>
            <a:spLocks noGrp="1"/>
          </p:cNvSpPr>
          <p:nvPr>
            <p:ph type="body" sz="quarter" idx="33" hasCustomPrompt="1"/>
          </p:nvPr>
        </p:nvSpPr>
        <p:spPr>
          <a:xfrm>
            <a:off x="8704645" y="3572565"/>
            <a:ext cx="291455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7" name="Content Placeholder 3">
            <a:extLst>
              <a:ext uri="{FF2B5EF4-FFF2-40B4-BE49-F238E27FC236}">
                <a16:creationId xmlns:a16="http://schemas.microsoft.com/office/drawing/2014/main" id="{E6823479-A6DE-6752-B3DA-D040DA13529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7845955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 Header + Image + Stat Callout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1" y="365761"/>
            <a:ext cx="2885440" cy="3568028"/>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elit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8704645" y="1802421"/>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39" name="Text Placeholder 2">
            <a:extLst>
              <a:ext uri="{FF2B5EF4-FFF2-40B4-BE49-F238E27FC236}">
                <a16:creationId xmlns:a16="http://schemas.microsoft.com/office/drawing/2014/main" id="{EE45BF00-2987-B640-866E-3DC2A15572E4}"/>
              </a:ext>
            </a:extLst>
          </p:cNvPr>
          <p:cNvSpPr>
            <a:spLocks noGrp="1"/>
          </p:cNvSpPr>
          <p:nvPr>
            <p:ph type="body" sz="quarter" idx="16" hasCustomPrompt="1"/>
          </p:nvPr>
        </p:nvSpPr>
        <p:spPr>
          <a:xfrm>
            <a:off x="8704644" y="2507048"/>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Picture Placeholder 2">
            <a:extLst>
              <a:ext uri="{FF2B5EF4-FFF2-40B4-BE49-F238E27FC236}">
                <a16:creationId xmlns:a16="http://schemas.microsoft.com/office/drawing/2014/main" id="{8B2B8246-DE92-E143-B0B7-3BE8D66DE7AF}"/>
              </a:ext>
            </a:extLst>
          </p:cNvPr>
          <p:cNvSpPr>
            <a:spLocks noGrp="1"/>
          </p:cNvSpPr>
          <p:nvPr>
            <p:ph type="pic" idx="17" hasCustomPrompt="1"/>
          </p:nvPr>
        </p:nvSpPr>
        <p:spPr>
          <a:xfrm>
            <a:off x="4366460" y="433993"/>
            <a:ext cx="3710609" cy="6424003"/>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50" name="Text Placeholder 4">
            <a:extLst>
              <a:ext uri="{FF2B5EF4-FFF2-40B4-BE49-F238E27FC236}">
                <a16:creationId xmlns:a16="http://schemas.microsoft.com/office/drawing/2014/main" id="{5579118C-79CA-144E-AA8F-2E2A7C13F30B}"/>
              </a:ext>
            </a:extLst>
          </p:cNvPr>
          <p:cNvSpPr>
            <a:spLocks noGrp="1"/>
          </p:cNvSpPr>
          <p:nvPr>
            <p:ph type="body" sz="quarter" idx="18" hasCustomPrompt="1"/>
          </p:nvPr>
        </p:nvSpPr>
        <p:spPr>
          <a:xfrm>
            <a:off x="8704645" y="3455114"/>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1" name="Text Placeholder 2">
            <a:extLst>
              <a:ext uri="{FF2B5EF4-FFF2-40B4-BE49-F238E27FC236}">
                <a16:creationId xmlns:a16="http://schemas.microsoft.com/office/drawing/2014/main" id="{E288E0C1-0C4B-BF4E-8463-30E1FA0AAA31}"/>
              </a:ext>
            </a:extLst>
          </p:cNvPr>
          <p:cNvSpPr>
            <a:spLocks noGrp="1"/>
          </p:cNvSpPr>
          <p:nvPr>
            <p:ph type="body" sz="quarter" idx="19" hasCustomPrompt="1"/>
          </p:nvPr>
        </p:nvSpPr>
        <p:spPr>
          <a:xfrm>
            <a:off x="8704644" y="4159741"/>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4">
            <a:extLst>
              <a:ext uri="{FF2B5EF4-FFF2-40B4-BE49-F238E27FC236}">
                <a16:creationId xmlns:a16="http://schemas.microsoft.com/office/drawing/2014/main" id="{1DFD462B-B12A-1247-B9F0-C032F89F444F}"/>
              </a:ext>
            </a:extLst>
          </p:cNvPr>
          <p:cNvSpPr>
            <a:spLocks noGrp="1"/>
          </p:cNvSpPr>
          <p:nvPr>
            <p:ph type="body" sz="quarter" idx="20" hasCustomPrompt="1"/>
          </p:nvPr>
        </p:nvSpPr>
        <p:spPr>
          <a:xfrm>
            <a:off x="8704645" y="5138707"/>
            <a:ext cx="1358131" cy="771751"/>
          </a:xfrm>
          <a:prstGeom prst="rect">
            <a:avLst/>
          </a:prstGeom>
        </p:spPr>
        <p:txBody>
          <a:bodyPr>
            <a:spAutoFit/>
          </a:bodyPr>
          <a:lstStyle>
            <a:lvl1pPr marL="0" indent="0" algn="l">
              <a:buNone/>
              <a:defRPr sz="4267">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20%</a:t>
            </a:r>
          </a:p>
        </p:txBody>
      </p:sp>
      <p:sp>
        <p:nvSpPr>
          <p:cNvPr id="57" name="Text Placeholder 2">
            <a:extLst>
              <a:ext uri="{FF2B5EF4-FFF2-40B4-BE49-F238E27FC236}">
                <a16:creationId xmlns:a16="http://schemas.microsoft.com/office/drawing/2014/main" id="{76F48538-FB2D-2E41-8152-BED0BA0B5C86}"/>
              </a:ext>
            </a:extLst>
          </p:cNvPr>
          <p:cNvSpPr>
            <a:spLocks noGrp="1"/>
          </p:cNvSpPr>
          <p:nvPr>
            <p:ph type="body" sz="quarter" idx="21" hasCustomPrompt="1"/>
          </p:nvPr>
        </p:nvSpPr>
        <p:spPr>
          <a:xfrm>
            <a:off x="8704644" y="5843334"/>
            <a:ext cx="2914560" cy="549481"/>
          </a:xfrm>
          <a:prstGeom prst="rect">
            <a:avLst/>
          </a:prstGeom>
        </p:spPr>
        <p:txBody>
          <a:bodyPr>
            <a:spAutoFit/>
          </a:bodyPr>
          <a:lstStyle>
            <a:lvl1pPr marL="0" indent="0" algn="l">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Content Placeholder 3">
            <a:extLst>
              <a:ext uri="{FF2B5EF4-FFF2-40B4-BE49-F238E27FC236}">
                <a16:creationId xmlns:a16="http://schemas.microsoft.com/office/drawing/2014/main" id="{CA484163-80EF-40FC-1A40-69C7BC36E53F}"/>
              </a:ext>
            </a:extLst>
          </p:cNvPr>
          <p:cNvSpPr>
            <a:spLocks noGrp="1"/>
          </p:cNvSpPr>
          <p:nvPr>
            <p:ph sz="quarter" idx="15" hasCustomPrompt="1"/>
          </p:nvPr>
        </p:nvSpPr>
        <p:spPr>
          <a:xfrm>
            <a:off x="853019" y="6531734"/>
            <a:ext cx="288544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525897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 Header + 2 Callout Boxes + 2 images (V)">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F141A2BD-AF2D-214A-AA8F-D141022D60F2}"/>
              </a:ext>
            </a:extLst>
          </p:cNvPr>
          <p:cNvSpPr>
            <a:spLocks noGrp="1"/>
          </p:cNvSpPr>
          <p:nvPr>
            <p:ph type="pic" idx="17" hasCustomPrompt="1"/>
          </p:nvPr>
        </p:nvSpPr>
        <p:spPr>
          <a:xfrm>
            <a:off x="5339356" y="15497"/>
            <a:ext cx="2696833" cy="3429004"/>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59"/>
            <a:ext cx="3913369" cy="2123402"/>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a:t>
            </a:r>
            <a:r>
              <a:rPr lang="en-US" sz="4267" err="1">
                <a:latin typeface="Neue Haas Grotesk Text Pro" panose="020B0504020202020204" pitchFamily="34" charset="77"/>
              </a:rPr>
              <a:t>duis</a:t>
            </a:r>
            <a:r>
              <a:rPr lang="en-US" sz="4267">
                <a:latin typeface="Neue Haas Grotesk Text Pro" panose="020B0504020202020204" pitchFamily="34" charset="77"/>
              </a:rPr>
              <a:t> </a:t>
            </a:r>
            <a:r>
              <a:rPr lang="en-US" sz="4267" err="1">
                <a:latin typeface="Neue Haas Grotesk Text Pro" panose="020B0504020202020204" pitchFamily="34" charset="77"/>
              </a:rPr>
              <a:t>autre</a:t>
            </a:r>
            <a:endParaRPr lang="en-US" sz="4267">
              <a:latin typeface="Neue Haas Grotesk Text Pro" panose="020B0504020202020204" pitchFamily="34" charset="77"/>
            </a:endParaRPr>
          </a:p>
        </p:txBody>
      </p:sp>
      <p:sp>
        <p:nvSpPr>
          <p:cNvPr id="23" name="Picture Placeholder 2">
            <a:extLst>
              <a:ext uri="{FF2B5EF4-FFF2-40B4-BE49-F238E27FC236}">
                <a16:creationId xmlns:a16="http://schemas.microsoft.com/office/drawing/2014/main" id="{874FEB89-8FA2-D94F-AA19-4F5CDD2FAEB6}"/>
              </a:ext>
            </a:extLst>
          </p:cNvPr>
          <p:cNvSpPr>
            <a:spLocks noGrp="1"/>
          </p:cNvSpPr>
          <p:nvPr>
            <p:ph type="pic" idx="48" hasCustomPrompt="1"/>
          </p:nvPr>
        </p:nvSpPr>
        <p:spPr>
          <a:xfrm>
            <a:off x="9367346" y="3426104"/>
            <a:ext cx="2824655" cy="3431897"/>
          </a:xfrm>
          <a:prstGeom prst="rect">
            <a:avLst/>
          </a:prstGeom>
          <a:solidFill>
            <a:schemeClr val="bg2"/>
          </a:solidFill>
        </p:spPr>
        <p:txBody>
          <a:bodyPr anchor="ctr">
            <a:noAutofit/>
          </a:bodyPr>
          <a:lstStyle>
            <a:lvl1pPr marL="0" indent="0" algn="ctr">
              <a:buNone/>
              <a:defRPr sz="14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a:t>
            </a:r>
            <a:br>
              <a:rPr lang="en-US"/>
            </a:br>
            <a:r>
              <a:rPr lang="en-US"/>
              <a:t>picture</a:t>
            </a:r>
          </a:p>
        </p:txBody>
      </p:sp>
      <p:sp>
        <p:nvSpPr>
          <p:cNvPr id="30" name="SmartArt Placeholder 5">
            <a:extLst>
              <a:ext uri="{FF2B5EF4-FFF2-40B4-BE49-F238E27FC236}">
                <a16:creationId xmlns:a16="http://schemas.microsoft.com/office/drawing/2014/main" id="{8E66918C-36DB-CB48-A863-76DFE127BEC9}"/>
              </a:ext>
            </a:extLst>
          </p:cNvPr>
          <p:cNvSpPr>
            <a:spLocks noGrp="1"/>
          </p:cNvSpPr>
          <p:nvPr>
            <p:ph type="dgm" sz="quarter" idx="47"/>
          </p:nvPr>
        </p:nvSpPr>
        <p:spPr>
          <a:xfrm>
            <a:off x="5334217" y="4545217"/>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martArt Placeholder 5">
            <a:extLst>
              <a:ext uri="{FF2B5EF4-FFF2-40B4-BE49-F238E27FC236}">
                <a16:creationId xmlns:a16="http://schemas.microsoft.com/office/drawing/2014/main" id="{F82E30BB-2916-B84A-95B6-93758CFBD5BA}"/>
              </a:ext>
            </a:extLst>
          </p:cNvPr>
          <p:cNvSpPr>
            <a:spLocks noGrp="1"/>
          </p:cNvSpPr>
          <p:nvPr>
            <p:ph type="dgm" sz="quarter" idx="27"/>
          </p:nvPr>
        </p:nvSpPr>
        <p:spPr>
          <a:xfrm>
            <a:off x="10321292" y="4545217"/>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5" name="Text Placeholder 4">
            <a:extLst>
              <a:ext uri="{FF2B5EF4-FFF2-40B4-BE49-F238E27FC236}">
                <a16:creationId xmlns:a16="http://schemas.microsoft.com/office/drawing/2014/main" id="{868A61C9-2982-BB43-9900-1AF92245A505}"/>
              </a:ext>
            </a:extLst>
          </p:cNvPr>
          <p:cNvSpPr>
            <a:spLocks noGrp="1"/>
          </p:cNvSpPr>
          <p:nvPr>
            <p:ph type="body" sz="quarter" idx="12" hasCustomPrompt="1"/>
          </p:nvPr>
        </p:nvSpPr>
        <p:spPr>
          <a:xfrm>
            <a:off x="5711022" y="4994889"/>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8" name="Text Placeholder 2">
            <a:extLst>
              <a:ext uri="{FF2B5EF4-FFF2-40B4-BE49-F238E27FC236}">
                <a16:creationId xmlns:a16="http://schemas.microsoft.com/office/drawing/2014/main" id="{490E533F-240B-2440-A0E6-B8749769DBF6}"/>
              </a:ext>
            </a:extLst>
          </p:cNvPr>
          <p:cNvSpPr>
            <a:spLocks noGrp="1"/>
          </p:cNvSpPr>
          <p:nvPr>
            <p:ph type="body" sz="quarter" idx="16" hasCustomPrompt="1"/>
          </p:nvPr>
        </p:nvSpPr>
        <p:spPr>
          <a:xfrm>
            <a:off x="5711022" y="5500396"/>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25" name="SmartArt Placeholder 5">
            <a:extLst>
              <a:ext uri="{FF2B5EF4-FFF2-40B4-BE49-F238E27FC236}">
                <a16:creationId xmlns:a16="http://schemas.microsoft.com/office/drawing/2014/main" id="{DD032622-D219-C34A-92DB-FD8972E704F4}"/>
              </a:ext>
            </a:extLst>
          </p:cNvPr>
          <p:cNvSpPr>
            <a:spLocks noGrp="1"/>
          </p:cNvSpPr>
          <p:nvPr>
            <p:ph type="dgm" sz="quarter" idx="49"/>
          </p:nvPr>
        </p:nvSpPr>
        <p:spPr>
          <a:xfrm flipH="1">
            <a:off x="7207303" y="1126201"/>
            <a:ext cx="4987075" cy="2318299"/>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26" name="SmartArt Placeholder 5">
            <a:extLst>
              <a:ext uri="{FF2B5EF4-FFF2-40B4-BE49-F238E27FC236}">
                <a16:creationId xmlns:a16="http://schemas.microsoft.com/office/drawing/2014/main" id="{90CA3051-ECC4-CA4F-9F07-AE147B28A9A9}"/>
              </a:ext>
            </a:extLst>
          </p:cNvPr>
          <p:cNvSpPr>
            <a:spLocks noGrp="1"/>
          </p:cNvSpPr>
          <p:nvPr>
            <p:ph type="dgm" sz="quarter" idx="50"/>
          </p:nvPr>
        </p:nvSpPr>
        <p:spPr>
          <a:xfrm flipH="1">
            <a:off x="7077611" y="1126201"/>
            <a:ext cx="118099" cy="2318299"/>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
        <p:nvSpPr>
          <p:cNvPr id="27" name="Text Placeholder 4">
            <a:extLst>
              <a:ext uri="{FF2B5EF4-FFF2-40B4-BE49-F238E27FC236}">
                <a16:creationId xmlns:a16="http://schemas.microsoft.com/office/drawing/2014/main" id="{4A8B276D-6ED1-3147-A1CE-C736B286E16B}"/>
              </a:ext>
            </a:extLst>
          </p:cNvPr>
          <p:cNvSpPr>
            <a:spLocks noGrp="1"/>
          </p:cNvSpPr>
          <p:nvPr>
            <p:ph type="body" sz="quarter" idx="51" hasCustomPrompt="1"/>
          </p:nvPr>
        </p:nvSpPr>
        <p:spPr>
          <a:xfrm>
            <a:off x="7584107" y="1591306"/>
            <a:ext cx="3980847" cy="361724"/>
          </a:xfrm>
          <a:prstGeom prst="rect">
            <a:avLst/>
          </a:prstGeom>
        </p:spPr>
        <p:txBody>
          <a:bodyPr>
            <a:spAutoFit/>
          </a:bodyPr>
          <a:lstStyle>
            <a:lvl1pPr marL="0" indent="0">
              <a:buNone/>
              <a:defRPr sz="2000">
                <a:solidFill>
                  <a:schemeClr val="accent1"/>
                </a:solidFill>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t>
            </a:r>
            <a:r>
              <a:rPr lang="en-US" err="1"/>
              <a:t>amet</a:t>
            </a:r>
            <a:r>
              <a:rPr lang="en-US"/>
              <a:t>, </a:t>
            </a:r>
            <a:r>
              <a:rPr lang="en-US" err="1"/>
              <a:t>elit</a:t>
            </a:r>
            <a:endParaRPr lang="en-US"/>
          </a:p>
        </p:txBody>
      </p:sp>
      <p:sp>
        <p:nvSpPr>
          <p:cNvPr id="29" name="Text Placeholder 2">
            <a:extLst>
              <a:ext uri="{FF2B5EF4-FFF2-40B4-BE49-F238E27FC236}">
                <a16:creationId xmlns:a16="http://schemas.microsoft.com/office/drawing/2014/main" id="{270C3AE8-92A6-DC45-8076-1016702E8E99}"/>
              </a:ext>
            </a:extLst>
          </p:cNvPr>
          <p:cNvSpPr>
            <a:spLocks noGrp="1"/>
          </p:cNvSpPr>
          <p:nvPr>
            <p:ph type="body" sz="quarter" idx="52" hasCustomPrompt="1"/>
          </p:nvPr>
        </p:nvSpPr>
        <p:spPr>
          <a:xfrm>
            <a:off x="7584107" y="2096813"/>
            <a:ext cx="4438911" cy="821080"/>
          </a:xfrm>
          <a:prstGeom prst="rect">
            <a:avLst/>
          </a:prstGeom>
        </p:spPr>
        <p:txBody>
          <a:bodyPr>
            <a:spAutoFit/>
          </a:bodyPr>
          <a:lstStyle>
            <a:lvl1pPr marL="0" indent="0">
              <a:lnSpc>
                <a:spcPct val="125000"/>
              </a:lnSpc>
              <a:spcBef>
                <a:spcPts val="0"/>
              </a:spcBef>
              <a:spcAft>
                <a:spcPts val="1600"/>
              </a:spcAft>
              <a:buFont typeface="Wingdings" pitchFamily="2" charset="2"/>
              <a:buNone/>
              <a:tabLst/>
              <a:defRPr lang="en-US" sz="1467" b="0" i="0" smtClean="0">
                <a:effectLst/>
                <a:latin typeface="Neue Haas Grotesk Text Pro" panose="020B0504020202020204" pitchFamily="34" charset="0"/>
              </a:defRPr>
            </a:lvl1pPr>
            <a:lvl2pPr marL="609570" indent="0">
              <a:buNone/>
              <a:defRPr/>
            </a:lvl2pPr>
            <a:lvl3pPr marL="1219140" indent="0">
              <a:buNone/>
              <a:defRPr/>
            </a:lvl3pPr>
            <a:lvl4pPr marL="1828709" indent="0">
              <a:buNone/>
              <a:defRPr/>
            </a:lvl4pPr>
            <a:lvl5pPr marL="2438278" indent="0">
              <a:buNone/>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39" name="Text Placeholder 6">
            <a:extLst>
              <a:ext uri="{FF2B5EF4-FFF2-40B4-BE49-F238E27FC236}">
                <a16:creationId xmlns:a16="http://schemas.microsoft.com/office/drawing/2014/main" id="{8D91E962-DA95-3346-8161-55FB857B6BFC}"/>
              </a:ext>
            </a:extLst>
          </p:cNvPr>
          <p:cNvSpPr>
            <a:spLocks noGrp="1"/>
          </p:cNvSpPr>
          <p:nvPr>
            <p:ph type="body" sz="quarter" idx="13" hasCustomPrompt="1"/>
          </p:nvPr>
        </p:nvSpPr>
        <p:spPr>
          <a:xfrm>
            <a:off x="853018" y="2724548"/>
            <a:ext cx="3913369"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17" name="Content Placeholder 3">
            <a:extLst>
              <a:ext uri="{FF2B5EF4-FFF2-40B4-BE49-F238E27FC236}">
                <a16:creationId xmlns:a16="http://schemas.microsoft.com/office/drawing/2014/main" id="{B1BBAB00-AD41-366E-8609-958A5D058F83}"/>
              </a:ext>
            </a:extLst>
          </p:cNvPr>
          <p:cNvSpPr>
            <a:spLocks noGrp="1"/>
          </p:cNvSpPr>
          <p:nvPr>
            <p:ph sz="quarter" idx="15" hasCustomPrompt="1"/>
          </p:nvPr>
        </p:nvSpPr>
        <p:spPr>
          <a:xfrm>
            <a:off x="853019" y="6531734"/>
            <a:ext cx="3913368"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6893975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 Question + Answer">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2" y="365760"/>
            <a:ext cx="10836993" cy="1401089"/>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a:t>
            </a:r>
          </a:p>
        </p:txBody>
      </p:sp>
      <p:sp>
        <p:nvSpPr>
          <p:cNvPr id="24" name="Text Placeholder 2">
            <a:extLst>
              <a:ext uri="{FF2B5EF4-FFF2-40B4-BE49-F238E27FC236}">
                <a16:creationId xmlns:a16="http://schemas.microsoft.com/office/drawing/2014/main" id="{173C2D75-551A-4549-A68C-FB586B54A88F}"/>
              </a:ext>
            </a:extLst>
          </p:cNvPr>
          <p:cNvSpPr>
            <a:spLocks noGrp="1"/>
          </p:cNvSpPr>
          <p:nvPr>
            <p:ph type="body" sz="quarter" idx="16" hasCustomPrompt="1"/>
          </p:nvPr>
        </p:nvSpPr>
        <p:spPr>
          <a:xfrm>
            <a:off x="853441"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A</a:t>
            </a:r>
          </a:p>
        </p:txBody>
      </p:sp>
      <p:sp>
        <p:nvSpPr>
          <p:cNvPr id="35" name="Text Placeholder 2">
            <a:extLst>
              <a:ext uri="{FF2B5EF4-FFF2-40B4-BE49-F238E27FC236}">
                <a16:creationId xmlns:a16="http://schemas.microsoft.com/office/drawing/2014/main" id="{D003CF36-0F40-294E-A205-0A89A49DFED7}"/>
              </a:ext>
            </a:extLst>
          </p:cNvPr>
          <p:cNvSpPr>
            <a:spLocks noGrp="1"/>
          </p:cNvSpPr>
          <p:nvPr>
            <p:ph type="body" sz="quarter" idx="20" hasCustomPrompt="1"/>
          </p:nvPr>
        </p:nvSpPr>
        <p:spPr>
          <a:xfrm>
            <a:off x="853440"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grpSp>
        <p:nvGrpSpPr>
          <p:cNvPr id="46" name="Group 45">
            <a:extLst>
              <a:ext uri="{FF2B5EF4-FFF2-40B4-BE49-F238E27FC236}">
                <a16:creationId xmlns:a16="http://schemas.microsoft.com/office/drawing/2014/main" id="{CD4CDA74-4142-3D49-B359-1E6280FC3329}"/>
              </a:ext>
            </a:extLst>
          </p:cNvPr>
          <p:cNvGrpSpPr/>
          <p:nvPr/>
        </p:nvGrpSpPr>
        <p:grpSpPr>
          <a:xfrm>
            <a:off x="822573" y="5001267"/>
            <a:ext cx="559696" cy="559696"/>
            <a:chOff x="4181311" y="1066071"/>
            <a:chExt cx="773364" cy="773364"/>
          </a:xfrm>
        </p:grpSpPr>
        <p:sp>
          <p:nvSpPr>
            <p:cNvPr id="48" name="Oval 47">
              <a:extLst>
                <a:ext uri="{FF2B5EF4-FFF2-40B4-BE49-F238E27FC236}">
                  <a16:creationId xmlns:a16="http://schemas.microsoft.com/office/drawing/2014/main" id="{83E22081-D9AA-E14B-9A14-D44D00EE2FDA}"/>
                </a:ext>
              </a:extLst>
            </p:cNvPr>
            <p:cNvSpPr/>
            <p:nvPr/>
          </p:nvSpPr>
          <p:spPr>
            <a:xfrm>
              <a:off x="4181311" y="1066071"/>
              <a:ext cx="773364" cy="773364"/>
            </a:xfrm>
            <a:prstGeom prst="ellipse">
              <a:avLst/>
            </a:prstGeom>
            <a:solidFill>
              <a:srgbClr val="007A9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3200" b="1">
                <a:solidFill>
                  <a:srgbClr val="00AAC6"/>
                </a:solidFill>
                <a:latin typeface="Neue Haas Grotesk Text Pro" panose="020B0504020202020204" pitchFamily="34" charset="0"/>
              </a:endParaRPr>
            </a:p>
          </p:txBody>
        </p:sp>
        <p:pic>
          <p:nvPicPr>
            <p:cNvPr id="49" name="Picture 48" descr="A picture containing light, drawing&#10;&#10;Description automatically generated">
              <a:extLst>
                <a:ext uri="{FF2B5EF4-FFF2-40B4-BE49-F238E27FC236}">
                  <a16:creationId xmlns:a16="http://schemas.microsoft.com/office/drawing/2014/main" id="{7B9EEFF8-9992-BE4D-9D23-B29E3B6A0F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1846" y="1193749"/>
              <a:ext cx="500308" cy="520501"/>
            </a:xfrm>
            <a:prstGeom prst="rect">
              <a:avLst/>
            </a:prstGeom>
          </p:spPr>
        </p:pic>
      </p:grpSp>
      <p:sp>
        <p:nvSpPr>
          <p:cNvPr id="50" name="Text Placeholder 4">
            <a:extLst>
              <a:ext uri="{FF2B5EF4-FFF2-40B4-BE49-F238E27FC236}">
                <a16:creationId xmlns:a16="http://schemas.microsoft.com/office/drawing/2014/main" id="{E2CF89C8-6968-CF4A-9F4D-A0509BA6BE7A}"/>
              </a:ext>
            </a:extLst>
          </p:cNvPr>
          <p:cNvSpPr>
            <a:spLocks noGrp="1"/>
          </p:cNvSpPr>
          <p:nvPr>
            <p:ph type="body" sz="quarter" idx="12" hasCustomPrompt="1"/>
          </p:nvPr>
        </p:nvSpPr>
        <p:spPr>
          <a:xfrm>
            <a:off x="1611033" y="5022506"/>
            <a:ext cx="10079400" cy="707972"/>
          </a:xfrm>
          <a:prstGeom prst="rect">
            <a:avLst/>
          </a:prstGeom>
        </p:spPr>
        <p:txBody>
          <a:bodyPr>
            <a:spAutoFit/>
          </a:bodyPr>
          <a:lstStyle>
            <a:lvl1pPr marL="0" indent="0">
              <a:lnSpc>
                <a:spcPct val="120000"/>
              </a:lnSpc>
              <a:buNone/>
              <a:defRPr lang="en-US" sz="2000" b="0" i="0" smtClean="0">
                <a:solidFill>
                  <a:schemeClr val="accent1"/>
                </a:solidFill>
                <a:effectLst/>
                <a:latin typeface="Neue Haas Grotesk Text Pro" panose="020B0504020202020204" pitchFamily="34" charset="0"/>
              </a:defRPr>
            </a:lvl1pPr>
            <a:lvl2pPr marL="609570" indent="0">
              <a:buNone/>
              <a:defRPr sz="2267">
                <a:solidFill>
                  <a:schemeClr val="accent2"/>
                </a:solidFill>
              </a:defRPr>
            </a:lvl2pPr>
            <a:lvl3pPr marL="1219140" indent="0">
              <a:buNone/>
              <a:defRPr sz="2267">
                <a:solidFill>
                  <a:schemeClr val="accent2"/>
                </a:solidFill>
              </a:defRPr>
            </a:lvl3pPr>
            <a:lvl4pPr marL="1828709" indent="0">
              <a:buNone/>
              <a:defRPr sz="2267">
                <a:solidFill>
                  <a:schemeClr val="accent2"/>
                </a:solidFill>
              </a:defRPr>
            </a:lvl4pPr>
            <a:lvl5pPr marL="2438278" indent="0">
              <a:buNone/>
              <a:defRPr sz="2267">
                <a:solidFill>
                  <a:schemeClr val="accent2"/>
                </a:solidFill>
              </a:defRPr>
            </a:lvl5pPr>
          </a:lstStyle>
          <a:p>
            <a:pPr lvl="0"/>
            <a:r>
              <a:rPr lang="en-US"/>
              <a:t>Lorem ipsum dolor sit amet, consectetur adipiscing elit, sed do eiusmod tempor incididunt ut labore et dolore magna aliqua.</a:t>
            </a:r>
          </a:p>
        </p:txBody>
      </p:sp>
      <p:sp>
        <p:nvSpPr>
          <p:cNvPr id="40" name="Text Placeholder 2">
            <a:extLst>
              <a:ext uri="{FF2B5EF4-FFF2-40B4-BE49-F238E27FC236}">
                <a16:creationId xmlns:a16="http://schemas.microsoft.com/office/drawing/2014/main" id="{9BB70AF6-29FB-A64D-8FB4-A62D801824EC}"/>
              </a:ext>
            </a:extLst>
          </p:cNvPr>
          <p:cNvSpPr>
            <a:spLocks noGrp="1"/>
          </p:cNvSpPr>
          <p:nvPr>
            <p:ph type="body" sz="quarter" idx="21" hasCustomPrompt="1"/>
          </p:nvPr>
        </p:nvSpPr>
        <p:spPr>
          <a:xfrm>
            <a:off x="3750980"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B</a:t>
            </a:r>
          </a:p>
        </p:txBody>
      </p:sp>
      <p:sp>
        <p:nvSpPr>
          <p:cNvPr id="45" name="Text Placeholder 2">
            <a:extLst>
              <a:ext uri="{FF2B5EF4-FFF2-40B4-BE49-F238E27FC236}">
                <a16:creationId xmlns:a16="http://schemas.microsoft.com/office/drawing/2014/main" id="{C99796F8-BA54-C344-885A-052A36BF2E37}"/>
              </a:ext>
            </a:extLst>
          </p:cNvPr>
          <p:cNvSpPr>
            <a:spLocks noGrp="1"/>
          </p:cNvSpPr>
          <p:nvPr>
            <p:ph type="body" sz="quarter" idx="22" hasCustomPrompt="1"/>
          </p:nvPr>
        </p:nvSpPr>
        <p:spPr>
          <a:xfrm>
            <a:off x="3750981"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7" name="Text Placeholder 2">
            <a:extLst>
              <a:ext uri="{FF2B5EF4-FFF2-40B4-BE49-F238E27FC236}">
                <a16:creationId xmlns:a16="http://schemas.microsoft.com/office/drawing/2014/main" id="{89F232B6-9AA0-2A46-B3B7-B1AC2474D85B}"/>
              </a:ext>
            </a:extLst>
          </p:cNvPr>
          <p:cNvSpPr>
            <a:spLocks noGrp="1"/>
          </p:cNvSpPr>
          <p:nvPr>
            <p:ph type="body" sz="quarter" idx="23" hasCustomPrompt="1"/>
          </p:nvPr>
        </p:nvSpPr>
        <p:spPr>
          <a:xfrm>
            <a:off x="6648517" y="2299573"/>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C  </a:t>
            </a:r>
          </a:p>
        </p:txBody>
      </p:sp>
      <p:sp>
        <p:nvSpPr>
          <p:cNvPr id="51" name="Text Placeholder 2">
            <a:extLst>
              <a:ext uri="{FF2B5EF4-FFF2-40B4-BE49-F238E27FC236}">
                <a16:creationId xmlns:a16="http://schemas.microsoft.com/office/drawing/2014/main" id="{ED87A3D0-0680-9944-9687-BA7A1EB36AD8}"/>
              </a:ext>
            </a:extLst>
          </p:cNvPr>
          <p:cNvSpPr>
            <a:spLocks noGrp="1"/>
          </p:cNvSpPr>
          <p:nvPr>
            <p:ph type="body" sz="quarter" idx="24" hasCustomPrompt="1"/>
          </p:nvPr>
        </p:nvSpPr>
        <p:spPr>
          <a:xfrm>
            <a:off x="6648519" y="2593083"/>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52" name="Text Placeholder 2">
            <a:extLst>
              <a:ext uri="{FF2B5EF4-FFF2-40B4-BE49-F238E27FC236}">
                <a16:creationId xmlns:a16="http://schemas.microsoft.com/office/drawing/2014/main" id="{394C5C90-FA0C-B743-A447-0E8ECCF3739F}"/>
              </a:ext>
            </a:extLst>
          </p:cNvPr>
          <p:cNvSpPr>
            <a:spLocks noGrp="1"/>
          </p:cNvSpPr>
          <p:nvPr>
            <p:ph type="body" sz="quarter" idx="25" hasCustomPrompt="1"/>
          </p:nvPr>
        </p:nvSpPr>
        <p:spPr>
          <a:xfrm>
            <a:off x="9546059" y="2314184"/>
            <a:ext cx="2152677" cy="267168"/>
          </a:xfrm>
          <a:prstGeom prst="rect">
            <a:avLst/>
          </a:prstGeom>
        </p:spPr>
        <p:txBody>
          <a:bodyPr lIns="0" tIns="0" rIns="0" bIns="0">
            <a:spAutoFit/>
          </a:bodyPr>
          <a:lstStyle>
            <a:lvl1pPr marL="0" indent="0">
              <a:buNone/>
              <a:defRPr sz="1467" b="1">
                <a:solidFill>
                  <a:srgbClr val="007A96"/>
                </a:solidFill>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D</a:t>
            </a:r>
          </a:p>
        </p:txBody>
      </p:sp>
      <p:sp>
        <p:nvSpPr>
          <p:cNvPr id="53" name="Text Placeholder 2">
            <a:extLst>
              <a:ext uri="{FF2B5EF4-FFF2-40B4-BE49-F238E27FC236}">
                <a16:creationId xmlns:a16="http://schemas.microsoft.com/office/drawing/2014/main" id="{CEB93332-D508-5A4A-8A92-64AAAB18381E}"/>
              </a:ext>
            </a:extLst>
          </p:cNvPr>
          <p:cNvSpPr>
            <a:spLocks noGrp="1"/>
          </p:cNvSpPr>
          <p:nvPr>
            <p:ph type="body" sz="quarter" idx="26" hasCustomPrompt="1"/>
          </p:nvPr>
        </p:nvSpPr>
        <p:spPr>
          <a:xfrm>
            <a:off x="9546058" y="2607695"/>
            <a:ext cx="2152679" cy="1450340"/>
          </a:xfrm>
          <a:prstGeom prst="rect">
            <a:avLst/>
          </a:prstGeom>
        </p:spPr>
        <p:txBody>
          <a:bodyPr lIns="0" tIns="0" rIns="0" bIns="0">
            <a:spAutoFit/>
          </a:bodyPr>
          <a:lstStyle>
            <a:lvl1pPr marL="0" indent="0">
              <a:lnSpc>
                <a:spcPct val="120000"/>
              </a:lnSpc>
              <a:buNone/>
              <a:defRPr lang="en-US" sz="2000" b="0" i="0" smtClean="0">
                <a:effectLst/>
                <a:latin typeface="Neue Haas Grotesk Text Pro" panose="020B0504020202020204" pitchFamily="34" charset="0"/>
              </a:defRPr>
            </a:lvl1pPr>
            <a:lvl2pPr marL="609570" indent="0">
              <a:buNone/>
              <a:defRPr sz="2267"/>
            </a:lvl2pPr>
            <a:lvl3pPr marL="1219140" indent="0">
              <a:buNone/>
              <a:defRPr sz="2267"/>
            </a:lvl3pPr>
            <a:lvl4pPr marL="1828709" indent="0">
              <a:buNone/>
              <a:defRPr sz="2267"/>
            </a:lvl4pPr>
            <a:lvl5pPr marL="2438278" indent="0">
              <a:buNone/>
              <a:defRPr sz="2267"/>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Content Placeholder 3">
            <a:extLst>
              <a:ext uri="{FF2B5EF4-FFF2-40B4-BE49-F238E27FC236}">
                <a16:creationId xmlns:a16="http://schemas.microsoft.com/office/drawing/2014/main" id="{273E0B3E-19E6-6C64-0002-9E5DE004593E}"/>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2880768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 Statement + Gray Sidebar">
    <p:spTree>
      <p:nvGrpSpPr>
        <p:cNvPr id="1" name=""/>
        <p:cNvGrpSpPr/>
        <p:nvPr/>
      </p:nvGrpSpPr>
      <p:grpSpPr>
        <a:xfrm>
          <a:off x="0" y="0"/>
          <a:ext cx="0" cy="0"/>
          <a:chOff x="0" y="0"/>
          <a:chExt cx="0" cy="0"/>
        </a:xfrm>
      </p:grpSpPr>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0" y="365760"/>
            <a:ext cx="4658477" cy="5012654"/>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 adipiscing elit. Sed do eiusmod tempor incididunt ut labore et. </a:t>
            </a:r>
          </a:p>
        </p:txBody>
      </p:sp>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7185998" y="2457"/>
            <a:ext cx="5004535"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34" name="Slide Number Placeholder 5">
            <a:extLst>
              <a:ext uri="{FF2B5EF4-FFF2-40B4-BE49-F238E27FC236}">
                <a16:creationId xmlns:a16="http://schemas.microsoft.com/office/drawing/2014/main" id="{EA25BEC9-6E43-304C-B8EC-1F306DCE68B6}"/>
              </a:ext>
            </a:extLst>
          </p:cNvPr>
          <p:cNvSpPr txBox="1">
            <a:spLocks/>
          </p:cNvSpPr>
          <p:nvPr userDrawn="1"/>
        </p:nvSpPr>
        <p:spPr>
          <a:xfrm>
            <a:off x="11691904"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5" name="Straight Connector 34">
            <a:extLst>
              <a:ext uri="{FF2B5EF4-FFF2-40B4-BE49-F238E27FC236}">
                <a16:creationId xmlns:a16="http://schemas.microsoft.com/office/drawing/2014/main" id="{CC322C33-85C7-F44B-862A-77AD706EFBB8}"/>
              </a:ext>
            </a:extLst>
          </p:cNvPr>
          <p:cNvCxnSpPr>
            <a:cxnSpLocks/>
          </p:cNvCxnSpPr>
          <p:nvPr userDrawn="1"/>
        </p:nvCxnSpPr>
        <p:spPr>
          <a:xfrm>
            <a:off x="11733768"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281362A0-DE0E-AF07-16D0-438683789329}"/>
              </a:ext>
            </a:extLst>
          </p:cNvPr>
          <p:cNvSpPr>
            <a:spLocks noGrp="1"/>
          </p:cNvSpPr>
          <p:nvPr>
            <p:ph sz="quarter" idx="14"/>
          </p:nvPr>
        </p:nvSpPr>
        <p:spPr>
          <a:xfrm>
            <a:off x="7724172" y="365760"/>
            <a:ext cx="3966179" cy="189391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E5C8D1D6-6434-DDA3-8641-B9138052AB06}"/>
              </a:ext>
            </a:extLst>
          </p:cNvPr>
          <p:cNvSpPr>
            <a:spLocks noGrp="1"/>
          </p:cNvSpPr>
          <p:nvPr>
            <p:ph sz="quarter" idx="15" hasCustomPrompt="1"/>
          </p:nvPr>
        </p:nvSpPr>
        <p:spPr>
          <a:xfrm>
            <a:off x="853019" y="6531734"/>
            <a:ext cx="465847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844565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 Header + Statement + Gray Sidebar">
    <p:spTree>
      <p:nvGrpSpPr>
        <p:cNvPr id="1" name=""/>
        <p:cNvGrpSpPr/>
        <p:nvPr/>
      </p:nvGrpSpPr>
      <p:grpSpPr>
        <a:xfrm>
          <a:off x="0" y="0"/>
          <a:ext cx="0" cy="0"/>
          <a:chOff x="0" y="0"/>
          <a:chExt cx="0" cy="0"/>
        </a:xfrm>
      </p:grpSpPr>
      <p:sp>
        <p:nvSpPr>
          <p:cNvPr id="21" name="SmartArt Placeholder 2">
            <a:extLst>
              <a:ext uri="{FF2B5EF4-FFF2-40B4-BE49-F238E27FC236}">
                <a16:creationId xmlns:a16="http://schemas.microsoft.com/office/drawing/2014/main" id="{F7770148-AEFA-2A4F-8566-22B80258488B}"/>
              </a:ext>
            </a:extLst>
          </p:cNvPr>
          <p:cNvSpPr>
            <a:spLocks noGrp="1"/>
          </p:cNvSpPr>
          <p:nvPr>
            <p:ph type="dgm" sz="quarter" idx="26"/>
          </p:nvPr>
        </p:nvSpPr>
        <p:spPr>
          <a:xfrm>
            <a:off x="4769853" y="-14901"/>
            <a:ext cx="7422147" cy="6866768"/>
          </a:xfrm>
          <a:prstGeom prst="rect">
            <a:avLst/>
          </a:prstGeom>
          <a:solidFill>
            <a:schemeClr val="bg2"/>
          </a:solidFill>
        </p:spPr>
        <p:txBody>
          <a:bodyPr>
            <a:noAutofit/>
          </a:bodyPr>
          <a:lstStyle>
            <a:lvl1pPr>
              <a:defRPr>
                <a:noFill/>
                <a:latin typeface="Neue Haas Grotesk Text Pro" panose="020B0504020202020204" pitchFamily="34" charset="0"/>
              </a:defRPr>
            </a:lvl1pPr>
          </a:lstStyle>
          <a:p>
            <a:endParaRPr lang="en-US"/>
          </a:p>
        </p:txBody>
      </p:sp>
      <p:sp>
        <p:nvSpPr>
          <p:cNvPr id="15" name="Title 1">
            <a:extLst>
              <a:ext uri="{FF2B5EF4-FFF2-40B4-BE49-F238E27FC236}">
                <a16:creationId xmlns:a16="http://schemas.microsoft.com/office/drawing/2014/main" id="{9BD7F6AC-ABAB-6D49-9867-2B9AF532496B}"/>
              </a:ext>
            </a:extLst>
          </p:cNvPr>
          <p:cNvSpPr>
            <a:spLocks noGrp="1"/>
          </p:cNvSpPr>
          <p:nvPr>
            <p:ph type="title" hasCustomPrompt="1"/>
          </p:nvPr>
        </p:nvSpPr>
        <p:spPr>
          <a:xfrm>
            <a:off x="853442" y="365760"/>
            <a:ext cx="3338897" cy="2845715"/>
          </a:xfrm>
          <a:prstGeom prst="rect">
            <a:avLst/>
          </a:prstGeom>
        </p:spPr>
        <p:txBody>
          <a:bodyPr wrap="square" lIns="0" rIns="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smtClean="0">
                <a:effectLst/>
                <a:latin typeface="Neue Haas Grotesk Text Pro" panose="020B0504020202020204" pitchFamily="34" charset="0"/>
              </a:defRPr>
            </a:lvl1pPr>
          </a:lstStyle>
          <a:p>
            <a:pPr>
              <a:lnSpc>
                <a:spcPct val="110000"/>
              </a:lnSpc>
            </a:pPr>
            <a:r>
              <a:rPr lang="en-US" sz="4267">
                <a:latin typeface="Neue Haas Grotesk Text Pro" panose="020B0504020202020204" pitchFamily="34" charset="77"/>
              </a:rPr>
              <a:t>Lorem ipsum dolor sit amet consectetur</a:t>
            </a:r>
          </a:p>
        </p:txBody>
      </p:sp>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5391153" y="3058694"/>
            <a:ext cx="5947409" cy="3371740"/>
          </a:xfrm>
          <a:prstGeom prst="rect">
            <a:avLst/>
          </a:prstGeom>
        </p:spPr>
        <p:txBody>
          <a:bodyPr anchor="b" anchorCtr="0">
            <a:spAutoFit/>
          </a:bodyPr>
          <a:lstStyle>
            <a:lvl1pPr marL="0" indent="0" algn="r">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sit amet consectetur</a:t>
            </a:r>
          </a:p>
        </p:txBody>
      </p:sp>
      <p:sp>
        <p:nvSpPr>
          <p:cNvPr id="23" name="Text Placeholder 6">
            <a:extLst>
              <a:ext uri="{FF2B5EF4-FFF2-40B4-BE49-F238E27FC236}">
                <a16:creationId xmlns:a16="http://schemas.microsoft.com/office/drawing/2014/main" id="{E2CE97D9-9528-9544-B724-31061930A125}"/>
              </a:ext>
            </a:extLst>
          </p:cNvPr>
          <p:cNvSpPr>
            <a:spLocks noGrp="1"/>
          </p:cNvSpPr>
          <p:nvPr>
            <p:ph type="body" sz="quarter" idx="33" hasCustomPrompt="1"/>
          </p:nvPr>
        </p:nvSpPr>
        <p:spPr>
          <a:xfrm>
            <a:off x="851972" y="3396322"/>
            <a:ext cx="3338897" cy="1565129"/>
          </a:xfrm>
          <a:prstGeom prst="rect">
            <a:avLst/>
          </a:prstGeom>
        </p:spPr>
        <p:txBody>
          <a:bodyPr>
            <a:spAutoFit/>
          </a:bodyPr>
          <a:lstStyle>
            <a:lvl1pPr marL="232828" indent="-232828">
              <a:buFont typeface="Wingdings" pitchFamily="2" charset="2"/>
              <a:buChar char="§"/>
              <a:tabLst/>
              <a:defRPr sz="2000">
                <a:latin typeface="Neue Haas Grotesk Text Pro" panose="020B0504020202020204" pitchFamily="34" charset="0"/>
              </a:defRPr>
            </a:lvl1pPr>
            <a:lvl2pPr marL="457189" indent="-224361">
              <a:tabLst/>
              <a:defRPr sz="1733">
                <a:latin typeface="Neue Haas Grotesk Text Pro" panose="020B0504020202020204" pitchFamily="34" charset="0"/>
              </a:defRPr>
            </a:lvl2pPr>
            <a:lvl3pPr marL="692133" indent="-234945">
              <a:tabLst/>
              <a:defRPr sz="1467">
                <a:latin typeface="Neue Haas Grotesk Text Pro" panose="020B0504020202020204" pitchFamily="34" charset="0"/>
              </a:defRPr>
            </a:lvl3pPr>
            <a:lvl4pPr marL="916494" indent="-224361">
              <a:tabLst/>
              <a:defRPr sz="1200">
                <a:latin typeface="Neue Haas Grotesk Text Pro" panose="020B0504020202020204" pitchFamily="34" charset="0"/>
              </a:defRPr>
            </a:lvl4pPr>
          </a:lstStyle>
          <a:p>
            <a:pPr lvl="0"/>
            <a:r>
              <a:rPr lang="en-US"/>
              <a:t>First level</a:t>
            </a:r>
          </a:p>
          <a:p>
            <a:pPr lvl="1"/>
            <a:r>
              <a:rPr lang="en-US"/>
              <a:t>Second level</a:t>
            </a:r>
          </a:p>
          <a:p>
            <a:pPr lvl="2"/>
            <a:r>
              <a:rPr lang="en-US"/>
              <a:t>Third level</a:t>
            </a:r>
          </a:p>
          <a:p>
            <a:pPr lvl="3"/>
            <a:r>
              <a:rPr lang="en-US"/>
              <a:t>Fourth level</a:t>
            </a:r>
          </a:p>
        </p:txBody>
      </p:sp>
      <p:sp>
        <p:nvSpPr>
          <p:cNvPr id="26" name="Slide Number Placeholder 5">
            <a:extLst>
              <a:ext uri="{FF2B5EF4-FFF2-40B4-BE49-F238E27FC236}">
                <a16:creationId xmlns:a16="http://schemas.microsoft.com/office/drawing/2014/main" id="{FA353816-D034-4044-99E6-CD97FB225A2C}"/>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27" name="Straight Connector 26">
            <a:extLst>
              <a:ext uri="{FF2B5EF4-FFF2-40B4-BE49-F238E27FC236}">
                <a16:creationId xmlns:a16="http://schemas.microsoft.com/office/drawing/2014/main" id="{7FDD62BE-B25E-DD47-9084-14932C0026B0}"/>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3">
            <a:extLst>
              <a:ext uri="{FF2B5EF4-FFF2-40B4-BE49-F238E27FC236}">
                <a16:creationId xmlns:a16="http://schemas.microsoft.com/office/drawing/2014/main" id="{89213B4D-0565-0AFF-8B66-C898E6AE7BAF}"/>
              </a:ext>
            </a:extLst>
          </p:cNvPr>
          <p:cNvSpPr>
            <a:spLocks noGrp="1"/>
          </p:cNvSpPr>
          <p:nvPr>
            <p:ph sz="quarter" idx="15" hasCustomPrompt="1"/>
          </p:nvPr>
        </p:nvSpPr>
        <p:spPr>
          <a:xfrm>
            <a:off x="851972" y="6539808"/>
            <a:ext cx="3338897"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3447486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 Statement - Bo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E16BC9-D1D1-1140-ACF0-73BCC83C5914}"/>
              </a:ext>
            </a:extLst>
          </p:cNvPr>
          <p:cNvSpPr>
            <a:spLocks noGrp="1"/>
          </p:cNvSpPr>
          <p:nvPr>
            <p:ph type="body" sz="quarter" idx="27" hasCustomPrompt="1"/>
          </p:nvPr>
        </p:nvSpPr>
        <p:spPr>
          <a:xfrm>
            <a:off x="853441" y="365762"/>
            <a:ext cx="10485120" cy="5574604"/>
          </a:xfrm>
          <a:prstGeom prst="rect">
            <a:avLst/>
          </a:prstGeom>
        </p:spPr>
        <p:txBody>
          <a:bodyPr anchor="t" anchorCtr="0">
            <a:spAutoFit/>
          </a:bodyPr>
          <a:lstStyle>
            <a:lvl1pPr marL="0" indent="0" algn="l">
              <a:lnSpc>
                <a:spcPct val="110000"/>
              </a:lnSpc>
              <a:spcBef>
                <a:spcPts val="0"/>
              </a:spcBef>
              <a:buNone/>
              <a:defRPr sz="6667" b="1">
                <a:solidFill>
                  <a:srgbClr val="4E2883"/>
                </a:solidFill>
                <a:latin typeface="Neue Haas Grotesk Text Pro" panose="020B0504020202020204" pitchFamily="34" charset="0"/>
              </a:defRPr>
            </a:lvl1pPr>
          </a:lstStyle>
          <a:p>
            <a:pPr lvl="0"/>
            <a:r>
              <a:rPr lang="en-US"/>
              <a:t>Lorem ipsum dolor </a:t>
            </a:r>
            <a:br>
              <a:rPr lang="en-US"/>
            </a:br>
            <a:r>
              <a:rPr lang="en-US"/>
              <a:t>sit amet consectetur adipiscing elit. Sed </a:t>
            </a:r>
            <a:br>
              <a:rPr lang="en-US"/>
            </a:br>
            <a:r>
              <a:rPr lang="en-US"/>
              <a:t>do eiusmod tempor incididunt ut labore et. </a:t>
            </a:r>
          </a:p>
        </p:txBody>
      </p:sp>
      <p:sp>
        <p:nvSpPr>
          <p:cNvPr id="4" name="Content Placeholder 3">
            <a:extLst>
              <a:ext uri="{FF2B5EF4-FFF2-40B4-BE49-F238E27FC236}">
                <a16:creationId xmlns:a16="http://schemas.microsoft.com/office/drawing/2014/main" id="{A57341F2-BB83-A82C-F366-638DD083C8B2}"/>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19061483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 Disclosure + Pag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4442E58A-0581-3646-09F2-4C15AB720518}"/>
              </a:ext>
            </a:extLst>
          </p:cNvPr>
          <p:cNvSpPr>
            <a:spLocks noGrp="1"/>
          </p:cNvSpPr>
          <p:nvPr>
            <p:ph sz="quarter" idx="15" hasCustomPrompt="1"/>
          </p:nvPr>
        </p:nvSpPr>
        <p:spPr>
          <a:xfrm>
            <a:off x="853017" y="6531734"/>
            <a:ext cx="10744200" cy="144741"/>
          </a:xfrm>
        </p:spPr>
        <p:txBody>
          <a:bodyPr/>
          <a:lstStyle>
            <a:lvl1pPr marL="0" indent="0">
              <a:buNone/>
              <a:defRPr sz="800"/>
            </a:lvl1pPr>
            <a:lvl2pPr marL="237061" indent="0">
              <a:buNone/>
              <a:defRPr sz="800"/>
            </a:lvl2pPr>
            <a:lvl3pPr marL="463538" indent="0">
              <a:buNone/>
              <a:defRPr sz="800"/>
            </a:lvl3pPr>
            <a:lvl4pPr marL="690016" indent="0">
              <a:buNone/>
              <a:defRPr sz="800"/>
            </a:lvl4pPr>
            <a:lvl5pPr marL="692133" indent="0">
              <a:buNone/>
              <a:defRPr sz="800"/>
            </a:lvl5pPr>
          </a:lstStyle>
          <a:p>
            <a:pPr lvl="0"/>
            <a:r>
              <a:rPr lang="en-US"/>
              <a:t>Click to insert disclosure text</a:t>
            </a:r>
          </a:p>
        </p:txBody>
      </p:sp>
    </p:spTree>
    <p:extLst>
      <p:ext uri="{BB962C8B-B14F-4D97-AF65-F5344CB8AC3E}">
        <p14:creationId xmlns:p14="http://schemas.microsoft.com/office/powerpoint/2010/main" val="95250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DA80DFD-E36F-B94C-BC1A-3E7E7E5D847B}"/>
              </a:ext>
            </a:extLst>
          </p:cNvPr>
          <p:cNvSpPr>
            <a:spLocks noGrp="1"/>
          </p:cNvSpPr>
          <p:nvPr>
            <p:ph type="title" hasCustomPrompt="1"/>
          </p:nvPr>
        </p:nvSpPr>
        <p:spPr>
          <a:xfrm>
            <a:off x="853444" y="365761"/>
            <a:ext cx="10836993" cy="1408527"/>
          </a:xfrm>
          <a:prstGeom prst="rect">
            <a:avLst/>
          </a:prstGeom>
        </p:spPr>
        <p:txBody>
          <a:bodyPr wrap="square" lIns="0" rIns="0" anchor="t" anchorCtr="0">
            <a:spAutoFit/>
          </a:bodyPr>
          <a:lstStyle>
            <a:lvl1pPr marL="0" marR="0" indent="0" algn="l" defTabSz="609555" rtl="0" eaLnBrk="1" fontAlgn="auto" latinLnBrk="0" hangingPunct="1">
              <a:lnSpc>
                <a:spcPct val="110000"/>
              </a:lnSpc>
              <a:spcBef>
                <a:spcPct val="0"/>
              </a:spcBef>
              <a:spcAft>
                <a:spcPts val="0"/>
              </a:spcAft>
              <a:buClrTx/>
              <a:buSzTx/>
              <a:buFontTx/>
              <a:buNone/>
              <a:tabLst/>
              <a:defRPr lang="en-US" b="1" i="0" smtClean="0">
                <a:effectLst/>
                <a:latin typeface="NeueHaasGroteskText Pro" panose="020B0504020202020204" pitchFamily="34" charset="77"/>
              </a:defRPr>
            </a:lvl1pPr>
          </a:lstStyle>
          <a:p>
            <a:pPr>
              <a:lnSpc>
                <a:spcPct val="110000"/>
              </a:lnSpc>
            </a:pPr>
            <a:r>
              <a:rPr lang="en-US" sz="4267">
                <a:latin typeface="Neue Haas Grotesk Text Pro" panose="020B0504020202020204" pitchFamily="34" charset="77"/>
              </a:rPr>
              <a:t>Lorem ipsum dolor sit </a:t>
            </a:r>
            <a:r>
              <a:rPr lang="en-US" sz="4267" err="1">
                <a:latin typeface="Neue Haas Grotesk Text Pro" panose="020B0504020202020204" pitchFamily="34" charset="77"/>
              </a:rPr>
              <a:t>amet</a:t>
            </a:r>
            <a:r>
              <a:rPr lang="en-US" sz="4267">
                <a:latin typeface="Neue Haas Grotesk Text Pro" panose="020B0504020202020204" pitchFamily="34" charset="77"/>
              </a:rPr>
              <a:t>, </a:t>
            </a:r>
            <a:r>
              <a:rPr lang="en-US" sz="4267" err="1">
                <a:latin typeface="Neue Haas Grotesk Text Pro" panose="020B0504020202020204" pitchFamily="34" charset="77"/>
              </a:rPr>
              <a:t>consectetur</a:t>
            </a:r>
            <a:r>
              <a:rPr lang="en-US" sz="4267">
                <a:latin typeface="Neue Haas Grotesk Text Pro" panose="020B0504020202020204" pitchFamily="34" charset="77"/>
              </a:rPr>
              <a:t> </a:t>
            </a:r>
            <a:r>
              <a:rPr lang="en-US" sz="4267" err="1">
                <a:latin typeface="Neue Haas Grotesk Text Pro" panose="020B0504020202020204" pitchFamily="34" charset="77"/>
              </a:rPr>
              <a:t>adipiscing</a:t>
            </a:r>
            <a:r>
              <a:rPr lang="en-US" sz="4267">
                <a:latin typeface="Neue Haas Grotesk Text Pro" panose="020B0504020202020204" pitchFamily="34" charset="77"/>
              </a:rPr>
              <a:t> </a:t>
            </a:r>
            <a:r>
              <a:rPr lang="en-US" sz="4267" err="1">
                <a:latin typeface="Neue Haas Grotesk Text Pro" panose="020B0504020202020204" pitchFamily="34" charset="77"/>
              </a:rPr>
              <a:t>elit</a:t>
            </a:r>
            <a:r>
              <a:rPr lang="en-US" sz="4267">
                <a:latin typeface="Neue Haas Grotesk Text Pro" panose="020B0504020202020204" pitchFamily="34" charset="77"/>
              </a:rPr>
              <a:t>, sed do </a:t>
            </a:r>
            <a:r>
              <a:rPr lang="en-US" sz="4267" err="1">
                <a:latin typeface="Neue Haas Grotesk Text Pro" panose="020B0504020202020204" pitchFamily="34" charset="77"/>
              </a:rPr>
              <a:t>eiusmod</a:t>
            </a:r>
            <a:endParaRPr lang="en-US" sz="4267">
              <a:latin typeface="Neue Haas Grotesk Text Pro" panose="020B0504020202020204" pitchFamily="34" charset="77"/>
            </a:endParaRPr>
          </a:p>
        </p:txBody>
      </p:sp>
      <p:sp>
        <p:nvSpPr>
          <p:cNvPr id="5" name="Content Placeholder 2">
            <a:extLst>
              <a:ext uri="{FF2B5EF4-FFF2-40B4-BE49-F238E27FC236}">
                <a16:creationId xmlns:a16="http://schemas.microsoft.com/office/drawing/2014/main" id="{E73F3CEC-0F91-E2D9-C447-496F77592B6B}"/>
              </a:ext>
            </a:extLst>
          </p:cNvPr>
          <p:cNvSpPr>
            <a:spLocks noGrp="1"/>
          </p:cNvSpPr>
          <p:nvPr>
            <p:ph sz="quarter" idx="14"/>
          </p:nvPr>
        </p:nvSpPr>
        <p:spPr>
          <a:xfrm>
            <a:off x="853019" y="2076453"/>
            <a:ext cx="10837333" cy="1893937"/>
          </a:xfrm>
        </p:spPr>
        <p:txBody>
          <a:bodyPr/>
          <a:lstStyle>
            <a:lvl1pPr>
              <a:defRPr>
                <a:latin typeface="NeueHaasGroteskText Pro" panose="020B0504020202020204" pitchFamily="34" charset="77"/>
              </a:defRPr>
            </a:lvl1pPr>
            <a:lvl2pPr>
              <a:defRPr>
                <a:latin typeface="NeueHaasGroteskText Pro" panose="020B0504020202020204" pitchFamily="34" charset="77"/>
              </a:defRPr>
            </a:lvl2pPr>
            <a:lvl3pPr>
              <a:defRPr>
                <a:latin typeface="NeueHaasGroteskText Pro" panose="020B0504020202020204" pitchFamily="34" charset="77"/>
              </a:defRPr>
            </a:lvl3pPr>
            <a:lvl4pPr>
              <a:defRPr>
                <a:latin typeface="NeueHaasGroteskText Pro" panose="020B0504020202020204" pitchFamily="34" charset="77"/>
              </a:defRPr>
            </a:lvl4pPr>
            <a:lvl5pPr>
              <a:defRPr>
                <a:latin typeface="NeueHaasGroteskText Pro" panose="020B0504020202020204"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FE0DC6-BB45-8CE2-95F1-6E0CEEC88158}"/>
              </a:ext>
            </a:extLst>
          </p:cNvPr>
          <p:cNvSpPr>
            <a:spLocks noGrp="1"/>
          </p:cNvSpPr>
          <p:nvPr>
            <p:ph sz="quarter" idx="15" hasCustomPrompt="1"/>
          </p:nvPr>
        </p:nvSpPr>
        <p:spPr>
          <a:xfrm>
            <a:off x="853017" y="6531735"/>
            <a:ext cx="10744200" cy="147156"/>
          </a:xfrm>
        </p:spPr>
        <p:txBody>
          <a:bodyPr/>
          <a:lstStyle>
            <a:lvl1pPr marL="0" indent="0">
              <a:buNone/>
              <a:defRPr sz="800">
                <a:latin typeface="NeueHaasGroteskText Pro" panose="020B0504020202020204" pitchFamily="34" charset="77"/>
              </a:defRPr>
            </a:lvl1pPr>
            <a:lvl2pPr marL="237055" indent="0">
              <a:buNone/>
              <a:defRPr sz="800"/>
            </a:lvl2pPr>
            <a:lvl3pPr marL="463527" indent="0">
              <a:buNone/>
              <a:defRPr sz="800"/>
            </a:lvl3pPr>
            <a:lvl4pPr marL="689999" indent="0">
              <a:buNone/>
              <a:defRPr sz="800"/>
            </a:lvl4pPr>
            <a:lvl5pPr marL="692116" indent="0">
              <a:buNone/>
              <a:defRPr sz="800"/>
            </a:lvl5pPr>
          </a:lstStyle>
          <a:p>
            <a:pPr lvl="0"/>
            <a:r>
              <a:rPr lang="en-US"/>
              <a:t>Click to insert disclosure text</a:t>
            </a:r>
          </a:p>
        </p:txBody>
      </p:sp>
    </p:spTree>
    <p:extLst>
      <p:ext uri="{BB962C8B-B14F-4D97-AF65-F5344CB8AC3E}">
        <p14:creationId xmlns:p14="http://schemas.microsoft.com/office/powerpoint/2010/main" val="38822613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ECTION BREAK - Image">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66FDE2DF-C82C-1E4A-AE78-126FF3CE407A}"/>
              </a:ext>
            </a:extLst>
          </p:cNvPr>
          <p:cNvSpPr>
            <a:spLocks noGrp="1"/>
          </p:cNvSpPr>
          <p:nvPr>
            <p:ph type="pic" idx="15" hasCustomPrompt="1"/>
          </p:nvPr>
        </p:nvSpPr>
        <p:spPr>
          <a:xfrm>
            <a:off x="2832849" y="-3"/>
            <a:ext cx="9359153" cy="6866768"/>
          </a:xfrm>
          <a:prstGeom prst="rect">
            <a:avLst/>
          </a:prstGeom>
          <a:solidFill>
            <a:schemeClr val="bg2"/>
          </a:solidFill>
        </p:spPr>
        <p:txBody>
          <a:bodyPr anchor="ctr">
            <a:noAutofit/>
          </a:bodyPr>
          <a:lstStyle>
            <a:lvl1pPr marL="0" indent="0" algn="ctr">
              <a:buNone/>
              <a:defRPr sz="1867">
                <a:solidFill>
                  <a:schemeClr val="bg2">
                    <a:lumMod val="50000"/>
                  </a:schemeClr>
                </a:solidFill>
                <a:latin typeface="Neue Haas Grotesk Text Pro" panose="020B05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Insert picture</a:t>
            </a:r>
          </a:p>
        </p:txBody>
      </p:sp>
      <p:sp>
        <p:nvSpPr>
          <p:cNvPr id="24" name="SmartArt Placeholder 5">
            <a:extLst>
              <a:ext uri="{FF2B5EF4-FFF2-40B4-BE49-F238E27FC236}">
                <a16:creationId xmlns:a16="http://schemas.microsoft.com/office/drawing/2014/main" id="{ED37D25B-AC7A-4B47-9F2E-0C8B9763FF56}"/>
              </a:ext>
            </a:extLst>
          </p:cNvPr>
          <p:cNvSpPr>
            <a:spLocks noGrp="1"/>
          </p:cNvSpPr>
          <p:nvPr>
            <p:ph type="dgm" sz="quarter" idx="47"/>
          </p:nvPr>
        </p:nvSpPr>
        <p:spPr>
          <a:xfrm>
            <a:off x="853442" y="3836896"/>
            <a:ext cx="7748497" cy="2365771"/>
          </a:xfrm>
          <a:prstGeom prst="rect">
            <a:avLst/>
          </a:prstGeom>
          <a:solidFill>
            <a:schemeClr val="bg1"/>
          </a:solidFill>
        </p:spPr>
        <p:txBody>
          <a:bodyPr>
            <a:noAutofit/>
          </a:bodyPr>
          <a:lstStyle>
            <a:lvl1pPr>
              <a:defRPr>
                <a:noFill/>
                <a:latin typeface="Neue Haas Grotesk Text Pro" panose="020B0504020202020204" pitchFamily="34" charset="0"/>
              </a:defRPr>
            </a:lvl1pPr>
          </a:lstStyle>
          <a:p>
            <a:endParaRPr lang="en-US"/>
          </a:p>
        </p:txBody>
      </p:sp>
      <p:sp>
        <p:nvSpPr>
          <p:cNvPr id="37" name="Slide Number Placeholder 5">
            <a:extLst>
              <a:ext uri="{FF2B5EF4-FFF2-40B4-BE49-F238E27FC236}">
                <a16:creationId xmlns:a16="http://schemas.microsoft.com/office/drawing/2014/main" id="{FEE063B5-DB2A-E546-8374-14508A9C5083}"/>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 Haas Grotesk Text Pro" panose="020B0504020202020204" pitchFamily="34" charset="0"/>
              </a:rPr>
              <a:pPr/>
              <a:t>‹#›</a:t>
            </a:fld>
            <a:endParaRPr lang="en-US" sz="1200" b="0" i="0">
              <a:solidFill>
                <a:schemeClr val="tx1">
                  <a:lumMod val="90000"/>
                  <a:lumOff val="10000"/>
                </a:schemeClr>
              </a:solidFill>
              <a:latin typeface="Neue Haas Grotesk Text Pro" panose="020B0504020202020204" pitchFamily="34" charset="0"/>
            </a:endParaRPr>
          </a:p>
        </p:txBody>
      </p:sp>
      <p:cxnSp>
        <p:nvCxnSpPr>
          <p:cNvPr id="38" name="Straight Connector 37">
            <a:extLst>
              <a:ext uri="{FF2B5EF4-FFF2-40B4-BE49-F238E27FC236}">
                <a16:creationId xmlns:a16="http://schemas.microsoft.com/office/drawing/2014/main" id="{FB30FCB6-B1E0-3C46-B667-C856468BD8FB}"/>
              </a:ext>
            </a:extLst>
          </p:cNvPr>
          <p:cNvCxnSpPr>
            <a:cxnSpLocks/>
          </p:cNvCxnSpPr>
          <p:nvPr userDrawn="1"/>
        </p:nvCxnSpPr>
        <p:spPr>
          <a:xfrm>
            <a:off x="11732300" y="6532175"/>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5677933D-F9CB-3A49-B6C8-0B4209233CF0}"/>
              </a:ext>
            </a:extLst>
          </p:cNvPr>
          <p:cNvSpPr>
            <a:spLocks noGrp="1"/>
          </p:cNvSpPr>
          <p:nvPr>
            <p:ph type="title" hasCustomPrompt="1"/>
          </p:nvPr>
        </p:nvSpPr>
        <p:spPr>
          <a:xfrm>
            <a:off x="853441" y="4274190"/>
            <a:ext cx="6620787" cy="1455324"/>
          </a:xfrm>
          <a:prstGeom prst="rect">
            <a:avLst/>
          </a:prstGeom>
        </p:spPr>
        <p:txBody>
          <a:bodyPr wrap="square" lIns="0" rIns="0" anchor="ctr" anchorCtr="0">
            <a:spAutoFit/>
          </a:bodyPr>
          <a:lstStyle>
            <a:lvl1pPr algn="l">
              <a:lnSpc>
                <a:spcPct val="110000"/>
              </a:lnSpc>
              <a:defRPr sz="4267" b="1" cap="none" baseline="0">
                <a:solidFill>
                  <a:schemeClr val="tx2"/>
                </a:solidFill>
                <a:latin typeface="Neue Haas Grotesk Text Pro" panose="020B0504020202020204" pitchFamily="34" charset="0"/>
              </a:defRPr>
            </a:lvl1pPr>
          </a:lstStyle>
          <a:p>
            <a:r>
              <a:rPr lang="en-US"/>
              <a:t>Click to add section break title here</a:t>
            </a:r>
          </a:p>
        </p:txBody>
      </p:sp>
      <p:sp>
        <p:nvSpPr>
          <p:cNvPr id="131" name="SmartArt Placeholder 5">
            <a:extLst>
              <a:ext uri="{FF2B5EF4-FFF2-40B4-BE49-F238E27FC236}">
                <a16:creationId xmlns:a16="http://schemas.microsoft.com/office/drawing/2014/main" id="{6EE76B8B-5FD9-CD45-8428-358A27D61BF0}"/>
              </a:ext>
            </a:extLst>
          </p:cNvPr>
          <p:cNvSpPr>
            <a:spLocks noGrp="1"/>
          </p:cNvSpPr>
          <p:nvPr>
            <p:ph type="dgm" sz="quarter" idx="27"/>
          </p:nvPr>
        </p:nvSpPr>
        <p:spPr>
          <a:xfrm>
            <a:off x="8601937" y="3836896"/>
            <a:ext cx="118099" cy="2365771"/>
          </a:xfrm>
          <a:prstGeom prst="rect">
            <a:avLst/>
          </a:prstGeom>
          <a:solidFill>
            <a:srgbClr val="4E2883"/>
          </a:solidFill>
        </p:spPr>
        <p:txBody>
          <a:bodyPr>
            <a:noAutofit/>
          </a:bodyPr>
          <a:lstStyle>
            <a:lvl1pPr>
              <a:defRPr>
                <a:noFill/>
                <a:latin typeface="Neue Haas Grotesk Text Pro" panose="020B0504020202020204" pitchFamily="34" charset="0"/>
              </a:defRPr>
            </a:lvl1pPr>
          </a:lstStyle>
          <a:p>
            <a:endParaRPr lang="en-US"/>
          </a:p>
        </p:txBody>
      </p:sp>
    </p:spTree>
    <p:extLst>
      <p:ext uri="{BB962C8B-B14F-4D97-AF65-F5344CB8AC3E}">
        <p14:creationId xmlns:p14="http://schemas.microsoft.com/office/powerpoint/2010/main" val="2007342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svg"/><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2.svg"/><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png"/><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2.svg"/><Relationship Id="rId4" Type="http://schemas.openxmlformats.org/officeDocument/2006/relationships/slideLayout" Target="../slideLayouts/slideLayout47.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image" Target="../media/image2.sv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image" Target="../media/image2.sv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image" Target="../media/image1.png"/><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image" Target="../media/image2.svg"/><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image" Target="../media/image1.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theme" Target="../theme/theme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8" Type="http://schemas.openxmlformats.org/officeDocument/2006/relationships/slideLayout" Target="../slideLayouts/slideLayout107.xml"/><Relationship Id="rId3"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4" name="TextBox 3">
            <a:extLst>
              <a:ext uri="{FF2B5EF4-FFF2-40B4-BE49-F238E27FC236}">
                <a16:creationId xmlns:a16="http://schemas.microsoft.com/office/drawing/2014/main" id="{809F8DFE-154A-824D-8EDF-169AEDB8870E}"/>
              </a:ext>
            </a:extLst>
          </p:cNvPr>
          <p:cNvSpPr txBox="1"/>
          <p:nvPr userDrawn="1"/>
        </p:nvSpPr>
        <p:spPr>
          <a:xfrm>
            <a:off x="600374" y="6410443"/>
            <a:ext cx="9091169" cy="230405"/>
          </a:xfrm>
          <a:prstGeom prst="rect">
            <a:avLst/>
          </a:prstGeom>
          <a:noFill/>
        </p:spPr>
        <p:txBody>
          <a:bodyPr wrap="square" lIns="0" bIns="0" rtlCol="0" anchor="b" anchorCtr="0">
            <a:noAutofit/>
          </a:bodyPr>
          <a:lstStyle/>
          <a:p>
            <a:pPr>
              <a:lnSpc>
                <a:spcPct val="130000"/>
              </a:lnSpc>
            </a:pPr>
            <a:r>
              <a:rPr lang="en-US" sz="800">
                <a:latin typeface="Neue Haas Grotesk Text Pro" panose="020B0504020202020204" pitchFamily="34" charset="0"/>
                <a:cs typeface="Arial" pitchFamily="34" charset="0"/>
              </a:rPr>
              <a:t>Copyright © 2025 HealthEquity, Inc. All rights reserved.  |  HealthEquity does not provide legal, tax or financial advice.</a:t>
            </a:r>
          </a:p>
        </p:txBody>
      </p:sp>
    </p:spTree>
    <p:extLst>
      <p:ext uri="{BB962C8B-B14F-4D97-AF65-F5344CB8AC3E}">
        <p14:creationId xmlns:p14="http://schemas.microsoft.com/office/powerpoint/2010/main" val="1110927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HaasGroteskText Pro" panose="020B0504020202020204" pitchFamily="34" charset="77"/>
            </a:endParaRPr>
          </a:p>
        </p:txBody>
      </p:sp>
    </p:spTree>
    <p:extLst>
      <p:ext uri="{BB962C8B-B14F-4D97-AF65-F5344CB8AC3E}">
        <p14:creationId xmlns:p14="http://schemas.microsoft.com/office/powerpoint/2010/main" val="18002071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758" r:id="rId7"/>
    <p:sldLayoutId id="2147483887" r:id="rId8"/>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1374079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820" r:id="rId13"/>
    <p:sldLayoutId id="2147483821" r:id="rId14"/>
    <p:sldLayoutId id="2147483822" r:id="rId15"/>
    <p:sldLayoutId id="2147483823" r:id="rId16"/>
    <p:sldLayoutId id="2147483824" r:id="rId17"/>
    <p:sldLayoutId id="2147483825" r:id="rId18"/>
    <p:sldLayoutId id="2147483826" r:id="rId19"/>
    <p:sldLayoutId id="2147483863" r:id="rId20"/>
    <p:sldLayoutId id="2147483864" r:id="rId21"/>
    <p:sldLayoutId id="2147483886" r:id="rId22"/>
    <p:sldLayoutId id="2147483930" r:id="rId23"/>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0"/>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382906361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982" r:id="rId7"/>
  </p:sldLayoutIdLst>
  <p:hf sldNum="0" hdr="0" ftr="0" dt="0"/>
  <p:txStyles>
    <p:titleStyle>
      <a:lvl1pPr algn="l" defTabSz="609570" rtl="0" eaLnBrk="1" latinLnBrk="0" hangingPunct="1">
        <a:spcBef>
          <a:spcPct val="0"/>
        </a:spcBef>
        <a:buNone/>
        <a:defRPr sz="4267" b="1" i="0" kern="1200">
          <a:solidFill>
            <a:schemeClr val="tx2"/>
          </a:solidFill>
          <a:latin typeface="NeueHaasGroteskText Pro" panose="020B0504020202020204" pitchFamily="34" charset="77"/>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E62B70BE-0F3F-3246-8FAC-E36CA87E6851}"/>
              </a:ext>
            </a:extLst>
          </p:cNvPr>
          <p:cNvSpPr txBox="1">
            <a:spLocks/>
          </p:cNvSpPr>
          <p:nvPr userDrawn="1"/>
        </p:nvSpPr>
        <p:spPr>
          <a:xfrm>
            <a:off x="11690436"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b="0" i="0">
              <a:solidFill>
                <a:schemeClr val="tx1">
                  <a:lumMod val="90000"/>
                  <a:lumOff val="10000"/>
                </a:schemeClr>
              </a:solidFill>
              <a:latin typeface="Neue Haas Grotesk Text Pro" panose="020B0504020202020204" pitchFamily="34" charset="0"/>
            </a:endParaRP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292983894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931" r:id="rId21"/>
    <p:sldLayoutId id="2147483992" r:id="rId22"/>
    <p:sldLayoutId id="2147483994" r:id="rId23"/>
    <p:sldLayoutId id="2147483995" r:id="rId24"/>
    <p:sldLayoutId id="2147484001" r:id="rId25"/>
    <p:sldLayoutId id="2147484005" r:id="rId26"/>
    <p:sldLayoutId id="2147484006" r:id="rId27"/>
    <p:sldLayoutId id="2147484007" r:id="rId28"/>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2" y="454589"/>
            <a:ext cx="10695005" cy="656591"/>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2" y="1584961"/>
            <a:ext cx="10695005" cy="1565129"/>
          </a:xfrm>
          <a:prstGeom prst="rect">
            <a:avLst/>
          </a:prstGeom>
        </p:spPr>
        <p:txBody>
          <a:bodyPr vert="horz"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10" name="Group 9">
            <a:extLst>
              <a:ext uri="{FF2B5EF4-FFF2-40B4-BE49-F238E27FC236}">
                <a16:creationId xmlns:a16="http://schemas.microsoft.com/office/drawing/2014/main" id="{50642416-14BC-4147-834D-B4E29753EA27}"/>
              </a:ext>
            </a:extLst>
          </p:cNvPr>
          <p:cNvGrpSpPr/>
          <p:nvPr userDrawn="1"/>
        </p:nvGrpSpPr>
        <p:grpSpPr>
          <a:xfrm rot="16200000">
            <a:off x="-764258" y="764260"/>
            <a:ext cx="2077163" cy="548641"/>
            <a:chOff x="16071" y="4"/>
            <a:chExt cx="2669546" cy="705108"/>
          </a:xfrm>
        </p:grpSpPr>
        <p:sp>
          <p:nvSpPr>
            <p:cNvPr id="11" name="Rectangle 10">
              <a:extLst>
                <a:ext uri="{FF2B5EF4-FFF2-40B4-BE49-F238E27FC236}">
                  <a16:creationId xmlns:a16="http://schemas.microsoft.com/office/drawing/2014/main" id="{82F945A4-39CD-4241-B20D-07F26E7CE986}"/>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 Haas Grotesk Text Pro" panose="020B0504020202020204" pitchFamily="34" charset="0"/>
              </a:endParaRPr>
            </a:p>
          </p:txBody>
        </p:sp>
        <p:pic>
          <p:nvPicPr>
            <p:cNvPr id="12" name="Graphic 11">
              <a:extLst>
                <a:ext uri="{FF2B5EF4-FFF2-40B4-BE49-F238E27FC236}">
                  <a16:creationId xmlns:a16="http://schemas.microsoft.com/office/drawing/2014/main" id="{A2C6F99D-7FDF-5943-8244-480F4FEBA3B7}"/>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01959" y="257198"/>
              <a:ext cx="1479804" cy="236770"/>
            </a:xfrm>
            <a:prstGeom prst="rect">
              <a:avLst/>
            </a:prstGeom>
          </p:spPr>
        </p:pic>
      </p:grpSp>
    </p:spTree>
    <p:extLst>
      <p:ext uri="{BB962C8B-B14F-4D97-AF65-F5344CB8AC3E}">
        <p14:creationId xmlns:p14="http://schemas.microsoft.com/office/powerpoint/2010/main" val="183998150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Lst>
  <p:hf sldNum="0" hdr="0" ftr="0" dt="0"/>
  <p:txStyles>
    <p:title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p:titleStyle>
    <p:body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F41DBA1-9BEE-DD4B-B2AE-36F25C184E5D}"/>
              </a:ext>
            </a:extLst>
          </p:cNvPr>
          <p:cNvSpPr>
            <a:spLocks noGrp="1"/>
          </p:cNvSpPr>
          <p:nvPr>
            <p:ph type="title"/>
          </p:nvPr>
        </p:nvSpPr>
        <p:spPr>
          <a:xfrm>
            <a:off x="860303" y="454589"/>
            <a:ext cx="10695005" cy="492443"/>
          </a:xfrm>
          <a:prstGeom prst="rect">
            <a:avLst/>
          </a:prstGeom>
        </p:spPr>
        <p:txBody>
          <a:bodyPr vert="horz" wrap="square" lIns="0" tIns="0" rIns="0" bIns="0" rtlCol="0" anchor="t" anchorCtr="0">
            <a:spAutoFit/>
          </a:bodyPr>
          <a:lstStyle/>
          <a:p>
            <a:endParaRPr lang="en-US"/>
          </a:p>
        </p:txBody>
      </p:sp>
      <p:sp>
        <p:nvSpPr>
          <p:cNvPr id="9" name="Text Placeholder 2">
            <a:extLst>
              <a:ext uri="{FF2B5EF4-FFF2-40B4-BE49-F238E27FC236}">
                <a16:creationId xmlns:a16="http://schemas.microsoft.com/office/drawing/2014/main" id="{CC97F46D-3E0E-CE48-A961-64C525AC6B97}"/>
              </a:ext>
            </a:extLst>
          </p:cNvPr>
          <p:cNvSpPr>
            <a:spLocks noGrp="1"/>
          </p:cNvSpPr>
          <p:nvPr>
            <p:ph type="body" idx="1"/>
          </p:nvPr>
        </p:nvSpPr>
        <p:spPr>
          <a:xfrm>
            <a:off x="860303" y="1584961"/>
            <a:ext cx="10695005" cy="1202296"/>
          </a:xfrm>
          <a:prstGeom prst="rect">
            <a:avLst/>
          </a:prstGeom>
        </p:spPr>
        <p:txBody>
          <a:bodyPr vert="horz" wrap="square" lIns="0" tIns="0" rIns="0" bIns="0" rtlCol="0">
            <a:spAutoFit/>
          </a:bodyPr>
          <a:lstStyle/>
          <a:p>
            <a:pPr lvl="0"/>
            <a:r>
              <a:rPr lang="en-US"/>
              <a:t>First level</a:t>
            </a:r>
          </a:p>
          <a:p>
            <a:pPr lvl="1"/>
            <a:r>
              <a:rPr lang="en-US"/>
              <a:t>Second level</a:t>
            </a:r>
          </a:p>
          <a:p>
            <a:pPr lvl="2"/>
            <a:r>
              <a:rPr lang="en-US"/>
              <a:t>Third level</a:t>
            </a:r>
          </a:p>
          <a:p>
            <a:pPr lvl="3"/>
            <a:r>
              <a:rPr lang="en-US"/>
              <a:t>Fourth level</a:t>
            </a:r>
          </a:p>
        </p:txBody>
      </p:sp>
      <p:grpSp>
        <p:nvGrpSpPr>
          <p:cNvPr id="4" name="Group 3">
            <a:extLst>
              <a:ext uri="{FF2B5EF4-FFF2-40B4-BE49-F238E27FC236}">
                <a16:creationId xmlns:a16="http://schemas.microsoft.com/office/drawing/2014/main" id="{12F40332-1697-D24F-8A94-40762AF45FB0}"/>
              </a:ext>
            </a:extLst>
          </p:cNvPr>
          <p:cNvGrpSpPr/>
          <p:nvPr userDrawn="1"/>
        </p:nvGrpSpPr>
        <p:grpSpPr>
          <a:xfrm rot="16200000">
            <a:off x="-764258" y="764261"/>
            <a:ext cx="2077163" cy="548641"/>
            <a:chOff x="16071" y="4"/>
            <a:chExt cx="2669546" cy="705108"/>
          </a:xfrm>
        </p:grpSpPr>
        <p:sp>
          <p:nvSpPr>
            <p:cNvPr id="5" name="Rectangle 4">
              <a:extLst>
                <a:ext uri="{FF2B5EF4-FFF2-40B4-BE49-F238E27FC236}">
                  <a16:creationId xmlns:a16="http://schemas.microsoft.com/office/drawing/2014/main" id="{1871B9ED-AD50-9B41-AD87-C2D1DA8FEC54}"/>
                </a:ext>
              </a:extLst>
            </p:cNvPr>
            <p:cNvSpPr/>
            <p:nvPr/>
          </p:nvSpPr>
          <p:spPr>
            <a:xfrm>
              <a:off x="16071" y="4"/>
              <a:ext cx="2669546" cy="70510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0AAC6"/>
                </a:solidFill>
                <a:latin typeface="NeueHaasGroteskText Pro" panose="020B0504020202020204" pitchFamily="34" charset="77"/>
              </a:endParaRPr>
            </a:p>
          </p:txBody>
        </p:sp>
        <p:pic>
          <p:nvPicPr>
            <p:cNvPr id="6" name="Graphic 5">
              <a:extLst>
                <a:ext uri="{FF2B5EF4-FFF2-40B4-BE49-F238E27FC236}">
                  <a16:creationId xmlns:a16="http://schemas.microsoft.com/office/drawing/2014/main" id="{17CACF8B-EC7E-5447-BD20-D77E25818141}"/>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01959" y="257198"/>
              <a:ext cx="1479804" cy="236770"/>
            </a:xfrm>
            <a:prstGeom prst="rect">
              <a:avLst/>
            </a:prstGeom>
          </p:spPr>
        </p:pic>
      </p:grpSp>
      <p:sp>
        <p:nvSpPr>
          <p:cNvPr id="8" name="Slide Number Placeholder 5">
            <a:extLst>
              <a:ext uri="{FF2B5EF4-FFF2-40B4-BE49-F238E27FC236}">
                <a16:creationId xmlns:a16="http://schemas.microsoft.com/office/drawing/2014/main" id="{484B37C4-04F4-4145-8C85-0318F6CBB2C9}"/>
              </a:ext>
            </a:extLst>
          </p:cNvPr>
          <p:cNvSpPr txBox="1">
            <a:spLocks/>
          </p:cNvSpPr>
          <p:nvPr userDrawn="1"/>
        </p:nvSpPr>
        <p:spPr>
          <a:xfrm>
            <a:off x="11690437" y="6429616"/>
            <a:ext cx="500097" cy="365125"/>
          </a:xfrm>
          <a:prstGeom prst="rect">
            <a:avLst/>
          </a:prstGeom>
        </p:spPr>
        <p:txBody>
          <a:bodyPr vert="horz" lIns="121920" tIns="60960" rIns="121920" bIns="60960" rtlCol="0" anchor="ctr">
            <a:noAutofit/>
          </a:bodyPr>
          <a:lstStyle>
            <a:defPPr>
              <a:defRPr lang="en-US"/>
            </a:defPPr>
            <a:lvl1pPr marL="0" algn="l" defTabSz="457200" rtl="0" eaLnBrk="1" latinLnBrk="0" hangingPunct="1">
              <a:defRPr sz="9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B2B9AF-7C7A-ED4B-8B47-5EFC4C7403E8}" type="slidenum">
              <a:rPr lang="en-US" sz="1200" b="0" i="0" smtClean="0">
                <a:solidFill>
                  <a:schemeClr val="tx1">
                    <a:lumMod val="90000"/>
                    <a:lumOff val="10000"/>
                  </a:schemeClr>
                </a:solidFill>
                <a:latin typeface="NeueHaasGroteskText Pro" panose="020B0504020202020204" pitchFamily="34" charset="77"/>
              </a:rPr>
              <a:pPr/>
              <a:t>‹#›</a:t>
            </a:fld>
            <a:endParaRPr lang="en-US" sz="1200" b="0" i="0">
              <a:solidFill>
                <a:schemeClr val="tx1">
                  <a:lumMod val="90000"/>
                  <a:lumOff val="10000"/>
                </a:schemeClr>
              </a:solidFill>
              <a:latin typeface="NeueHaasGroteskText Pro" panose="020B0504020202020204" pitchFamily="34" charset="77"/>
            </a:endParaRPr>
          </a:p>
        </p:txBody>
      </p:sp>
      <p:cxnSp>
        <p:nvCxnSpPr>
          <p:cNvPr id="10" name="Straight Connector 9">
            <a:extLst>
              <a:ext uri="{FF2B5EF4-FFF2-40B4-BE49-F238E27FC236}">
                <a16:creationId xmlns:a16="http://schemas.microsoft.com/office/drawing/2014/main" id="{9F1C095F-B40B-D540-923B-453102499EAC}"/>
              </a:ext>
            </a:extLst>
          </p:cNvPr>
          <p:cNvCxnSpPr>
            <a:cxnSpLocks/>
          </p:cNvCxnSpPr>
          <p:nvPr userDrawn="1"/>
        </p:nvCxnSpPr>
        <p:spPr>
          <a:xfrm>
            <a:off x="11732300" y="6532176"/>
            <a:ext cx="0" cy="136253"/>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242559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 id="2147484027" r:id="rId19"/>
    <p:sldLayoutId id="2147484028" r:id="rId20"/>
    <p:sldLayoutId id="2147484029" r:id="rId21"/>
    <p:sldLayoutId id="2147484030" r:id="rId22"/>
    <p:sldLayoutId id="2147484031" r:id="rId23"/>
    <p:sldLayoutId id="2147484032" r:id="rId24"/>
    <p:sldLayoutId id="2147484033" r:id="rId25"/>
    <p:sldLayoutId id="2147484034" r:id="rId26"/>
    <p:sldLayoutId id="2147484035" r:id="rId27"/>
    <p:sldLayoutId id="2147484036" r:id="rId28"/>
    <p:sldLayoutId id="2147484037" r:id="rId29"/>
    <p:sldLayoutId id="2147484038" r:id="rId30"/>
    <p:sldLayoutId id="2147484039" r:id="rId31"/>
    <p:sldLayoutId id="2147484040" r:id="rId32"/>
    <p:sldLayoutId id="2147484041" r:id="rId33"/>
    <p:sldLayoutId id="2147484042" r:id="rId34"/>
    <p:sldLayoutId id="2147484043" r:id="rId35"/>
  </p:sldLayoutIdLst>
  <p:hf sldNum="0" hdr="0" ftr="0" dt="0"/>
  <p:txStyles>
    <p:titleStyle>
      <a:lvl1pPr algn="l" defTabSz="457178" rtl="0" eaLnBrk="1" latinLnBrk="0" hangingPunct="1">
        <a:spcBef>
          <a:spcPct val="0"/>
        </a:spcBef>
        <a:buNone/>
        <a:defRPr sz="3200" b="1" i="0" kern="1200">
          <a:solidFill>
            <a:schemeClr val="tx2"/>
          </a:solidFill>
          <a:latin typeface="NeueHaasGroteskText Pro" panose="020B0504020202020204" pitchFamily="34" charset="77"/>
          <a:ea typeface="+mj-ea"/>
          <a:cs typeface="+mj-cs"/>
        </a:defRPr>
      </a:lvl1pPr>
    </p:titleStyle>
    <p:bodyStyle>
      <a:lvl1pPr marL="177796" indent="-177796" algn="l" defTabSz="457178"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HaasGroteskText Pro" panose="020B0504020202020204" pitchFamily="34" charset="77"/>
          <a:ea typeface="+mn-ea"/>
          <a:cs typeface="+mn-cs"/>
        </a:defRPr>
      </a:lvl1pPr>
      <a:lvl2pPr marL="347654" indent="-169858" algn="l" defTabSz="457178"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HaasGroteskText Pro" panose="020B0504020202020204" pitchFamily="34" charset="77"/>
          <a:ea typeface="+mn-ea"/>
          <a:cs typeface="+mn-cs"/>
        </a:defRPr>
      </a:lvl2pPr>
      <a:lvl3pPr marL="517512" indent="-169858" algn="l" defTabSz="457178"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HaasGroteskText Pro" panose="020B0504020202020204" pitchFamily="34" charset="77"/>
          <a:ea typeface="+mn-ea"/>
          <a:cs typeface="+mn-cs"/>
        </a:defRPr>
      </a:lvl3pPr>
      <a:lvl4pPr marL="687371" indent="-169858" algn="l" defTabSz="457178"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HaasGroteskText Pro" panose="020B0504020202020204" pitchFamily="34" charset="77"/>
          <a:ea typeface="+mn-ea"/>
          <a:cs typeface="+mn-cs"/>
        </a:defRPr>
      </a:lvl4pPr>
      <a:lvl5pPr marL="687371" indent="-168270" algn="l" defTabSz="457178"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6"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34.xml"/><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5.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0.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23.xml"/><Relationship Id="rId1" Type="http://schemas.openxmlformats.org/officeDocument/2006/relationships/slideLayout" Target="../slideLayouts/slideLayout77.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6.xml"/><Relationship Id="rId16" Type="http://schemas.openxmlformats.org/officeDocument/2006/relationships/image" Target="../media/image40.svg"/><Relationship Id="rId1" Type="http://schemas.openxmlformats.org/officeDocument/2006/relationships/slideLayout" Target="../slideLayouts/slideLayout2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BA2D-4705-EC13-A5BB-CE2404129AEE}"/>
            </a:ext>
          </a:extLst>
        </p:cNvPr>
        <p:cNvGrpSpPr/>
        <p:nvPr/>
      </p:nvGrpSpPr>
      <p:grpSpPr>
        <a:xfrm>
          <a:off x="0" y="0"/>
          <a:ext cx="0" cy="0"/>
          <a:chOff x="0" y="0"/>
          <a:chExt cx="0" cy="0"/>
        </a:xfrm>
      </p:grpSpPr>
      <p:sp>
        <p:nvSpPr>
          <p:cNvPr id="9" name="Title 5">
            <a:extLst>
              <a:ext uri="{FF2B5EF4-FFF2-40B4-BE49-F238E27FC236}">
                <a16:creationId xmlns:a16="http://schemas.microsoft.com/office/drawing/2014/main" id="{A6EA0399-3D68-452D-35D7-53C9F8E88409}"/>
              </a:ext>
            </a:extLst>
          </p:cNvPr>
          <p:cNvSpPr>
            <a:spLocks noGrp="1"/>
          </p:cNvSpPr>
          <p:nvPr>
            <p:ph type="title"/>
          </p:nvPr>
        </p:nvSpPr>
        <p:spPr>
          <a:xfrm>
            <a:off x="600375" y="3118993"/>
            <a:ext cx="5495625" cy="3201197"/>
          </a:xfrm>
        </p:spPr>
        <p:txBody>
          <a:bodyPr/>
          <a:lstStyle/>
          <a:p>
            <a:r>
              <a:rPr lang="en-US" sz="4800">
                <a:latin typeface="Neue Haas Grotesk Text Pro"/>
                <a:cs typeface="Arial"/>
              </a:rPr>
              <a:t>HSA triple-tax savings: Your guide to smarter healthcare</a:t>
            </a:r>
            <a:endParaRPr lang="en-US" sz="4800">
              <a:latin typeface="Neue Haas Grotesk Text Pro" panose="020B0504020202020204" pitchFamily="34" charset="77"/>
              <a:cs typeface="Arial"/>
            </a:endParaRPr>
          </a:p>
        </p:txBody>
      </p:sp>
      <p:sp>
        <p:nvSpPr>
          <p:cNvPr id="10" name="Text Placeholder 8">
            <a:extLst>
              <a:ext uri="{FF2B5EF4-FFF2-40B4-BE49-F238E27FC236}">
                <a16:creationId xmlns:a16="http://schemas.microsoft.com/office/drawing/2014/main" id="{C3B2CBFE-A710-E0D3-03C5-5E2B216156DB}"/>
              </a:ext>
            </a:extLst>
          </p:cNvPr>
          <p:cNvSpPr txBox="1">
            <a:spLocks/>
          </p:cNvSpPr>
          <p:nvPr/>
        </p:nvSpPr>
        <p:spPr>
          <a:xfrm>
            <a:off x="3546828" y="406483"/>
            <a:ext cx="5354968" cy="307975"/>
          </a:xfrm>
          <a:prstGeom prst="rect">
            <a:avLst/>
          </a:prstGeom>
        </p:spPr>
        <p:txBody>
          <a:bodyPr vert="horz" lIns="0" tIns="0" rIns="0" bIns="0" rtlCol="0">
            <a:noAutofit/>
          </a:bodyPr>
          <a:lstStyle>
            <a:lvl1pPr marL="0" indent="0" algn="l" defTabSz="609570" rtl="0" eaLnBrk="1" latinLnBrk="0" hangingPunct="1">
              <a:lnSpc>
                <a:spcPct val="130000"/>
              </a:lnSpc>
              <a:spcBef>
                <a:spcPts val="0"/>
              </a:spcBef>
              <a:spcAft>
                <a:spcPts val="800"/>
              </a:spcAft>
              <a:buFont typeface="Wingdings" pitchFamily="2" charset="2"/>
              <a:buNone/>
              <a:tabLst/>
              <a:defRPr sz="2000" b="0" i="0" kern="1200">
                <a:solidFill>
                  <a:schemeClr val="tx1">
                    <a:lumMod val="90000"/>
                    <a:lumOff val="10000"/>
                  </a:schemeClr>
                </a:solidFill>
                <a:latin typeface="Neue Haas Grotesk Text Pro" panose="020B0504020202020204" pitchFamily="34" charset="0"/>
                <a:ea typeface="+mn-ea"/>
                <a:cs typeface="+mn-cs"/>
              </a:defRPr>
            </a:lvl1pPr>
            <a:lvl2pPr marL="60957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2pPr>
            <a:lvl3pPr marL="1219140"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3pPr>
            <a:lvl4pPr marL="1828709" indent="0" algn="l" defTabSz="609570" rtl="0" eaLnBrk="1" latinLnBrk="0" hangingPunct="1">
              <a:lnSpc>
                <a:spcPct val="13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0"/>
                <a:ea typeface="+mn-ea"/>
                <a:cs typeface="+mn-cs"/>
              </a:defRPr>
            </a:lvl4pPr>
            <a:lvl5pPr marL="2438278" indent="0" algn="l" defTabSz="609570" rtl="0" eaLnBrk="1" latinLnBrk="0" hangingPunct="1">
              <a:lnSpc>
                <a:spcPct val="120000"/>
              </a:lnSpc>
              <a:spcBef>
                <a:spcPts val="0"/>
              </a:spcBef>
              <a:spcAft>
                <a:spcPts val="800"/>
              </a:spcAft>
              <a:buFont typeface="Wingdings" pitchFamily="2" charset="2"/>
              <a:buNone/>
              <a:tabLst/>
              <a:defRPr sz="1867" b="0" i="0" kern="1200">
                <a:solidFill>
                  <a:schemeClr val="bg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a:latin typeface="Neue Haas Grotesk Text Pro" panose="020B0504020202020204" pitchFamily="34" charset="77"/>
              </a:rPr>
              <a:t>HSA</a:t>
            </a:r>
          </a:p>
        </p:txBody>
      </p:sp>
      <p:pic>
        <p:nvPicPr>
          <p:cNvPr id="11" name="Content Placeholder 9">
            <a:extLst>
              <a:ext uri="{FF2B5EF4-FFF2-40B4-BE49-F238E27FC236}">
                <a16:creationId xmlns:a16="http://schemas.microsoft.com/office/drawing/2014/main" id="{622A6254-BDEA-7378-C85F-C824331AE16E}"/>
              </a:ext>
            </a:extLst>
          </p:cNvPr>
          <p:cNvPicPr>
            <a:picLocks noChangeAspect="1"/>
          </p:cNvPicPr>
          <p:nvPr/>
        </p:nvPicPr>
        <p:blipFill>
          <a:blip r:embed="rId3">
            <a:extLst>
              <a:ext uri="{28A0092B-C50C-407E-A947-70E740481C1C}">
                <a14:useLocalDpi xmlns:a14="http://schemas.microsoft.com/office/drawing/2010/main" val="0"/>
              </a:ext>
            </a:extLst>
          </a:blip>
          <a:srcRect l="18603" r="42841"/>
          <a:stretch/>
        </p:blipFill>
        <p:spPr>
          <a:xfrm>
            <a:off x="7449670" y="0"/>
            <a:ext cx="4742329" cy="6858000"/>
          </a:xfrm>
          <a:prstGeom prst="rect">
            <a:avLst/>
          </a:prstGeom>
        </p:spPr>
      </p:pic>
    </p:spTree>
    <p:extLst>
      <p:ext uri="{BB962C8B-B14F-4D97-AF65-F5344CB8AC3E}">
        <p14:creationId xmlns:p14="http://schemas.microsoft.com/office/powerpoint/2010/main" val="3096104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03633-E51C-488A-F76A-0DCB7C08C5E2}"/>
              </a:ext>
            </a:extLst>
          </p:cNvPr>
          <p:cNvPicPr>
            <a:picLocks noChangeAspect="1"/>
          </p:cNvPicPr>
          <p:nvPr/>
        </p:nvPicPr>
        <p:blipFill>
          <a:blip r:embed="rId3">
            <a:extLst>
              <a:ext uri="{28A0092B-C50C-407E-A947-70E740481C1C}">
                <a14:useLocalDpi xmlns:a14="http://schemas.microsoft.com/office/drawing/2010/main" val="0"/>
              </a:ext>
            </a:extLst>
          </a:blip>
          <a:srcRect l="14960" r="1304"/>
          <a:stretch/>
        </p:blipFill>
        <p:spPr>
          <a:xfrm flipH="1">
            <a:off x="3578087" y="0"/>
            <a:ext cx="8613915" cy="6858000"/>
          </a:xfrm>
          <a:prstGeom prst="rect">
            <a:avLst/>
          </a:prstGeom>
        </p:spPr>
      </p:pic>
      <p:sp>
        <p:nvSpPr>
          <p:cNvPr id="4" name="Rectangle 3">
            <a:extLst>
              <a:ext uri="{FF2B5EF4-FFF2-40B4-BE49-F238E27FC236}">
                <a16:creationId xmlns:a16="http://schemas.microsoft.com/office/drawing/2014/main" id="{F21709C9-4242-3F4C-DCEB-322DC75FCDB2}"/>
              </a:ext>
              <a:ext uri="{C183D7F6-B498-43B3-948B-1728B52AA6E4}">
                <adec:decorative xmlns:adec="http://schemas.microsoft.com/office/drawing/2017/decorative" val="1"/>
              </a:ext>
            </a:extLst>
          </p:cNvPr>
          <p:cNvSpPr/>
          <p:nvPr/>
        </p:nvSpPr>
        <p:spPr>
          <a:xfrm>
            <a:off x="3813312" y="1604"/>
            <a:ext cx="3669229"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AAC6"/>
              </a:solidFill>
              <a:effectLst/>
              <a:uLnTx/>
              <a:uFillTx/>
              <a:latin typeface="Neue Haas Grotesk Text Pro" panose="020B0504020202020204" pitchFamily="34" charset="77"/>
              <a:ea typeface="+mn-ea"/>
              <a:cs typeface="+mn-cs"/>
            </a:endParaRPr>
          </a:p>
        </p:txBody>
      </p:sp>
      <p:sp>
        <p:nvSpPr>
          <p:cNvPr id="3" name="Rectangle 2">
            <a:extLst>
              <a:ext uri="{FF2B5EF4-FFF2-40B4-BE49-F238E27FC236}">
                <a16:creationId xmlns:a16="http://schemas.microsoft.com/office/drawing/2014/main" id="{6571216F-8C57-FBCB-AFB2-A29357275FD2}"/>
              </a:ext>
              <a:ext uri="{C183D7F6-B498-43B3-948B-1728B52AA6E4}">
                <adec:decorative xmlns:adec="http://schemas.microsoft.com/office/drawing/2017/decorative" val="1"/>
              </a:ext>
            </a:extLst>
          </p:cNvPr>
          <p:cNvSpPr/>
          <p:nvPr/>
        </p:nvSpPr>
        <p:spPr>
          <a:xfrm>
            <a:off x="3574254" y="1604"/>
            <a:ext cx="2892807"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AAC6"/>
              </a:solidFill>
              <a:effectLst/>
              <a:uLnTx/>
              <a:uFillTx/>
              <a:latin typeface="Neue Haas Grotesk Text Pro" panose="020B0504020202020204" pitchFamily="34" charset="77"/>
              <a:ea typeface="+mn-ea"/>
              <a:cs typeface="+mn-cs"/>
            </a:endParaRPr>
          </a:p>
        </p:txBody>
      </p:sp>
      <p:sp>
        <p:nvSpPr>
          <p:cNvPr id="7" name="Title 6">
            <a:extLst>
              <a:ext uri="{FF2B5EF4-FFF2-40B4-BE49-F238E27FC236}">
                <a16:creationId xmlns:a16="http://schemas.microsoft.com/office/drawing/2014/main" id="{1773D8F2-A595-FADC-2C28-DA7FB8E74F93}"/>
              </a:ext>
            </a:extLst>
          </p:cNvPr>
          <p:cNvSpPr>
            <a:spLocks noGrp="1"/>
          </p:cNvSpPr>
          <p:nvPr>
            <p:ph type="title"/>
          </p:nvPr>
        </p:nvSpPr>
        <p:spPr>
          <a:xfrm>
            <a:off x="853443" y="365761"/>
            <a:ext cx="4604604" cy="2129237"/>
          </a:xfrm>
        </p:spPr>
        <p:txBody>
          <a:bodyPr/>
          <a:lstStyle/>
          <a:p>
            <a:r>
              <a:rPr lang="en-US" sz="4267">
                <a:latin typeface="Neue Haas Grotesk Text Pro" panose="020B0504020202020204" pitchFamily="34" charset="77"/>
                <a:cs typeface="Arial" panose="020B0604020202020204" pitchFamily="34" charset="0"/>
              </a:rPr>
              <a:t>Think HDHPs cost too much? </a:t>
            </a:r>
            <a:br>
              <a:rPr lang="en-US" sz="4267">
                <a:latin typeface="Neue Haas Grotesk Text Pro" panose="020B0504020202020204" pitchFamily="34" charset="77"/>
                <a:cs typeface="Arial" panose="020B0604020202020204" pitchFamily="34" charset="0"/>
              </a:rPr>
            </a:br>
            <a:r>
              <a:rPr lang="en-US" sz="4267">
                <a:latin typeface="Neue Haas Grotesk Text Pro" panose="020B0504020202020204" pitchFamily="34" charset="77"/>
                <a:cs typeface="Arial" panose="020B0604020202020204" pitchFamily="34" charset="0"/>
              </a:rPr>
              <a:t>Not so fast!</a:t>
            </a:r>
            <a:endParaRPr lang="en-US"/>
          </a:p>
        </p:txBody>
      </p:sp>
      <p:sp>
        <p:nvSpPr>
          <p:cNvPr id="23" name="Title 2">
            <a:extLst>
              <a:ext uri="{FF2B5EF4-FFF2-40B4-BE49-F238E27FC236}">
                <a16:creationId xmlns:a16="http://schemas.microsoft.com/office/drawing/2014/main" id="{DB422D28-BE81-DFA8-AB43-A16417A1D77A}"/>
              </a:ext>
            </a:extLst>
          </p:cNvPr>
          <p:cNvSpPr txBox="1">
            <a:spLocks/>
          </p:cNvSpPr>
          <p:nvPr/>
        </p:nvSpPr>
        <p:spPr>
          <a:xfrm>
            <a:off x="628623" y="6366830"/>
            <a:ext cx="8098719" cy="379656"/>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marL="0" marR="0" lvl="0" indent="0" algn="l" defTabSz="609585" rtl="0" eaLnBrk="1" fontAlgn="auto" latinLnBrk="0" hangingPunct="1">
              <a:lnSpc>
                <a:spcPct val="100000"/>
              </a:lnSpc>
              <a:spcBef>
                <a:spcPct val="0"/>
              </a:spcBef>
              <a:spcAft>
                <a:spcPts val="133"/>
              </a:spcAft>
              <a:buClrTx/>
              <a:buSzTx/>
              <a:buFontTx/>
              <a:buNone/>
              <a:tabLst/>
              <a:defRPr/>
            </a:pPr>
            <a:r>
              <a:rPr kumimoji="0" lang="en-US" sz="867" b="0" i="0" u="none" strike="noStrike" kern="1200" cap="none" spc="0" normalizeH="0" baseline="0" noProof="0">
                <a:ln>
                  <a:noFill/>
                </a:ln>
                <a:solidFill>
                  <a:srgbClr val="A7A8AB"/>
                </a:solidFill>
                <a:effectLst/>
                <a:uLnTx/>
                <a:uFillTx/>
                <a:latin typeface="Neue Haas Grotesk Text Pro" panose="020B0504020202020204" pitchFamily="34" charset="77"/>
                <a:ea typeface="+mj-ea"/>
                <a:cs typeface="Arial"/>
              </a:rPr>
              <a:t>The example used is for illustrative purposes only. </a:t>
            </a:r>
            <a:endParaRPr kumimoji="0" lang="en-US" sz="867" b="0" i="0" u="none" strike="noStrike" kern="1200" cap="none" spc="0" normalizeH="0" baseline="0" noProof="0">
              <a:ln>
                <a:noFill/>
              </a:ln>
              <a:solidFill>
                <a:srgbClr val="A7A8AB"/>
              </a:solidFill>
              <a:effectLst/>
              <a:uLnTx/>
              <a:uFillTx/>
              <a:latin typeface="Neue Haas Grotesk Text Pro" panose="020B0504020202020204" pitchFamily="34" charset="77"/>
              <a:ea typeface="+mj-ea"/>
              <a:cs typeface="Arial" panose="020B0604020202020204" pitchFamily="34" charset="0"/>
            </a:endParaRPr>
          </a:p>
        </p:txBody>
      </p:sp>
      <p:sp>
        <p:nvSpPr>
          <p:cNvPr id="2" name="TextBox 1">
            <a:extLst>
              <a:ext uri="{FF2B5EF4-FFF2-40B4-BE49-F238E27FC236}">
                <a16:creationId xmlns:a16="http://schemas.microsoft.com/office/drawing/2014/main" id="{66C7691D-336F-7D3B-2C4D-ACA07232ACAC}"/>
              </a:ext>
            </a:extLst>
          </p:cNvPr>
          <p:cNvSpPr txBox="1"/>
          <p:nvPr/>
        </p:nvSpPr>
        <p:spPr>
          <a:xfrm>
            <a:off x="853443" y="2721503"/>
            <a:ext cx="4447427" cy="3469411"/>
          </a:xfrm>
          <a:prstGeom prst="rect">
            <a:avLst/>
          </a:prstGeom>
          <a:noFill/>
        </p:spPr>
        <p:txBody>
          <a:bodyPr wrap="square" lIns="0" tIns="45720" rIns="91440" bIns="45720" rtlCol="0" anchor="t">
            <a:spAutoFit/>
          </a:bodyPr>
          <a:lstStyle/>
          <a:p>
            <a:pPr marL="0" marR="0" lvl="0" indent="0" algn="l" defTabSz="914377" rtl="0" eaLnBrk="1" fontAlgn="auto" latinLnBrk="0" hangingPunct="1">
              <a:lnSpc>
                <a:spcPct val="130000"/>
              </a:lnSpc>
              <a:spcBef>
                <a:spcPts val="0"/>
              </a:spcBef>
              <a:spcAft>
                <a:spcPts val="3200"/>
              </a:spcAft>
              <a:buClrTx/>
              <a:buSzTx/>
              <a:buFontTx/>
              <a:buNone/>
              <a:tabLst/>
              <a:defRPr/>
            </a:pPr>
            <a:r>
              <a:rPr kumimoji="0" lang="en-US" sz="2000" b="1" i="0" u="none" strike="noStrike" kern="1200" cap="none" spc="0" normalizeH="0" baseline="0" noProof="0" dirty="0">
                <a:ln>
                  <a:noFill/>
                </a:ln>
                <a:solidFill>
                  <a:srgbClr val="2A2C2C"/>
                </a:solidFill>
                <a:effectLst/>
                <a:uLnTx/>
                <a:uFillTx/>
                <a:latin typeface="Neue Haas Grotesk Text Pro"/>
              </a:rPr>
              <a:t>Use a plan comparison calculator </a:t>
            </a:r>
            <a:r>
              <a:rPr kumimoji="0" lang="en-US" sz="2000" b="0" i="0" u="none" strike="noStrike" kern="1200" cap="none" spc="0" normalizeH="0" baseline="0" noProof="0" dirty="0">
                <a:ln>
                  <a:noFill/>
                </a:ln>
                <a:solidFill>
                  <a:srgbClr val="2A2C2C"/>
                </a:solidFill>
                <a:effectLst/>
                <a:uLnTx/>
                <a:uFillTx/>
                <a:latin typeface="Neue Haas Grotesk Text Pro"/>
              </a:rPr>
              <a:t>to enter in plan details and determine which will save you the most money.</a:t>
            </a:r>
          </a:p>
          <a:p>
            <a:pPr marL="0" marR="0" lvl="0" indent="0" algn="l" defTabSz="914377" rtl="0" eaLnBrk="1" fontAlgn="auto" latinLnBrk="0" hangingPunct="1">
              <a:lnSpc>
                <a:spcPct val="130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mn-cs"/>
            </a:endParaRPr>
          </a:p>
          <a:p>
            <a:pPr marL="0" marR="0" lvl="0" indent="0" algn="l" defTabSz="914377" rtl="0" eaLnBrk="1" fontAlgn="auto" latinLnBrk="0" hangingPunct="1">
              <a:lnSpc>
                <a:spcPct val="130000"/>
              </a:lnSpc>
              <a:spcBef>
                <a:spcPts val="0"/>
              </a:spcBef>
              <a:spcAft>
                <a:spcPts val="800"/>
              </a:spcAft>
              <a:buClrTx/>
              <a:buSzTx/>
              <a:buFontTx/>
              <a:buNone/>
              <a:tabLst/>
              <a:defRPr/>
            </a:pPr>
            <a:br>
              <a:rPr kumimoji="0" lang="en-US" sz="2267" b="0" i="0" u="none" strike="noStrike" kern="1200" cap="none" spc="0" normalizeH="0" baseline="0" noProof="0" dirty="0">
                <a:ln>
                  <a:noFill/>
                </a:ln>
                <a:solidFill>
                  <a:srgbClr val="007F93"/>
                </a:solidFill>
                <a:effectLst/>
                <a:uLnTx/>
                <a:uFillTx/>
                <a:latin typeface="Neue Haas Grotesk Text Pro" panose="020B0504020202020204" pitchFamily="34" charset="77"/>
                <a:ea typeface="+mn-ea"/>
                <a:cs typeface="+mn-cs"/>
              </a:rPr>
            </a:br>
            <a:r>
              <a:rPr kumimoji="0" lang="en-US" sz="2267" b="0" i="0" u="none" strike="noStrike" kern="1200" cap="none" spc="0" normalizeH="0" baseline="0" noProof="0" dirty="0">
                <a:ln>
                  <a:noFill/>
                </a:ln>
                <a:solidFill>
                  <a:srgbClr val="007F93"/>
                </a:solidFill>
                <a:effectLst/>
                <a:uLnTx/>
                <a:uFillTx/>
                <a:latin typeface="Neue Haas Grotesk Text Pro" panose="020B0504020202020204" pitchFamily="34" charset="77"/>
                <a:ea typeface="+mn-ea"/>
                <a:cs typeface="+mn-cs"/>
              </a:rPr>
              <a:t>www.comparemyhsa.com </a:t>
            </a:r>
          </a:p>
        </p:txBody>
      </p:sp>
      <p:pic>
        <p:nvPicPr>
          <p:cNvPr id="8" name="Graphic 7">
            <a:extLst>
              <a:ext uri="{FF2B5EF4-FFF2-40B4-BE49-F238E27FC236}">
                <a16:creationId xmlns:a16="http://schemas.microsoft.com/office/drawing/2014/main" id="{B94C0664-60C1-26FD-3092-E530844A92E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13687" y="4823791"/>
            <a:ext cx="524629" cy="524629"/>
          </a:xfrm>
          <a:prstGeom prst="rect">
            <a:avLst/>
          </a:prstGeom>
        </p:spPr>
      </p:pic>
    </p:spTree>
    <p:extLst>
      <p:ext uri="{BB962C8B-B14F-4D97-AF65-F5344CB8AC3E}">
        <p14:creationId xmlns:p14="http://schemas.microsoft.com/office/powerpoint/2010/main" val="1574936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623EBA1F-AE4F-12A6-C288-A0828CBB8D24}"/>
              </a:ext>
            </a:extLst>
          </p:cNvPr>
          <p:cNvSpPr>
            <a:spLocks noGrp="1"/>
          </p:cNvSpPr>
          <p:nvPr>
            <p:ph type="title"/>
          </p:nvPr>
        </p:nvSpPr>
        <p:spPr>
          <a:xfrm>
            <a:off x="853442" y="365762"/>
            <a:ext cx="6579580" cy="1398653"/>
          </a:xfrm>
        </p:spPr>
        <p:txBody>
          <a:bodyPr/>
          <a:lstStyle/>
          <a:p>
            <a:r>
              <a:rPr lang="en-US" sz="4250">
                <a:latin typeface="Neue Haas Grotesk Text Pro" panose="020B0504020202020204" pitchFamily="34" charset="77"/>
                <a:cs typeface="Arial"/>
              </a:rPr>
              <a:t>The more you contribute the more you save</a:t>
            </a:r>
            <a:endParaRPr lang="en-US">
              <a:latin typeface="Neue Haas Grotesk Text Pro" panose="020B0504020202020204" pitchFamily="34" charset="77"/>
            </a:endParaRPr>
          </a:p>
        </p:txBody>
      </p:sp>
      <p:graphicFrame>
        <p:nvGraphicFramePr>
          <p:cNvPr id="7" name="Table 6">
            <a:extLst>
              <a:ext uri="{FF2B5EF4-FFF2-40B4-BE49-F238E27FC236}">
                <a16:creationId xmlns:a16="http://schemas.microsoft.com/office/drawing/2014/main" id="{92855AAD-D68D-C6BA-5BDA-82FAA61F2724}"/>
              </a:ext>
            </a:extLst>
          </p:cNvPr>
          <p:cNvGraphicFramePr>
            <a:graphicFrameLocks noGrp="1"/>
          </p:cNvGraphicFramePr>
          <p:nvPr>
            <p:extLst>
              <p:ext uri="{D42A27DB-BD31-4B8C-83A1-F6EECF244321}">
                <p14:modId xmlns:p14="http://schemas.microsoft.com/office/powerpoint/2010/main" val="1011774115"/>
              </p:ext>
            </p:extLst>
          </p:nvPr>
        </p:nvGraphicFramePr>
        <p:xfrm>
          <a:off x="806372" y="2371671"/>
          <a:ext cx="6626650" cy="2726889"/>
        </p:xfrm>
        <a:graphic>
          <a:graphicData uri="http://schemas.openxmlformats.org/drawingml/2006/table">
            <a:tbl>
              <a:tblPr firstRow="1" firstCol="1" bandRow="1">
                <a:tableStyleId>{5C22544A-7EE6-4342-B048-85BDC9FD1C3A}</a:tableStyleId>
              </a:tblPr>
              <a:tblGrid>
                <a:gridCol w="3379238">
                  <a:extLst>
                    <a:ext uri="{9D8B030D-6E8A-4147-A177-3AD203B41FA5}">
                      <a16:colId xmlns:a16="http://schemas.microsoft.com/office/drawing/2014/main" val="3875472367"/>
                    </a:ext>
                  </a:extLst>
                </a:gridCol>
                <a:gridCol w="3247412">
                  <a:extLst>
                    <a:ext uri="{9D8B030D-6E8A-4147-A177-3AD203B41FA5}">
                      <a16:colId xmlns:a16="http://schemas.microsoft.com/office/drawing/2014/main" val="1965431758"/>
                    </a:ext>
                  </a:extLst>
                </a:gridCol>
              </a:tblGrid>
              <a:tr h="813283">
                <a:tc>
                  <a:txBody>
                    <a:bodyPr/>
                    <a:lstStyle/>
                    <a:p>
                      <a:r>
                        <a:rPr lang="en-US" sz="1900" b="1" i="0" dirty="0">
                          <a:latin typeface="Neue Haas Grotesk Text Pro"/>
                          <a:cs typeface="Arial"/>
                        </a:rPr>
                        <a:t>Coverage </a:t>
                      </a:r>
                    </a:p>
                  </a:txBody>
                  <a:tcPr marL="243840" marR="243840" marT="243840" marB="243840" anchor="ctr">
                    <a:lnB w="12700" cap="flat" cmpd="sng" algn="ctr">
                      <a:solidFill>
                        <a:schemeClr val="bg2"/>
                      </a:solidFill>
                      <a:prstDash val="solid"/>
                      <a:round/>
                      <a:headEnd type="none" w="med" len="med"/>
                      <a:tailEnd type="none" w="med" len="med"/>
                    </a:lnB>
                    <a:solidFill>
                      <a:schemeClr val="tx2"/>
                    </a:solidFill>
                  </a:tcPr>
                </a:tc>
                <a:tc>
                  <a:txBody>
                    <a:bodyPr/>
                    <a:lstStyle/>
                    <a:p>
                      <a:r>
                        <a:rPr lang="en-US" sz="1900" b="1" i="0" dirty="0">
                          <a:latin typeface="Neue Haas Grotesk Text Pro"/>
                          <a:cs typeface="Arial"/>
                        </a:rPr>
                        <a:t>2026 Contribution limit</a:t>
                      </a:r>
                    </a:p>
                  </a:txBody>
                  <a:tcPr marL="243840" marR="243840" marT="243840" marB="243840" anchor="ctr">
                    <a:lnB w="12700" cap="flat" cmpd="sng" algn="ctr">
                      <a:solidFill>
                        <a:schemeClr val="bg2"/>
                      </a:solidFill>
                      <a:prstDash val="solid"/>
                      <a:round/>
                      <a:headEnd type="none" w="med" len="med"/>
                      <a:tailEnd type="none" w="med" len="med"/>
                    </a:lnB>
                    <a:solidFill>
                      <a:schemeClr val="tx2"/>
                    </a:solidFill>
                  </a:tcPr>
                </a:tc>
                <a:extLst>
                  <a:ext uri="{0D108BD9-81ED-4DB2-BD59-A6C34878D82A}">
                    <a16:rowId xmlns:a16="http://schemas.microsoft.com/office/drawing/2014/main" val="3665257813"/>
                  </a:ext>
                </a:extLst>
              </a:tr>
              <a:tr h="956803">
                <a:tc>
                  <a:txBody>
                    <a:bodyPr/>
                    <a:lstStyle/>
                    <a:p>
                      <a:r>
                        <a:rPr lang="en-US" sz="2800" b="0" i="0" dirty="0">
                          <a:solidFill>
                            <a:schemeClr val="tx1"/>
                          </a:solidFill>
                          <a:latin typeface="Neue Haas Grotesk Text Pro"/>
                          <a:cs typeface="Arial"/>
                        </a:rPr>
                        <a:t>Individual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lvl="0">
                        <a:buNone/>
                      </a:pPr>
                      <a:r>
                        <a:rPr lang="en-US" sz="2800" b="1" i="0" u="none" strike="noStrike" noProof="0" dirty="0">
                          <a:solidFill>
                            <a:srgbClr val="2A2C2C"/>
                          </a:solidFill>
                          <a:latin typeface="Neue Haas Grotesk Text Pro"/>
                        </a:rPr>
                        <a:t>$ 4,400</a:t>
                      </a:r>
                      <a:endParaRPr lang="en-US" sz="2800" dirty="0">
                        <a:latin typeface="Neue Haas Grotesk Text Pro" panose="020B0504020202020204" pitchFamily="34" charset="77"/>
                      </a:endParaRPr>
                    </a:p>
                  </a:txBody>
                  <a:tcPr marL="243840" marR="243840" marT="243840" marB="2438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3962028618"/>
                  </a:ext>
                </a:extLst>
              </a:tr>
              <a:tr h="956803">
                <a:tc>
                  <a:txBody>
                    <a:bodyPr/>
                    <a:lstStyle/>
                    <a:p>
                      <a:r>
                        <a:rPr lang="en-US" sz="2800" b="0" i="0" dirty="0">
                          <a:solidFill>
                            <a:schemeClr val="tx1"/>
                          </a:solidFill>
                          <a:latin typeface="Neue Haas Grotesk Text Pro"/>
                          <a:cs typeface="Arial"/>
                        </a:rPr>
                        <a:t>Family </a:t>
                      </a: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tc>
                  <a:txBody>
                    <a:bodyPr/>
                    <a:lstStyle/>
                    <a:p>
                      <a:pPr lvl="0">
                        <a:buNone/>
                      </a:pPr>
                      <a:r>
                        <a:rPr lang="en-US" sz="2800" b="1" i="0" u="none" strike="noStrike" noProof="0" dirty="0">
                          <a:solidFill>
                            <a:srgbClr val="2A2C2C"/>
                          </a:solidFill>
                          <a:latin typeface="Neue Haas Grotesk Text Pro"/>
                        </a:rPr>
                        <a:t>$ 8,750</a:t>
                      </a:r>
                      <a:endParaRPr lang="en-US" sz="2800" dirty="0">
                        <a:latin typeface="Neue Haas Grotesk Text Pro" panose="020B0504020202020204" pitchFamily="34" charset="77"/>
                      </a:endParaRPr>
                    </a:p>
                  </a:txBody>
                  <a:tcPr marL="243840" marR="243840" marT="243840" marB="24384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93459339"/>
                  </a:ext>
                </a:extLst>
              </a:tr>
            </a:tbl>
          </a:graphicData>
        </a:graphic>
      </p:graphicFrame>
      <p:sp>
        <p:nvSpPr>
          <p:cNvPr id="11" name="Rectangle 10">
            <a:extLst>
              <a:ext uri="{FF2B5EF4-FFF2-40B4-BE49-F238E27FC236}">
                <a16:creationId xmlns:a16="http://schemas.microsoft.com/office/drawing/2014/main" id="{EE0E4E2E-5DD6-2E99-14D4-80F988884EDD}"/>
              </a:ext>
            </a:extLst>
          </p:cNvPr>
          <p:cNvSpPr/>
          <p:nvPr/>
        </p:nvSpPr>
        <p:spPr>
          <a:xfrm>
            <a:off x="778490" y="6240702"/>
            <a:ext cx="10622576" cy="261610"/>
          </a:xfrm>
          <a:prstGeom prst="rect">
            <a:avLst/>
          </a:prstGeom>
        </p:spPr>
        <p:txBody>
          <a:bodyPr wrap="square" lIns="121920" tIns="60960" rIns="121920" bIns="60960" anchor="t">
            <a:spAutoFit/>
          </a:bodyPr>
          <a:lstStyle/>
          <a:p>
            <a:pPr defTabSz="609570"/>
            <a:r>
              <a:rPr lang="en-US" sz="900">
                <a:solidFill>
                  <a:schemeClr val="tx1">
                    <a:lumMod val="75000"/>
                    <a:lumOff val="25000"/>
                  </a:schemeClr>
                </a:solidFill>
                <a:latin typeface="Neue Haas Grotesk Text Pro" panose="020B0504020202020204" pitchFamily="34" charset="77"/>
                <a:ea typeface="+mn-lt"/>
                <a:cs typeface="Arial"/>
              </a:rPr>
              <a:t>*Employer contributions will be included in your total maximum contribution limit.</a:t>
            </a:r>
            <a:endParaRPr lang="en-US" sz="900">
              <a:solidFill>
                <a:schemeClr val="tx1">
                  <a:lumMod val="75000"/>
                  <a:lumOff val="25000"/>
                </a:schemeClr>
              </a:solidFill>
              <a:latin typeface="Neue Haas Grotesk Text Pro" panose="020B0504020202020204" pitchFamily="34" charset="77"/>
              <a:cs typeface="Arial"/>
            </a:endParaRPr>
          </a:p>
        </p:txBody>
      </p:sp>
      <p:graphicFrame>
        <p:nvGraphicFramePr>
          <p:cNvPr id="12" name="Table 11">
            <a:extLst>
              <a:ext uri="{FF2B5EF4-FFF2-40B4-BE49-F238E27FC236}">
                <a16:creationId xmlns:a16="http://schemas.microsoft.com/office/drawing/2014/main" id="{C4B61070-825F-3AA8-0EB9-4C41D08CDCFD}"/>
              </a:ext>
            </a:extLst>
          </p:cNvPr>
          <p:cNvGraphicFramePr>
            <a:graphicFrameLocks noGrp="1"/>
          </p:cNvGraphicFramePr>
          <p:nvPr>
            <p:extLst>
              <p:ext uri="{D42A27DB-BD31-4B8C-83A1-F6EECF244321}">
                <p14:modId xmlns:p14="http://schemas.microsoft.com/office/powerpoint/2010/main" val="3403467964"/>
              </p:ext>
            </p:extLst>
          </p:nvPr>
        </p:nvGraphicFramePr>
        <p:xfrm>
          <a:off x="7967258" y="2371671"/>
          <a:ext cx="3566207" cy="2726887"/>
        </p:xfrm>
        <a:graphic>
          <a:graphicData uri="http://schemas.openxmlformats.org/drawingml/2006/table">
            <a:tbl>
              <a:tblPr firstRow="1" bandRow="1">
                <a:tableStyleId>{5C22544A-7EE6-4342-B048-85BDC9FD1C3A}</a:tableStyleId>
              </a:tblPr>
              <a:tblGrid>
                <a:gridCol w="3566207">
                  <a:extLst>
                    <a:ext uri="{9D8B030D-6E8A-4147-A177-3AD203B41FA5}">
                      <a16:colId xmlns:a16="http://schemas.microsoft.com/office/drawing/2014/main" val="3740993062"/>
                    </a:ext>
                  </a:extLst>
                </a:gridCol>
              </a:tblGrid>
              <a:tr h="794985">
                <a:tc>
                  <a:txBody>
                    <a:bodyPr/>
                    <a:lstStyle/>
                    <a:p>
                      <a:r>
                        <a:rPr lang="en-US" sz="1900" b="1" i="0">
                          <a:latin typeface="Neue Haas Grotesk Text Pro" panose="020B0504020202020204" pitchFamily="34" charset="77"/>
                          <a:cs typeface="Arial"/>
                        </a:rPr>
                        <a:t>Employer contributions*</a:t>
                      </a:r>
                      <a:endParaRPr lang="en-US" sz="1900" b="1" i="0" baseline="30000">
                        <a:latin typeface="Neue Haas Grotesk Text Pro" panose="020B0504020202020204" pitchFamily="34" charset="77"/>
                        <a:cs typeface="Arial"/>
                      </a:endParaRPr>
                    </a:p>
                  </a:txBody>
                  <a:tcPr marL="243840" marR="243840" marT="243840" marB="243840" anchor="ctr">
                    <a:lnB w="12700" cap="flat" cmpd="sng" algn="ctr">
                      <a:solidFill>
                        <a:schemeClr val="bg2"/>
                      </a:solidFill>
                      <a:prstDash val="solid"/>
                      <a:round/>
                      <a:headEnd type="none" w="med" len="med"/>
                      <a:tailEnd type="none" w="med" len="med"/>
                    </a:lnB>
                    <a:solidFill>
                      <a:srgbClr val="007A96"/>
                    </a:solidFill>
                  </a:tcPr>
                </a:tc>
                <a:extLst>
                  <a:ext uri="{0D108BD9-81ED-4DB2-BD59-A6C34878D82A}">
                    <a16:rowId xmlns:a16="http://schemas.microsoft.com/office/drawing/2014/main" val="2084602745"/>
                  </a:ext>
                </a:extLst>
              </a:tr>
              <a:tr h="965951">
                <a:tc>
                  <a:txBody>
                    <a:bodyPr/>
                    <a:lstStyle/>
                    <a:p>
                      <a:r>
                        <a:rPr lang="en-US" sz="2800" b="1" i="0">
                          <a:latin typeface="Neue Haas Grotesk Text Pro" panose="020B0504020202020204" pitchFamily="34" charset="77"/>
                          <a:cs typeface="Arial"/>
                        </a:rPr>
                        <a:t>&lt;&lt;$X,XXX&gt;&gt;</a:t>
                      </a:r>
                      <a:endParaRPr lang="en-US" sz="2800">
                        <a:latin typeface="Neue Haas Grotesk Text Pro" panose="020B0504020202020204" pitchFamily="34" charset="77"/>
                      </a:endParaRPr>
                    </a:p>
                  </a:txBody>
                  <a:tcPr marL="243840" marR="243840" marT="243840" marB="243840">
                    <a:lnL w="12700" cap="flat" cmpd="sng" algn="ctr">
                      <a:solidFill>
                        <a:schemeClr val="accent6">
                          <a:lumMod val="20000"/>
                          <a:lumOff val="80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750712268"/>
                  </a:ext>
                </a:extLst>
              </a:tr>
              <a:tr h="965951">
                <a:tc>
                  <a:txBody>
                    <a:bodyPr/>
                    <a:lstStyle/>
                    <a:p>
                      <a:pPr lvl="0">
                        <a:buNone/>
                      </a:pPr>
                      <a:r>
                        <a:rPr lang="en-US" sz="2800" b="1" i="0" u="none" strike="noStrike" noProof="0">
                          <a:solidFill>
                            <a:srgbClr val="2A2C2C"/>
                          </a:solidFill>
                          <a:latin typeface="Neue Haas Grotesk Text Pro" panose="020B0504020202020204" pitchFamily="34" charset="77"/>
                        </a:rPr>
                        <a:t>&lt;&lt;$X,XXX&gt;&gt;</a:t>
                      </a:r>
                      <a:endParaRPr lang="en-US" sz="2000">
                        <a:latin typeface="Neue Haas Grotesk Text Pro" panose="020B0504020202020204" pitchFamily="34" charset="77"/>
                      </a:endParaRPr>
                    </a:p>
                  </a:txBody>
                  <a:tcPr marL="243840" marR="243840" marT="243840" marB="243840">
                    <a:lnL w="12700" cap="flat" cmpd="sng" algn="ctr">
                      <a:solidFill>
                        <a:schemeClr val="accent6">
                          <a:lumMod val="20000"/>
                          <a:lumOff val="80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81281155"/>
                  </a:ext>
                </a:extLst>
              </a:tr>
            </a:tbl>
          </a:graphicData>
        </a:graphic>
      </p:graphicFrame>
      <p:sp>
        <p:nvSpPr>
          <p:cNvPr id="13" name="TextBox 12">
            <a:extLst>
              <a:ext uri="{FF2B5EF4-FFF2-40B4-BE49-F238E27FC236}">
                <a16:creationId xmlns:a16="http://schemas.microsoft.com/office/drawing/2014/main" id="{EBDC759F-3AE4-0998-773A-127427B8265F}"/>
              </a:ext>
            </a:extLst>
          </p:cNvPr>
          <p:cNvSpPr txBox="1"/>
          <p:nvPr/>
        </p:nvSpPr>
        <p:spPr>
          <a:xfrm>
            <a:off x="1019498" y="5271980"/>
            <a:ext cx="5463251" cy="427746"/>
          </a:xfrm>
          <a:prstGeom prst="rect">
            <a:avLst/>
          </a:prstGeom>
          <a:noFill/>
        </p:spPr>
        <p:txBody>
          <a:bodyPr wrap="square" lIns="0" tIns="45720" rIns="91440" bIns="45720" rtlCol="0" anchor="t">
            <a:spAutoFit/>
          </a:bodyPr>
          <a:lstStyle/>
          <a:p>
            <a:pPr defTabSz="609570">
              <a:lnSpc>
                <a:spcPct val="120000"/>
              </a:lnSpc>
              <a:spcAft>
                <a:spcPts val="4000"/>
              </a:spcAft>
            </a:pPr>
            <a:r>
              <a:rPr lang="en-US" sz="2000">
                <a:solidFill>
                  <a:srgbClr val="2A2C2C"/>
                </a:solidFill>
                <a:latin typeface="Neue Haas Grotesk Text Pro" panose="020B0504020202020204" pitchFamily="34" charset="77"/>
              </a:rPr>
              <a:t>Members 55+ can contribute an extra $1000.</a:t>
            </a:r>
            <a:endParaRPr lang="en-US" sz="2000">
              <a:solidFill>
                <a:srgbClr val="2A2C2C"/>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1752131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3F949-98C5-3C48-4395-54DE7D6A7B70}"/>
            </a:ext>
          </a:extLst>
        </p:cNvPr>
        <p:cNvGrpSpPr/>
        <p:nvPr/>
      </p:nvGrpSpPr>
      <p:grpSpPr>
        <a:xfrm>
          <a:off x="0" y="0"/>
          <a:ext cx="0" cy="0"/>
          <a:chOff x="0" y="0"/>
          <a:chExt cx="0" cy="0"/>
        </a:xfrm>
      </p:grpSpPr>
      <p:pic>
        <p:nvPicPr>
          <p:cNvPr id="17" name="Picture Placeholder 16" descr="A person holding a child&#10;&#10;Description automatically generated">
            <a:extLst>
              <a:ext uri="{FF2B5EF4-FFF2-40B4-BE49-F238E27FC236}">
                <a16:creationId xmlns:a16="http://schemas.microsoft.com/office/drawing/2014/main" id="{51D69103-D756-206C-BA6E-20FCDA4773CD}"/>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a:stretch/>
        </p:blipFill>
        <p:spPr>
          <a:xfrm>
            <a:off x="4932790" y="-4"/>
            <a:ext cx="7246274" cy="6857999"/>
          </a:xfrm>
        </p:spPr>
      </p:pic>
      <p:sp>
        <p:nvSpPr>
          <p:cNvPr id="3" name="Rectangle 2">
            <a:extLst>
              <a:ext uri="{FF2B5EF4-FFF2-40B4-BE49-F238E27FC236}">
                <a16:creationId xmlns:a16="http://schemas.microsoft.com/office/drawing/2014/main" id="{2A643063-902D-4F33-EDF6-A82CB3B7F8A1}"/>
              </a:ext>
              <a:ext uri="{C183D7F6-B498-43B3-948B-1728B52AA6E4}">
                <adec:decorative xmlns:adec="http://schemas.microsoft.com/office/drawing/2017/decorative" val="1"/>
              </a:ext>
            </a:extLst>
          </p:cNvPr>
          <p:cNvSpPr/>
          <p:nvPr/>
        </p:nvSpPr>
        <p:spPr>
          <a:xfrm>
            <a:off x="3370073" y="1202"/>
            <a:ext cx="3945127"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6" name="Rectangle 5">
            <a:extLst>
              <a:ext uri="{FF2B5EF4-FFF2-40B4-BE49-F238E27FC236}">
                <a16:creationId xmlns:a16="http://schemas.microsoft.com/office/drawing/2014/main" id="{79C262F8-A725-9F46-A65C-79149640FC93}"/>
              </a:ext>
              <a:ext uri="{C183D7F6-B498-43B3-948B-1728B52AA6E4}">
                <adec:decorative xmlns:adec="http://schemas.microsoft.com/office/drawing/2017/decorative" val="1"/>
              </a:ext>
            </a:extLst>
          </p:cNvPr>
          <p:cNvSpPr/>
          <p:nvPr/>
        </p:nvSpPr>
        <p:spPr>
          <a:xfrm>
            <a:off x="4661483" y="1202"/>
            <a:ext cx="4139680" cy="6856798"/>
          </a:xfrm>
          <a:prstGeom prst="rect">
            <a:avLst/>
          </a:prstGeom>
          <a:gradFill flip="none" rotWithShape="1">
            <a:gsLst>
              <a:gs pos="89000">
                <a:schemeClr val="bg1">
                  <a:alpha val="0"/>
                </a:schemeClr>
              </a:gs>
              <a:gs pos="7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AAC6"/>
              </a:solidFill>
              <a:latin typeface="Oswald" panose="02000506000000020004" pitchFamily="2" charset="0"/>
            </a:endParaRPr>
          </a:p>
        </p:txBody>
      </p:sp>
      <p:sp>
        <p:nvSpPr>
          <p:cNvPr id="7" name="Title 6">
            <a:extLst>
              <a:ext uri="{FF2B5EF4-FFF2-40B4-BE49-F238E27FC236}">
                <a16:creationId xmlns:a16="http://schemas.microsoft.com/office/drawing/2014/main" id="{F2F3BF3D-5B91-D910-D332-5E80496F24B4}"/>
              </a:ext>
            </a:extLst>
          </p:cNvPr>
          <p:cNvSpPr>
            <a:spLocks noGrp="1"/>
          </p:cNvSpPr>
          <p:nvPr>
            <p:ph type="title"/>
          </p:nvPr>
        </p:nvSpPr>
        <p:spPr>
          <a:xfrm>
            <a:off x="853441" y="365761"/>
            <a:ext cx="4944243" cy="676083"/>
          </a:xfrm>
        </p:spPr>
        <p:txBody>
          <a:bodyPr/>
          <a:lstStyle/>
          <a:p>
            <a:r>
              <a:rPr lang="en-US" sz="4250">
                <a:latin typeface="Neue Haas Grotesk Text Pro" panose="020B0504020202020204" pitchFamily="34" charset="77"/>
                <a:cs typeface="Arial" panose="020B0604020202020204" pitchFamily="34" charset="0"/>
              </a:rPr>
              <a:t>Save $1,700+</a:t>
            </a:r>
          </a:p>
        </p:txBody>
      </p:sp>
      <p:sp>
        <p:nvSpPr>
          <p:cNvPr id="8" name="Content Placeholder 7">
            <a:extLst>
              <a:ext uri="{FF2B5EF4-FFF2-40B4-BE49-F238E27FC236}">
                <a16:creationId xmlns:a16="http://schemas.microsoft.com/office/drawing/2014/main" id="{C5AFA5D6-5A1D-30FA-E53E-F1452103907F}"/>
              </a:ext>
            </a:extLst>
          </p:cNvPr>
          <p:cNvSpPr>
            <a:spLocks noGrp="1"/>
          </p:cNvSpPr>
          <p:nvPr>
            <p:ph sz="quarter" idx="14"/>
          </p:nvPr>
        </p:nvSpPr>
        <p:spPr>
          <a:xfrm>
            <a:off x="854156" y="1465056"/>
            <a:ext cx="4469405" cy="1246623"/>
          </a:xfrm>
        </p:spPr>
        <p:txBody>
          <a:bodyPr vert="horz" wrap="square" lIns="0" tIns="0" rIns="0" bIns="0" rtlCol="0" anchor="t">
            <a:spAutoFit/>
          </a:bodyPr>
          <a:lstStyle/>
          <a:p>
            <a:pPr marL="0" marR="0" lvl="0" indent="0" algn="l" defTabSz="609585" rtl="0" eaLnBrk="1" fontAlgn="auto" latinLnBrk="0" hangingPunct="1">
              <a:lnSpc>
                <a:spcPct val="14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Families that contribute the max to their HSA can save more than $</a:t>
            </a:r>
            <a:r>
              <a:rPr lang="en-US" dirty="0">
                <a:solidFill>
                  <a:srgbClr val="2A2C2C"/>
                </a:solidFill>
                <a:latin typeface="Neue Haas Grotesk Text Pro" panose="020B0504020202020204" pitchFamily="34" charset="77"/>
                <a:cs typeface="Arial" panose="020B0604020202020204" pitchFamily="34" charset="0"/>
              </a:rPr>
              <a:t>1,700</a:t>
            </a:r>
            <a:r>
              <a:rPr kumimoji="0" lang="en-US" sz="2000" b="0" i="0" u="none" strike="noStrike" kern="1200" cap="none" spc="0" normalizeH="0" baseline="0" noProof="0" dirty="0">
                <a:ln>
                  <a:noFill/>
                </a:ln>
                <a:solidFill>
                  <a:srgbClr val="2A2C2C"/>
                </a:solidFill>
                <a:effectLst/>
                <a:uLnTx/>
                <a:uFillTx/>
                <a:latin typeface="Neue Haas Grotesk Text Pro" panose="020B0504020202020204" pitchFamily="34" charset="77"/>
                <a:cs typeface="Arial" panose="020B0604020202020204" pitchFamily="34" charset="0"/>
              </a:rPr>
              <a:t> on qualified medical expenses.</a:t>
            </a:r>
          </a:p>
        </p:txBody>
      </p:sp>
      <p:sp>
        <p:nvSpPr>
          <p:cNvPr id="2" name="TextBox 1">
            <a:extLst>
              <a:ext uri="{FF2B5EF4-FFF2-40B4-BE49-F238E27FC236}">
                <a16:creationId xmlns:a16="http://schemas.microsoft.com/office/drawing/2014/main" id="{62A894C8-66F5-B252-4165-74828F4C3A99}"/>
              </a:ext>
            </a:extLst>
          </p:cNvPr>
          <p:cNvSpPr txBox="1"/>
          <p:nvPr/>
        </p:nvSpPr>
        <p:spPr>
          <a:xfrm>
            <a:off x="854156" y="5963120"/>
            <a:ext cx="4344145" cy="507831"/>
          </a:xfrm>
          <a:prstGeom prst="rect">
            <a:avLst/>
          </a:prstGeom>
          <a:noFill/>
        </p:spPr>
        <p:txBody>
          <a:bodyPr wrap="square" lIns="0" tIns="45720" rIns="91440" bIns="45720" rtlCol="0" anchor="t">
            <a:spAutoFit/>
          </a:bodyPr>
          <a:lstStyle/>
          <a:p>
            <a:pPr>
              <a:spcAft>
                <a:spcPts val="133"/>
              </a:spcAft>
              <a:defRPr/>
            </a:pPr>
            <a:r>
              <a:rPr lang="en-US" sz="900" b="0">
                <a:solidFill>
                  <a:schemeClr val="accent6"/>
                </a:solidFill>
                <a:latin typeface="Neue Haas Grotesk Text Pro" panose="020B0504020202020204" pitchFamily="34" charset="77"/>
                <a:cs typeface="Arial"/>
              </a:rPr>
              <a:t>The example used is for illustrative purposes only; actual savings may vary. The figure is based on average tax rate of 20%, including state, federal and FICA taxes. Savings based on contributing the maximum family amount of $</a:t>
            </a:r>
            <a:r>
              <a:rPr lang="en-US" sz="900">
                <a:solidFill>
                  <a:schemeClr val="accent6"/>
                </a:solidFill>
                <a:latin typeface="Neue Haas Grotesk Text Pro" panose="020B0504020202020204" pitchFamily="34" charset="77"/>
                <a:cs typeface="Arial"/>
              </a:rPr>
              <a:t>8,550</a:t>
            </a:r>
            <a:r>
              <a:rPr lang="en-US" sz="900" b="0">
                <a:solidFill>
                  <a:schemeClr val="accent6"/>
                </a:solidFill>
                <a:latin typeface="Neue Haas Grotesk Text Pro" panose="020B0504020202020204" pitchFamily="34" charset="77"/>
                <a:cs typeface="Arial"/>
              </a:rPr>
              <a:t>.</a:t>
            </a:r>
          </a:p>
        </p:txBody>
      </p:sp>
      <p:grpSp>
        <p:nvGrpSpPr>
          <p:cNvPr id="4" name="Group 3">
            <a:extLst>
              <a:ext uri="{FF2B5EF4-FFF2-40B4-BE49-F238E27FC236}">
                <a16:creationId xmlns:a16="http://schemas.microsoft.com/office/drawing/2014/main" id="{CECCF4B7-98C2-8D12-E8E3-8B4243FF4E60}"/>
              </a:ext>
            </a:extLst>
          </p:cNvPr>
          <p:cNvGrpSpPr/>
          <p:nvPr/>
        </p:nvGrpSpPr>
        <p:grpSpPr>
          <a:xfrm>
            <a:off x="458935" y="3188497"/>
            <a:ext cx="3016143" cy="2363486"/>
            <a:chOff x="829012" y="3774191"/>
            <a:chExt cx="2579562" cy="2021376"/>
          </a:xfrm>
        </p:grpSpPr>
        <p:sp>
          <p:nvSpPr>
            <p:cNvPr id="12" name="TextBox 11">
              <a:extLst>
                <a:ext uri="{FF2B5EF4-FFF2-40B4-BE49-F238E27FC236}">
                  <a16:creationId xmlns:a16="http://schemas.microsoft.com/office/drawing/2014/main" id="{A1C23974-D6B0-AC01-2621-F03CB1BE18E1}"/>
                </a:ext>
              </a:extLst>
            </p:cNvPr>
            <p:cNvSpPr txBox="1"/>
            <p:nvPr/>
          </p:nvSpPr>
          <p:spPr>
            <a:xfrm>
              <a:off x="1599104" y="4273857"/>
              <a:ext cx="358540" cy="708079"/>
            </a:xfrm>
            <a:prstGeom prst="rect">
              <a:avLst/>
            </a:prstGeom>
            <a:noFill/>
          </p:spPr>
          <p:txBody>
            <a:bodyPr wrap="square">
              <a:spAutoFit/>
            </a:bodyPr>
            <a:lstStyle/>
            <a:p>
              <a:pPr marL="0" indent="0">
                <a:lnSpc>
                  <a:spcPct val="140000"/>
                </a:lnSpc>
                <a:spcAft>
                  <a:spcPts val="0"/>
                </a:spcAft>
                <a:buNone/>
              </a:pPr>
              <a:r>
                <a:rPr lang="en-US" sz="3200">
                  <a:latin typeface="Neue Haas Grotesk Text Pro" panose="020B0504020202020204" pitchFamily="34" charset="77"/>
                  <a:cs typeface="Arial"/>
                </a:rPr>
                <a:t>x</a:t>
              </a:r>
              <a:endParaRPr lang="en-US" sz="3200">
                <a:latin typeface="Neue Haas Grotesk Text Pro" panose="020B0504020202020204" pitchFamily="34" charset="77"/>
                <a:cs typeface="Arial" panose="020B0604020202020204" pitchFamily="34" charset="0"/>
              </a:endParaRPr>
            </a:p>
          </p:txBody>
        </p:sp>
        <p:sp>
          <p:nvSpPr>
            <p:cNvPr id="15" name="TextBox 14">
              <a:extLst>
                <a:ext uri="{FF2B5EF4-FFF2-40B4-BE49-F238E27FC236}">
                  <a16:creationId xmlns:a16="http://schemas.microsoft.com/office/drawing/2014/main" id="{A222841D-9AEB-E574-06B2-3E0BB28FBC6F}"/>
                </a:ext>
              </a:extLst>
            </p:cNvPr>
            <p:cNvSpPr txBox="1"/>
            <p:nvPr/>
          </p:nvSpPr>
          <p:spPr>
            <a:xfrm>
              <a:off x="829012" y="3774191"/>
              <a:ext cx="2516632" cy="635857"/>
            </a:xfrm>
            <a:prstGeom prst="rect">
              <a:avLst/>
            </a:prstGeom>
            <a:noFill/>
          </p:spPr>
          <p:txBody>
            <a:bodyPr wrap="square" lIns="91440" tIns="45720" rIns="91440" bIns="45720" rtlCol="0" anchor="t">
              <a:spAutoFit/>
            </a:bodyPr>
            <a:lstStyle/>
            <a:p>
              <a:pPr algn="r">
                <a:lnSpc>
                  <a:spcPct val="130000"/>
                </a:lnSpc>
                <a:spcAft>
                  <a:spcPts val="600"/>
                </a:spcAft>
              </a:pPr>
              <a:r>
                <a:rPr lang="en-US" sz="3600" dirty="0">
                  <a:latin typeface="Neue Haas Grotesk Text Pro"/>
                  <a:cs typeface="Arial"/>
                </a:rPr>
                <a:t>$8,750</a:t>
              </a:r>
              <a:endParaRPr lang="en-US" sz="3600" dirty="0">
                <a:latin typeface="Neue Haas Grotesk Text Pro" panose="020B0504020202020204" pitchFamily="34" charset="77"/>
                <a:cs typeface="Arial" panose="020B0604020202020204" pitchFamily="34" charset="0"/>
              </a:endParaRPr>
            </a:p>
          </p:txBody>
        </p:sp>
        <p:sp>
          <p:nvSpPr>
            <p:cNvPr id="16" name="TextBox 15">
              <a:extLst>
                <a:ext uri="{FF2B5EF4-FFF2-40B4-BE49-F238E27FC236}">
                  <a16:creationId xmlns:a16="http://schemas.microsoft.com/office/drawing/2014/main" id="{4615D962-F33A-4280-2A26-DE1BDF6B4EC1}"/>
                </a:ext>
              </a:extLst>
            </p:cNvPr>
            <p:cNvSpPr txBox="1"/>
            <p:nvPr/>
          </p:nvSpPr>
          <p:spPr>
            <a:xfrm>
              <a:off x="2156060" y="4310790"/>
              <a:ext cx="1189584" cy="635857"/>
            </a:xfrm>
            <a:prstGeom prst="rect">
              <a:avLst/>
            </a:prstGeom>
            <a:noFill/>
          </p:spPr>
          <p:txBody>
            <a:bodyPr wrap="square" rtlCol="0">
              <a:spAutoFit/>
            </a:bodyPr>
            <a:lstStyle/>
            <a:p>
              <a:pPr algn="r">
                <a:lnSpc>
                  <a:spcPct val="130000"/>
                </a:lnSpc>
                <a:spcAft>
                  <a:spcPts val="600"/>
                </a:spcAft>
              </a:pPr>
              <a:r>
                <a:rPr lang="en-US" sz="3600">
                  <a:latin typeface="Neue Haas Grotesk Text Pro" panose="020B0504020202020204" pitchFamily="34" charset="77"/>
                  <a:cs typeface="Arial"/>
                </a:rPr>
                <a:t>20%</a:t>
              </a:r>
              <a:endParaRPr lang="en-US" sz="3600">
                <a:latin typeface="Neue Haas Grotesk Text Pro" panose="020B0504020202020204" pitchFamily="34" charset="77"/>
                <a:cs typeface="Arial" panose="020B0604020202020204" pitchFamily="34" charset="0"/>
              </a:endParaRPr>
            </a:p>
          </p:txBody>
        </p:sp>
        <p:sp>
          <p:nvSpPr>
            <p:cNvPr id="18" name="TextBox 17">
              <a:extLst>
                <a:ext uri="{FF2B5EF4-FFF2-40B4-BE49-F238E27FC236}">
                  <a16:creationId xmlns:a16="http://schemas.microsoft.com/office/drawing/2014/main" id="{669A7E1C-4A0E-862A-5B60-88A19914052A}"/>
                </a:ext>
              </a:extLst>
            </p:cNvPr>
            <p:cNvSpPr txBox="1"/>
            <p:nvPr/>
          </p:nvSpPr>
          <p:spPr>
            <a:xfrm>
              <a:off x="829012" y="4968816"/>
              <a:ext cx="2516632" cy="826751"/>
            </a:xfrm>
            <a:prstGeom prst="rect">
              <a:avLst/>
            </a:prstGeom>
            <a:noFill/>
          </p:spPr>
          <p:txBody>
            <a:bodyPr wrap="square" lIns="91440" tIns="45720" rIns="91440" bIns="45720" rtlCol="0" anchor="t">
              <a:spAutoFit/>
            </a:bodyPr>
            <a:lstStyle/>
            <a:p>
              <a:pPr algn="r">
                <a:lnSpc>
                  <a:spcPct val="130000"/>
                </a:lnSpc>
                <a:spcAft>
                  <a:spcPts val="600"/>
                </a:spcAft>
              </a:pPr>
              <a:r>
                <a:rPr lang="en-US" sz="4800" b="1" dirty="0">
                  <a:solidFill>
                    <a:schemeClr val="tx2"/>
                  </a:solidFill>
                  <a:latin typeface="Neue Haas Grotesk Text Pro"/>
                  <a:cs typeface="Arial"/>
                </a:rPr>
                <a:t>$1,750</a:t>
              </a:r>
              <a:endParaRPr lang="en-US" sz="4800" b="1" dirty="0">
                <a:solidFill>
                  <a:schemeClr val="tx2"/>
                </a:solidFill>
                <a:latin typeface="Neue Haas Grotesk Text Pro" panose="020B0504020202020204" pitchFamily="34" charset="77"/>
                <a:cs typeface="Arial" panose="020B0604020202020204" pitchFamily="34" charset="0"/>
              </a:endParaRPr>
            </a:p>
          </p:txBody>
        </p:sp>
        <p:cxnSp>
          <p:nvCxnSpPr>
            <p:cNvPr id="19" name="Straight Connector 18">
              <a:extLst>
                <a:ext uri="{FF2B5EF4-FFF2-40B4-BE49-F238E27FC236}">
                  <a16:creationId xmlns:a16="http://schemas.microsoft.com/office/drawing/2014/main" id="{61B3DAA6-FE9D-974D-08D1-07B70BCF11A8}"/>
                </a:ext>
              </a:extLst>
            </p:cNvPr>
            <p:cNvCxnSpPr/>
            <p:nvPr/>
          </p:nvCxnSpPr>
          <p:spPr>
            <a:xfrm>
              <a:off x="1222408" y="4981936"/>
              <a:ext cx="2186166" cy="0"/>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4057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13CD83F-71D1-6F2B-8432-9A9905A31C6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430982" y="-12032"/>
            <a:ext cx="6761018" cy="6882064"/>
          </a:xfrm>
          <a:prstGeom prst="rect">
            <a:avLst/>
          </a:prstGeom>
        </p:spPr>
      </p:pic>
      <p:sp>
        <p:nvSpPr>
          <p:cNvPr id="16" name="Rectangle 15">
            <a:extLst>
              <a:ext uri="{FF2B5EF4-FFF2-40B4-BE49-F238E27FC236}">
                <a16:creationId xmlns:a16="http://schemas.microsoft.com/office/drawing/2014/main" id="{29B7B0AF-6414-A8F8-03D7-5144BB3434D8}"/>
              </a:ext>
              <a:ext uri="{C183D7F6-B498-43B3-948B-1728B52AA6E4}">
                <adec:decorative xmlns:adec="http://schemas.microsoft.com/office/drawing/2017/decorative" val="1"/>
              </a:ext>
            </a:extLst>
          </p:cNvPr>
          <p:cNvSpPr/>
          <p:nvPr/>
        </p:nvSpPr>
        <p:spPr>
          <a:xfrm>
            <a:off x="4605599" y="1603"/>
            <a:ext cx="5463251"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latin typeface="Oswald" panose="02000506000000020004" pitchFamily="2" charset="0"/>
            </a:endParaRPr>
          </a:p>
        </p:txBody>
      </p:sp>
      <p:sp>
        <p:nvSpPr>
          <p:cNvPr id="17" name="TextBox 16">
            <a:extLst>
              <a:ext uri="{FF2B5EF4-FFF2-40B4-BE49-F238E27FC236}">
                <a16:creationId xmlns:a16="http://schemas.microsoft.com/office/drawing/2014/main" id="{FB1572E7-74B5-8291-7C4F-DC61882CC510}"/>
              </a:ext>
            </a:extLst>
          </p:cNvPr>
          <p:cNvSpPr txBox="1"/>
          <p:nvPr/>
        </p:nvSpPr>
        <p:spPr>
          <a:xfrm>
            <a:off x="853442" y="2166545"/>
            <a:ext cx="5463251"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Neue Haas Grotesk Text Pro" panose="020B0504020202020204" pitchFamily="34" charset="77"/>
              </a:rPr>
              <a:t>Because your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employer contributes </a:t>
            </a:r>
          </a:p>
        </p:txBody>
      </p:sp>
      <p:sp>
        <p:nvSpPr>
          <p:cNvPr id="18" name="TextBox 17">
            <a:extLst>
              <a:ext uri="{FF2B5EF4-FFF2-40B4-BE49-F238E27FC236}">
                <a16:creationId xmlns:a16="http://schemas.microsoft.com/office/drawing/2014/main" id="{2F56BE9A-DD6A-5B78-609F-A2BF11F1FBC1}"/>
              </a:ext>
            </a:extLst>
          </p:cNvPr>
          <p:cNvSpPr txBox="1"/>
          <p:nvPr/>
        </p:nvSpPr>
        <p:spPr>
          <a:xfrm>
            <a:off x="853442" y="3842990"/>
            <a:ext cx="4781549"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Neue Haas Grotesk Text Pro" panose="020B0504020202020204" pitchFamily="34" charset="77"/>
              </a:rPr>
              <a:t>You will need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to contribute</a:t>
            </a:r>
          </a:p>
        </p:txBody>
      </p:sp>
      <p:sp>
        <p:nvSpPr>
          <p:cNvPr id="20" name="TextBox 19">
            <a:extLst>
              <a:ext uri="{FF2B5EF4-FFF2-40B4-BE49-F238E27FC236}">
                <a16:creationId xmlns:a16="http://schemas.microsoft.com/office/drawing/2014/main" id="{A1B69ECF-DE9F-44DE-E854-BE1BC6434484}"/>
              </a:ext>
            </a:extLst>
          </p:cNvPr>
          <p:cNvSpPr txBox="1"/>
          <p:nvPr/>
        </p:nvSpPr>
        <p:spPr>
          <a:xfrm>
            <a:off x="853442" y="4703503"/>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solidFill>
                  <a:schemeClr val="tx2"/>
                </a:solidFill>
                <a:latin typeface="Libre Baskerville" panose="02000000000000000000" pitchFamily="2" charset="0"/>
              </a:rPr>
              <a:t>&lt;&lt;$X,XXX&gt;&gt;</a:t>
            </a:r>
          </a:p>
        </p:txBody>
      </p:sp>
      <p:sp>
        <p:nvSpPr>
          <p:cNvPr id="21" name="TextBox 20">
            <a:extLst>
              <a:ext uri="{FF2B5EF4-FFF2-40B4-BE49-F238E27FC236}">
                <a16:creationId xmlns:a16="http://schemas.microsoft.com/office/drawing/2014/main" id="{0A50D4FE-C1B1-D1FF-5797-B08639B42979}"/>
              </a:ext>
            </a:extLst>
          </p:cNvPr>
          <p:cNvSpPr txBox="1"/>
          <p:nvPr/>
        </p:nvSpPr>
        <p:spPr>
          <a:xfrm>
            <a:off x="853442" y="5532770"/>
            <a:ext cx="4781549" cy="797013"/>
          </a:xfrm>
          <a:prstGeom prst="rect">
            <a:avLst/>
          </a:prstGeom>
          <a:noFill/>
        </p:spPr>
        <p:txBody>
          <a:bodyPr wrap="square" lIns="0" rtlCol="0">
            <a:spAutoFit/>
          </a:bodyPr>
          <a:lstStyle/>
          <a:p>
            <a:pPr defTabSz="609570">
              <a:lnSpc>
                <a:spcPct val="120000"/>
              </a:lnSpc>
            </a:pPr>
            <a:r>
              <a:rPr lang="en-US" sz="2000">
                <a:solidFill>
                  <a:srgbClr val="2A2C2C"/>
                </a:solidFill>
                <a:latin typeface="Neue Haas Grotesk Text Pro" panose="020B0504020202020204" pitchFamily="34" charset="77"/>
              </a:rPr>
              <a:t>in order to reach the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maximum contribution limit.</a:t>
            </a:r>
          </a:p>
        </p:txBody>
      </p:sp>
      <p:sp>
        <p:nvSpPr>
          <p:cNvPr id="22" name="TextBox 21">
            <a:extLst>
              <a:ext uri="{FF2B5EF4-FFF2-40B4-BE49-F238E27FC236}">
                <a16:creationId xmlns:a16="http://schemas.microsoft.com/office/drawing/2014/main" id="{CEA47294-19F5-14F2-13A3-3C3F0B84C4D8}"/>
              </a:ext>
            </a:extLst>
          </p:cNvPr>
          <p:cNvSpPr txBox="1"/>
          <p:nvPr/>
        </p:nvSpPr>
        <p:spPr>
          <a:xfrm>
            <a:off x="853442" y="3055831"/>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latin typeface="Libre Baskerville" panose="02000000000000000000" pitchFamily="2" charset="0"/>
              </a:rPr>
              <a:t>&lt;&lt;$X,XXX&gt;&gt;</a:t>
            </a:r>
            <a:endParaRPr lang="en-US" sz="3200" b="1">
              <a:latin typeface="Libre Baskerville" panose="02000000000000000000" pitchFamily="2" charset="0"/>
              <a:cs typeface="Arial"/>
            </a:endParaRPr>
          </a:p>
        </p:txBody>
      </p:sp>
      <p:sp>
        <p:nvSpPr>
          <p:cNvPr id="23" name="Title 1">
            <a:extLst>
              <a:ext uri="{FF2B5EF4-FFF2-40B4-BE49-F238E27FC236}">
                <a16:creationId xmlns:a16="http://schemas.microsoft.com/office/drawing/2014/main" id="{EF4980F6-2986-4C5F-CC3D-7CA8FEFB60C7}"/>
              </a:ext>
            </a:extLst>
          </p:cNvPr>
          <p:cNvSpPr>
            <a:spLocks noGrp="1"/>
          </p:cNvSpPr>
          <p:nvPr>
            <p:ph type="title"/>
          </p:nvPr>
        </p:nvSpPr>
        <p:spPr>
          <a:xfrm>
            <a:off x="853442" y="365762"/>
            <a:ext cx="10836993" cy="1398524"/>
          </a:xfrm>
        </p:spPr>
        <p:txBody>
          <a:bodyPr/>
          <a:lstStyle/>
          <a:p>
            <a:r>
              <a:rPr lang="en-US" dirty="0">
                <a:solidFill>
                  <a:srgbClr val="592C82"/>
                </a:solidFill>
                <a:latin typeface="Neue Haas Grotesk Text Pro" panose="020B0504020202020204" pitchFamily="34" charset="77"/>
              </a:rPr>
              <a:t>If you are on </a:t>
            </a:r>
            <a:br>
              <a:rPr lang="en-US" dirty="0">
                <a:solidFill>
                  <a:srgbClr val="592C82"/>
                </a:solidFill>
                <a:latin typeface="Neue Haas Grotesk Text Pro" panose="020B0504020202020204" pitchFamily="34" charset="77"/>
              </a:rPr>
            </a:br>
            <a:r>
              <a:rPr lang="en-US" dirty="0">
                <a:solidFill>
                  <a:srgbClr val="592C82"/>
                </a:solidFill>
                <a:latin typeface="Neue Haas Grotesk Text Pro" panose="020B0504020202020204" pitchFamily="34" charset="77"/>
              </a:rPr>
              <a:t>an individual HSA</a:t>
            </a:r>
            <a:endParaRPr lang="en-US" dirty="0">
              <a:latin typeface="Neue Haas Grotesk Text Pro" panose="020B0504020202020204" pitchFamily="34" charset="77"/>
            </a:endParaRPr>
          </a:p>
        </p:txBody>
      </p:sp>
      <p:cxnSp>
        <p:nvCxnSpPr>
          <p:cNvPr id="24" name="Straight Connector 23">
            <a:extLst>
              <a:ext uri="{FF2B5EF4-FFF2-40B4-BE49-F238E27FC236}">
                <a16:creationId xmlns:a16="http://schemas.microsoft.com/office/drawing/2014/main" id="{2C20D89E-692B-DC00-146E-BB365BE41A86}"/>
              </a:ext>
            </a:extLst>
          </p:cNvPr>
          <p:cNvCxnSpPr/>
          <p:nvPr/>
        </p:nvCxnSpPr>
        <p:spPr>
          <a:xfrm>
            <a:off x="853442" y="5424372"/>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40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
            <a:extLst>
              <a:ext uri="{FF2B5EF4-FFF2-40B4-BE49-F238E27FC236}">
                <a16:creationId xmlns:a16="http://schemas.microsoft.com/office/drawing/2014/main" id="{B112A729-9D6E-8BA9-85CE-6A9922D1DC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2317" y="-1"/>
            <a:ext cx="6899683" cy="6858001"/>
          </a:xfrm>
          <a:prstGeom prst="rect">
            <a:avLst/>
          </a:prstGeom>
          <a:noFill/>
        </p:spPr>
      </p:pic>
      <p:sp>
        <p:nvSpPr>
          <p:cNvPr id="12" name="Title 1">
            <a:extLst>
              <a:ext uri="{FF2B5EF4-FFF2-40B4-BE49-F238E27FC236}">
                <a16:creationId xmlns:a16="http://schemas.microsoft.com/office/drawing/2014/main" id="{172061D3-1F5B-CD9E-F1C1-68462AE5C2EC}"/>
              </a:ext>
            </a:extLst>
          </p:cNvPr>
          <p:cNvSpPr>
            <a:spLocks noGrp="1"/>
          </p:cNvSpPr>
          <p:nvPr>
            <p:ph type="title"/>
          </p:nvPr>
        </p:nvSpPr>
        <p:spPr>
          <a:xfrm>
            <a:off x="853442" y="365762"/>
            <a:ext cx="10836993" cy="1398524"/>
          </a:xfrm>
        </p:spPr>
        <p:txBody>
          <a:bodyPr/>
          <a:lstStyle/>
          <a:p>
            <a:r>
              <a:rPr lang="en-US">
                <a:solidFill>
                  <a:srgbClr val="592C82"/>
                </a:solidFill>
                <a:latin typeface="Neue Haas Grotesk Text Pro" panose="020B0504020202020204" pitchFamily="34" charset="77"/>
              </a:rPr>
              <a:t>If you are on </a:t>
            </a:r>
            <a:br>
              <a:rPr lang="en-US">
                <a:solidFill>
                  <a:srgbClr val="592C82"/>
                </a:solidFill>
                <a:latin typeface="Neue Haas Grotesk Text Pro" panose="020B0504020202020204" pitchFamily="34" charset="77"/>
              </a:rPr>
            </a:br>
            <a:r>
              <a:rPr lang="en-US">
                <a:solidFill>
                  <a:srgbClr val="592C82"/>
                </a:solidFill>
                <a:latin typeface="Neue Haas Grotesk Text Pro" panose="020B0504020202020204" pitchFamily="34" charset="77"/>
              </a:rPr>
              <a:t>a family HSA</a:t>
            </a:r>
            <a:endParaRPr lang="en-US">
              <a:latin typeface="Neue Haas Grotesk Text Pro" panose="020B0504020202020204" pitchFamily="34" charset="77"/>
            </a:endParaRPr>
          </a:p>
        </p:txBody>
      </p:sp>
      <p:sp>
        <p:nvSpPr>
          <p:cNvPr id="16" name="Rectangle 15">
            <a:extLst>
              <a:ext uri="{FF2B5EF4-FFF2-40B4-BE49-F238E27FC236}">
                <a16:creationId xmlns:a16="http://schemas.microsoft.com/office/drawing/2014/main" id="{DC02DA41-6122-2A14-0722-F4B3C751EBD6}"/>
              </a:ext>
              <a:ext uri="{C183D7F6-B498-43B3-948B-1728B52AA6E4}">
                <adec:decorative xmlns:adec="http://schemas.microsoft.com/office/drawing/2017/decorative" val="1"/>
              </a:ext>
            </a:extLst>
          </p:cNvPr>
          <p:cNvSpPr/>
          <p:nvPr/>
        </p:nvSpPr>
        <p:spPr>
          <a:xfrm>
            <a:off x="4972386" y="1603"/>
            <a:ext cx="5463251" cy="6856397"/>
          </a:xfrm>
          <a:prstGeom prst="rect">
            <a:avLst/>
          </a:prstGeom>
          <a:gradFill flip="none" rotWithShape="1">
            <a:gsLst>
              <a:gs pos="34000">
                <a:schemeClr val="bg1">
                  <a:alpha val="0"/>
                </a:schemeClr>
              </a:gs>
              <a:gs pos="11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latin typeface="Oswald" panose="02000506000000020004" pitchFamily="2" charset="0"/>
            </a:endParaRPr>
          </a:p>
        </p:txBody>
      </p:sp>
      <p:sp>
        <p:nvSpPr>
          <p:cNvPr id="17" name="TextBox 16">
            <a:extLst>
              <a:ext uri="{FF2B5EF4-FFF2-40B4-BE49-F238E27FC236}">
                <a16:creationId xmlns:a16="http://schemas.microsoft.com/office/drawing/2014/main" id="{11B671CF-5AC4-BE13-67B8-A191D35A0DE0}"/>
              </a:ext>
            </a:extLst>
          </p:cNvPr>
          <p:cNvSpPr txBox="1"/>
          <p:nvPr/>
        </p:nvSpPr>
        <p:spPr>
          <a:xfrm>
            <a:off x="853442" y="2166545"/>
            <a:ext cx="5463251"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Neue Haas Grotesk Text Pro" panose="020B0504020202020204" pitchFamily="34" charset="77"/>
              </a:rPr>
              <a:t>Because your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employer contributes </a:t>
            </a:r>
          </a:p>
        </p:txBody>
      </p:sp>
      <p:sp>
        <p:nvSpPr>
          <p:cNvPr id="18" name="TextBox 17">
            <a:extLst>
              <a:ext uri="{FF2B5EF4-FFF2-40B4-BE49-F238E27FC236}">
                <a16:creationId xmlns:a16="http://schemas.microsoft.com/office/drawing/2014/main" id="{5D9538EF-CA6B-B111-21CB-FDBC8EAEF772}"/>
              </a:ext>
            </a:extLst>
          </p:cNvPr>
          <p:cNvSpPr txBox="1"/>
          <p:nvPr/>
        </p:nvSpPr>
        <p:spPr>
          <a:xfrm>
            <a:off x="853442" y="3842990"/>
            <a:ext cx="4781549" cy="797013"/>
          </a:xfrm>
          <a:prstGeom prst="rect">
            <a:avLst/>
          </a:prstGeom>
          <a:noFill/>
        </p:spPr>
        <p:txBody>
          <a:bodyPr wrap="square" lIns="0" rtlCol="0">
            <a:spAutoFit/>
          </a:bodyPr>
          <a:lstStyle/>
          <a:p>
            <a:pPr defTabSz="609570">
              <a:lnSpc>
                <a:spcPct val="120000"/>
              </a:lnSpc>
              <a:spcAft>
                <a:spcPts val="4000"/>
              </a:spcAft>
            </a:pPr>
            <a:r>
              <a:rPr lang="en-US" sz="2000">
                <a:solidFill>
                  <a:srgbClr val="2A2C2C"/>
                </a:solidFill>
                <a:latin typeface="Neue Haas Grotesk Text Pro" panose="020B0504020202020204" pitchFamily="34" charset="77"/>
              </a:rPr>
              <a:t>You will need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to contribute</a:t>
            </a:r>
          </a:p>
        </p:txBody>
      </p:sp>
      <p:sp>
        <p:nvSpPr>
          <p:cNvPr id="20" name="TextBox 19">
            <a:extLst>
              <a:ext uri="{FF2B5EF4-FFF2-40B4-BE49-F238E27FC236}">
                <a16:creationId xmlns:a16="http://schemas.microsoft.com/office/drawing/2014/main" id="{CA3A0067-5784-9A1C-0150-4E6679CD70A9}"/>
              </a:ext>
            </a:extLst>
          </p:cNvPr>
          <p:cNvSpPr txBox="1"/>
          <p:nvPr/>
        </p:nvSpPr>
        <p:spPr>
          <a:xfrm>
            <a:off x="853442" y="4703503"/>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solidFill>
                  <a:schemeClr val="tx2"/>
                </a:solidFill>
                <a:latin typeface="Libre Baskerville" panose="02000000000000000000" pitchFamily="2" charset="0"/>
              </a:rPr>
              <a:t>&lt;&lt;$X,XXX&gt;&gt;</a:t>
            </a:r>
          </a:p>
        </p:txBody>
      </p:sp>
      <p:sp>
        <p:nvSpPr>
          <p:cNvPr id="21" name="TextBox 20">
            <a:extLst>
              <a:ext uri="{FF2B5EF4-FFF2-40B4-BE49-F238E27FC236}">
                <a16:creationId xmlns:a16="http://schemas.microsoft.com/office/drawing/2014/main" id="{02076BF5-7810-18C7-521A-FC025E7129FE}"/>
              </a:ext>
            </a:extLst>
          </p:cNvPr>
          <p:cNvSpPr txBox="1"/>
          <p:nvPr/>
        </p:nvSpPr>
        <p:spPr>
          <a:xfrm>
            <a:off x="853442" y="5532770"/>
            <a:ext cx="4781549" cy="797013"/>
          </a:xfrm>
          <a:prstGeom prst="rect">
            <a:avLst/>
          </a:prstGeom>
          <a:noFill/>
        </p:spPr>
        <p:txBody>
          <a:bodyPr wrap="square" lIns="0" rtlCol="0">
            <a:spAutoFit/>
          </a:bodyPr>
          <a:lstStyle/>
          <a:p>
            <a:pPr defTabSz="609570">
              <a:lnSpc>
                <a:spcPct val="120000"/>
              </a:lnSpc>
            </a:pPr>
            <a:r>
              <a:rPr lang="en-US" sz="2000">
                <a:solidFill>
                  <a:srgbClr val="2A2C2C"/>
                </a:solidFill>
                <a:latin typeface="Neue Haas Grotesk Text Pro" panose="020B0504020202020204" pitchFamily="34" charset="77"/>
              </a:rPr>
              <a:t>in order to reach the </a:t>
            </a:r>
            <a:br>
              <a:rPr lang="en-US" sz="2000">
                <a:solidFill>
                  <a:srgbClr val="2A2C2C"/>
                </a:solidFill>
                <a:latin typeface="Neue Haas Grotesk Text Pro" panose="020B0504020202020204" pitchFamily="34" charset="77"/>
              </a:rPr>
            </a:br>
            <a:r>
              <a:rPr lang="en-US" sz="2000">
                <a:solidFill>
                  <a:srgbClr val="2A2C2C"/>
                </a:solidFill>
                <a:latin typeface="Neue Haas Grotesk Text Pro" panose="020B0504020202020204" pitchFamily="34" charset="77"/>
              </a:rPr>
              <a:t>maximum contribution limit.</a:t>
            </a:r>
          </a:p>
        </p:txBody>
      </p:sp>
      <p:sp>
        <p:nvSpPr>
          <p:cNvPr id="22" name="TextBox 21">
            <a:extLst>
              <a:ext uri="{FF2B5EF4-FFF2-40B4-BE49-F238E27FC236}">
                <a16:creationId xmlns:a16="http://schemas.microsoft.com/office/drawing/2014/main" id="{18521EE9-FF55-0C65-BF6D-90F824C9161C}"/>
              </a:ext>
            </a:extLst>
          </p:cNvPr>
          <p:cNvSpPr txBox="1"/>
          <p:nvPr/>
        </p:nvSpPr>
        <p:spPr>
          <a:xfrm>
            <a:off x="853442" y="3055831"/>
            <a:ext cx="4781549" cy="579646"/>
          </a:xfrm>
          <a:prstGeom prst="rect">
            <a:avLst/>
          </a:prstGeom>
          <a:noFill/>
        </p:spPr>
        <p:txBody>
          <a:bodyPr wrap="square" lIns="0" tIns="45720" rIns="91440" bIns="45720" rtlCol="0" anchor="t">
            <a:spAutoFit/>
          </a:bodyPr>
          <a:lstStyle/>
          <a:p>
            <a:pPr defTabSz="609570">
              <a:lnSpc>
                <a:spcPts val="3813"/>
              </a:lnSpc>
              <a:spcAft>
                <a:spcPts val="4000"/>
              </a:spcAft>
            </a:pPr>
            <a:r>
              <a:rPr lang="en-US" sz="3200" b="1">
                <a:latin typeface="Libre Baskerville" panose="02000000000000000000" pitchFamily="2" charset="0"/>
              </a:rPr>
              <a:t>&lt;&lt;$X,XXX&gt;&gt;</a:t>
            </a:r>
            <a:endParaRPr lang="en-US" sz="3200" b="1">
              <a:latin typeface="Libre Baskerville" panose="02000000000000000000" pitchFamily="2" charset="0"/>
              <a:cs typeface="Arial"/>
            </a:endParaRPr>
          </a:p>
        </p:txBody>
      </p:sp>
      <p:cxnSp>
        <p:nvCxnSpPr>
          <p:cNvPr id="23" name="Straight Connector 22">
            <a:extLst>
              <a:ext uri="{FF2B5EF4-FFF2-40B4-BE49-F238E27FC236}">
                <a16:creationId xmlns:a16="http://schemas.microsoft.com/office/drawing/2014/main" id="{2E4EA616-71C4-67AA-B27D-C13393F9B70F}"/>
              </a:ext>
            </a:extLst>
          </p:cNvPr>
          <p:cNvCxnSpPr/>
          <p:nvPr/>
        </p:nvCxnSpPr>
        <p:spPr>
          <a:xfrm>
            <a:off x="853442" y="5424372"/>
            <a:ext cx="2390775"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565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5E3F1F-A40C-DEE1-21E5-0FA7267D78DB}"/>
              </a:ext>
              <a:ext uri="{C183D7F6-B498-43B3-948B-1728B52AA6E4}">
                <adec:decorative xmlns:adec="http://schemas.microsoft.com/office/drawing/2017/decorative" val="1"/>
              </a:ext>
            </a:extLst>
          </p:cNvPr>
          <p:cNvSpPr/>
          <p:nvPr/>
        </p:nvSpPr>
        <p:spPr>
          <a:xfrm>
            <a:off x="6556442" y="1"/>
            <a:ext cx="5635557"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17" name="TextBox 16">
            <a:extLst>
              <a:ext uri="{FF2B5EF4-FFF2-40B4-BE49-F238E27FC236}">
                <a16:creationId xmlns:a16="http://schemas.microsoft.com/office/drawing/2014/main" id="{56365BE2-0616-C949-12A2-795A94C27AD4}"/>
              </a:ext>
            </a:extLst>
          </p:cNvPr>
          <p:cNvSpPr txBox="1"/>
          <p:nvPr/>
        </p:nvSpPr>
        <p:spPr>
          <a:xfrm>
            <a:off x="7322844" y="1720840"/>
            <a:ext cx="4102753" cy="3416320"/>
          </a:xfrm>
          <a:prstGeom prst="rect">
            <a:avLst/>
          </a:prstGeom>
          <a:noFill/>
        </p:spPr>
        <p:txBody>
          <a:bodyPr wrap="square" rtlCol="0">
            <a:spAutoFit/>
          </a:bodyPr>
          <a:lstStyle/>
          <a:p>
            <a:pPr marL="459306" indent="-459306" defTabSz="609570">
              <a:spcAft>
                <a:spcPts val="1600"/>
              </a:spcAft>
              <a:buFont typeface="+mj-lt"/>
              <a:buAutoNum type="alphaUcPeriod"/>
            </a:pPr>
            <a:r>
              <a:rPr lang="en-US" sz="2200">
                <a:solidFill>
                  <a:srgbClr val="2A2C2C"/>
                </a:solidFill>
                <a:latin typeface="Neue Haas Grotesk Text Pro" panose="020B0504020202020204" pitchFamily="34" charset="77"/>
                <a:cs typeface="Arial" panose="020B0604020202020204" pitchFamily="34" charset="0"/>
              </a:rPr>
              <a:t>Choose lower healthcare insurance premiums</a:t>
            </a:r>
          </a:p>
          <a:p>
            <a:pPr marL="459306" indent="-459306" defTabSz="609570">
              <a:spcAft>
                <a:spcPts val="1600"/>
              </a:spcAft>
              <a:buFont typeface="+mj-lt"/>
              <a:buAutoNum type="alphaUcPeriod"/>
            </a:pPr>
            <a:r>
              <a:rPr lang="en-US" sz="2200">
                <a:solidFill>
                  <a:srgbClr val="2A2C2C"/>
                </a:solidFill>
                <a:latin typeface="Neue Haas Grotesk Text Pro" panose="020B0504020202020204" pitchFamily="34" charset="77"/>
                <a:cs typeface="Arial" panose="020B0604020202020204" pitchFamily="34" charset="0"/>
              </a:rPr>
              <a:t>Create a healthcare emergency safety net</a:t>
            </a:r>
          </a:p>
          <a:p>
            <a:pPr marL="459306" indent="-459306" defTabSz="609570">
              <a:spcAft>
                <a:spcPts val="1600"/>
              </a:spcAft>
              <a:buFont typeface="+mj-lt"/>
              <a:buAutoNum type="alphaUcPeriod"/>
            </a:pPr>
            <a:r>
              <a:rPr lang="en-US" sz="2200">
                <a:solidFill>
                  <a:srgbClr val="2A2C2C"/>
                </a:solidFill>
                <a:latin typeface="Neue Haas Grotesk Text Pro" panose="020B0504020202020204" pitchFamily="34" charset="77"/>
                <a:cs typeface="Arial" panose="020B0604020202020204" pitchFamily="34" charset="0"/>
              </a:rPr>
              <a:t>Invest your HSA in </a:t>
            </a:r>
            <a:br>
              <a:rPr lang="en-US" sz="2200">
                <a:solidFill>
                  <a:srgbClr val="2A2C2C"/>
                </a:solidFill>
                <a:latin typeface="Neue Haas Grotesk Text Pro" panose="020B0504020202020204" pitchFamily="34" charset="77"/>
                <a:cs typeface="Arial" panose="020B0604020202020204" pitchFamily="34" charset="0"/>
              </a:rPr>
            </a:br>
            <a:r>
              <a:rPr lang="en-US" sz="2200">
                <a:solidFill>
                  <a:srgbClr val="2A2C2C"/>
                </a:solidFill>
                <a:latin typeface="Neue Haas Grotesk Text Pro" panose="020B0504020202020204" pitchFamily="34" charset="77"/>
                <a:cs typeface="Arial" panose="020B0604020202020204" pitchFamily="34" charset="0"/>
              </a:rPr>
              <a:t>low-cost mutual funds</a:t>
            </a:r>
          </a:p>
          <a:p>
            <a:pPr marL="459306" indent="-459306" defTabSz="609570">
              <a:spcAft>
                <a:spcPts val="1600"/>
              </a:spcAft>
              <a:buFont typeface="+mj-lt"/>
              <a:buAutoNum type="alphaUcPeriod"/>
            </a:pPr>
            <a:r>
              <a:rPr lang="en-US" sz="2200">
                <a:solidFill>
                  <a:srgbClr val="2A2C2C"/>
                </a:solidFill>
                <a:latin typeface="Neue Haas Grotesk Text Pro" panose="020B0504020202020204" pitchFamily="34" charset="77"/>
                <a:cs typeface="Arial" panose="020B0604020202020204" pitchFamily="34" charset="0"/>
              </a:rPr>
              <a:t>Money in your HSA rolls </a:t>
            </a:r>
            <a:br>
              <a:rPr lang="en-US" sz="2200">
                <a:solidFill>
                  <a:srgbClr val="2A2C2C"/>
                </a:solidFill>
                <a:latin typeface="Neue Haas Grotesk Text Pro" panose="020B0504020202020204" pitchFamily="34" charset="77"/>
                <a:cs typeface="Arial" panose="020B0604020202020204" pitchFamily="34" charset="0"/>
              </a:rPr>
            </a:br>
            <a:r>
              <a:rPr lang="en-US" sz="2200">
                <a:solidFill>
                  <a:srgbClr val="2A2C2C"/>
                </a:solidFill>
                <a:latin typeface="Neue Haas Grotesk Text Pro" panose="020B0504020202020204" pitchFamily="34" charset="77"/>
                <a:cs typeface="Arial" panose="020B0604020202020204" pitchFamily="34" charset="0"/>
              </a:rPr>
              <a:t>over each year, every year </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4" y="2374451"/>
            <a:ext cx="4389112" cy="2817484"/>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85">
              <a:lnSpc>
                <a:spcPts val="5147"/>
              </a:lnSpc>
              <a:spcBef>
                <a:spcPts val="0"/>
              </a:spcBef>
              <a:defRPr/>
            </a:pPr>
            <a:r>
              <a:rPr lang="en-US" sz="4270">
                <a:solidFill>
                  <a:srgbClr val="4F2883"/>
                </a:solidFill>
                <a:latin typeface="Neue Haas Grotesk Text Pro" panose="020B0504020202020204" pitchFamily="34" charset="77"/>
                <a:cs typeface="Arial" panose="020B0604020202020204" pitchFamily="34" charset="0"/>
              </a:rPr>
              <a:t>Which benefits make you likely </a:t>
            </a:r>
            <a:br>
              <a:rPr lang="en-US" sz="4270">
                <a:solidFill>
                  <a:srgbClr val="4F2883"/>
                </a:solidFill>
                <a:latin typeface="Neue Haas Grotesk Text Pro" panose="020B0504020202020204" pitchFamily="34" charset="77"/>
                <a:cs typeface="Arial" panose="020B0604020202020204" pitchFamily="34" charset="0"/>
              </a:rPr>
            </a:br>
            <a:r>
              <a:rPr lang="en-US" sz="4270">
                <a:solidFill>
                  <a:srgbClr val="4F2883"/>
                </a:solidFill>
                <a:latin typeface="Neue Haas Grotesk Text Pro" panose="020B0504020202020204" pitchFamily="34" charset="77"/>
                <a:cs typeface="Arial" panose="020B0604020202020204" pitchFamily="34" charset="0"/>
              </a:rPr>
              <a:t>to enroll in a HDHP + HSA?</a:t>
            </a:r>
          </a:p>
        </p:txBody>
      </p:sp>
      <p:pic>
        <p:nvPicPr>
          <p:cNvPr id="7" name="Graphic 6">
            <a:extLst>
              <a:ext uri="{FF2B5EF4-FFF2-40B4-BE49-F238E27FC236}">
                <a16:creationId xmlns:a16="http://schemas.microsoft.com/office/drawing/2014/main" id="{0FC3487F-0906-52F0-AC2F-44879582C6C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72715" y="1720840"/>
            <a:ext cx="600603" cy="600603"/>
          </a:xfrm>
          <a:prstGeom prst="rect">
            <a:avLst/>
          </a:prstGeom>
        </p:spPr>
      </p:pic>
    </p:spTree>
    <p:extLst>
      <p:ext uri="{BB962C8B-B14F-4D97-AF65-F5344CB8AC3E}">
        <p14:creationId xmlns:p14="http://schemas.microsoft.com/office/powerpoint/2010/main" val="4164619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2ACA6B-4984-5019-7847-E2696E4EA490}"/>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6" name="Title 59">
            <a:extLst>
              <a:ext uri="{FF2B5EF4-FFF2-40B4-BE49-F238E27FC236}">
                <a16:creationId xmlns:a16="http://schemas.microsoft.com/office/drawing/2014/main" id="{552F6680-E995-40A9-BA46-F86D1ABCF1DD}"/>
              </a:ext>
            </a:extLst>
          </p:cNvPr>
          <p:cNvSpPr txBox="1">
            <a:spLocks/>
          </p:cNvSpPr>
          <p:nvPr/>
        </p:nvSpPr>
        <p:spPr>
          <a:xfrm>
            <a:off x="853443" y="2949514"/>
            <a:ext cx="5431980" cy="2896115"/>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dirty="0">
                <a:latin typeface="Neue Haas Grotesk Text Pro" panose="020B0504020202020204" pitchFamily="34" charset="77"/>
                <a:cs typeface="Arial" panose="020B0604020202020204" pitchFamily="34" charset="0"/>
              </a:rPr>
              <a:t>There’s no </a:t>
            </a:r>
            <a:br>
              <a:rPr lang="en-US" dirty="0">
                <a:latin typeface="Neue Haas Grotesk Text Pro" panose="020B0504020202020204" pitchFamily="34" charset="77"/>
                <a:cs typeface="Arial" panose="020B0604020202020204" pitchFamily="34" charset="0"/>
              </a:rPr>
            </a:br>
            <a:r>
              <a:rPr lang="en-US" dirty="0">
                <a:latin typeface="Neue Haas Grotesk Text Pro" panose="020B0504020202020204" pitchFamily="34" charset="77"/>
                <a:cs typeface="Arial" panose="020B0604020202020204" pitchFamily="34" charset="0"/>
              </a:rPr>
              <a:t>wrong answer</a:t>
            </a:r>
            <a:br>
              <a:rPr lang="en-US" dirty="0">
                <a:latin typeface="Neue Haas Grotesk Text Pro" panose="020B0504020202020204" pitchFamily="34" charset="77"/>
                <a:cs typeface="Arial" panose="020B0604020202020204" pitchFamily="34" charset="0"/>
              </a:rPr>
            </a:b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t>HSAs let you keep your money </a:t>
            </a:r>
            <a:b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br>
            <a:r>
              <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rPr>
              <a:t>and own your healthcare.</a:t>
            </a:r>
          </a:p>
          <a:p>
            <a:pPr>
              <a:lnSpc>
                <a:spcPct val="110000"/>
              </a:lnSpc>
            </a:pPr>
            <a:endParaRPr kumimoji="0" lang="en-US" sz="2400" b="0" i="0" u="none" strike="noStrike" kern="1200" cap="none" spc="0" normalizeH="0" baseline="0" noProof="0" dirty="0">
              <a:ln>
                <a:noFill/>
              </a:ln>
              <a:solidFill>
                <a:srgbClr val="2A2C2C"/>
              </a:solidFill>
              <a:effectLst/>
              <a:uLnTx/>
              <a:uFillTx/>
              <a:latin typeface="Neue Haas Grotesk Text Pro" panose="020B0504020202020204" pitchFamily="34" charset="77"/>
              <a:ea typeface="+mn-ea"/>
              <a:cs typeface="Arial" panose="020B0604020202020204" pitchFamily="34" charset="0"/>
            </a:endParaRPr>
          </a:p>
          <a:p>
            <a:pPr>
              <a:lnSpc>
                <a:spcPct val="110000"/>
              </a:lnSpc>
            </a:pPr>
            <a:endParaRPr lang="en-US" dirty="0">
              <a:latin typeface="Neue Haas Grotesk Text Pro" panose="020B0504020202020204" pitchFamily="34" charset="77"/>
              <a:cs typeface="Arial" panose="020B0604020202020204" pitchFamily="34" charset="0"/>
            </a:endParaRPr>
          </a:p>
        </p:txBody>
      </p:sp>
      <p:pic>
        <p:nvPicPr>
          <p:cNvPr id="7" name="Picture Placeholder 6">
            <a:extLst>
              <a:ext uri="{FF2B5EF4-FFF2-40B4-BE49-F238E27FC236}">
                <a16:creationId xmlns:a16="http://schemas.microsoft.com/office/drawing/2014/main" id="{CF4C7FB5-CECF-D407-6CDA-80A406FB8C0B}"/>
              </a:ext>
            </a:extLst>
          </p:cNvPr>
          <p:cNvPicPr>
            <a:picLocks noChangeAspect="1"/>
          </p:cNvPicPr>
          <p:nvPr/>
        </p:nvPicPr>
        <p:blipFill>
          <a:blip r:embed="rId3">
            <a:extLst>
              <a:ext uri="{28A0092B-C50C-407E-A947-70E740481C1C}">
                <a14:useLocalDpi xmlns:a14="http://schemas.microsoft.com/office/drawing/2010/main" val="0"/>
              </a:ext>
            </a:extLst>
          </a:blip>
          <a:srcRect l="25503" r="21441"/>
          <a:stretch/>
        </p:blipFill>
        <p:spPr>
          <a:xfrm>
            <a:off x="6715812" y="-4"/>
            <a:ext cx="5463251" cy="6857999"/>
          </a:xfrm>
          <a:prstGeom prst="rect">
            <a:avLst/>
          </a:prstGeom>
        </p:spPr>
      </p:pic>
      <p:sp>
        <p:nvSpPr>
          <p:cNvPr id="8" name="Title 59">
            <a:extLst>
              <a:ext uri="{FF2B5EF4-FFF2-40B4-BE49-F238E27FC236}">
                <a16:creationId xmlns:a16="http://schemas.microsoft.com/office/drawing/2014/main" id="{C651C818-6F27-FB9D-C69D-807078CB25D2}"/>
              </a:ext>
            </a:extLst>
          </p:cNvPr>
          <p:cNvSpPr txBox="1">
            <a:spLocks/>
          </p:cNvSpPr>
          <p:nvPr/>
        </p:nvSpPr>
        <p:spPr>
          <a:xfrm>
            <a:off x="1373729" y="2236499"/>
            <a:ext cx="5431980" cy="523029"/>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sz="2800" b="0">
                <a:solidFill>
                  <a:schemeClr val="tx1"/>
                </a:solidFill>
                <a:latin typeface="Neue Haas Grotesk Text Pro" panose="020B0504020202020204" pitchFamily="34" charset="77"/>
                <a:cs typeface="Arial" panose="020B0604020202020204" pitchFamily="34" charset="0"/>
              </a:rPr>
              <a:t>Answer</a:t>
            </a:r>
          </a:p>
        </p:txBody>
      </p:sp>
      <p:pic>
        <p:nvPicPr>
          <p:cNvPr id="9" name="Graphic 8">
            <a:extLst>
              <a:ext uri="{FF2B5EF4-FFF2-40B4-BE49-F238E27FC236}">
                <a16:creationId xmlns:a16="http://schemas.microsoft.com/office/drawing/2014/main" id="{A60AA391-91D3-97E3-4CB1-D1EBED0AD05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9429" y="2236499"/>
            <a:ext cx="523028" cy="523028"/>
          </a:xfrm>
          <a:prstGeom prst="rect">
            <a:avLst/>
          </a:prstGeom>
        </p:spPr>
      </p:pic>
    </p:spTree>
    <p:extLst>
      <p:ext uri="{BB962C8B-B14F-4D97-AF65-F5344CB8AC3E}">
        <p14:creationId xmlns:p14="http://schemas.microsoft.com/office/powerpoint/2010/main" val="612610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7FE034-E6F7-FF9F-080F-10BF67305AF1}"/>
              </a:ext>
            </a:extLst>
          </p:cNvPr>
          <p:cNvSpPr>
            <a:spLocks noGrp="1"/>
          </p:cNvSpPr>
          <p:nvPr>
            <p:ph type="title"/>
          </p:nvPr>
        </p:nvSpPr>
        <p:spPr>
          <a:xfrm>
            <a:off x="853442" y="439545"/>
            <a:ext cx="11266692" cy="572721"/>
          </a:xfrm>
        </p:spPr>
        <p:txBody>
          <a:bodyPr/>
          <a:lstStyle/>
          <a:p>
            <a:r>
              <a:rPr lang="en-US" sz="3600">
                <a:solidFill>
                  <a:srgbClr val="4F2883"/>
                </a:solidFill>
                <a:latin typeface="Neue Haas Grotesk Text Pro" panose="020B0504020202020204" pitchFamily="34" charset="77"/>
                <a:cs typeface="Arial" panose="020B0604020202020204" pitchFamily="34" charset="0"/>
              </a:rPr>
              <a:t>If you love a 401(k), meet your new best friend</a:t>
            </a:r>
          </a:p>
        </p:txBody>
      </p:sp>
      <p:graphicFrame>
        <p:nvGraphicFramePr>
          <p:cNvPr id="7" name="Table 6">
            <a:extLst>
              <a:ext uri="{FF2B5EF4-FFF2-40B4-BE49-F238E27FC236}">
                <a16:creationId xmlns:a16="http://schemas.microsoft.com/office/drawing/2014/main" id="{00B5CE03-F8AB-D4B4-6B8A-8A8A577C28B5}"/>
              </a:ext>
            </a:extLst>
          </p:cNvPr>
          <p:cNvGraphicFramePr>
            <a:graphicFrameLocks noGrp="1"/>
          </p:cNvGraphicFramePr>
          <p:nvPr>
            <p:extLst>
              <p:ext uri="{D42A27DB-BD31-4B8C-83A1-F6EECF244321}">
                <p14:modId xmlns:p14="http://schemas.microsoft.com/office/powerpoint/2010/main" val="95066195"/>
              </p:ext>
            </p:extLst>
          </p:nvPr>
        </p:nvGraphicFramePr>
        <p:xfrm>
          <a:off x="832340" y="2098349"/>
          <a:ext cx="10215616" cy="4033745"/>
        </p:xfrm>
        <a:graphic>
          <a:graphicData uri="http://schemas.openxmlformats.org/drawingml/2006/table">
            <a:tbl>
              <a:tblPr firstRow="1" bandRow="1">
                <a:tableStyleId>{5C22544A-7EE6-4342-B048-85BDC9FD1C3A}</a:tableStyleId>
              </a:tblPr>
              <a:tblGrid>
                <a:gridCol w="5045256">
                  <a:extLst>
                    <a:ext uri="{9D8B030D-6E8A-4147-A177-3AD203B41FA5}">
                      <a16:colId xmlns:a16="http://schemas.microsoft.com/office/drawing/2014/main" val="3740993062"/>
                    </a:ext>
                  </a:extLst>
                </a:gridCol>
                <a:gridCol w="5170360">
                  <a:extLst>
                    <a:ext uri="{9D8B030D-6E8A-4147-A177-3AD203B41FA5}">
                      <a16:colId xmlns:a16="http://schemas.microsoft.com/office/drawing/2014/main" val="28246634"/>
                    </a:ext>
                  </a:extLst>
                </a:gridCol>
              </a:tblGrid>
              <a:tr h="672217">
                <a:tc>
                  <a:txBody>
                    <a:bodyPr/>
                    <a:lstStyle/>
                    <a:p>
                      <a:pPr lvl="0" algn="ctr">
                        <a:buNone/>
                      </a:pPr>
                      <a:r>
                        <a:rPr lang="en-US" sz="2800" b="1" i="0">
                          <a:solidFill>
                            <a:schemeClr val="tx1"/>
                          </a:solidFill>
                          <a:latin typeface="Neue Haas Grotesk Text Pro" panose="020B0504020202020204" pitchFamily="34" charset="77"/>
                          <a:cs typeface="Arial" panose="020B0604020202020204" pitchFamily="34" charset="0"/>
                        </a:rPr>
                        <a:t>401(k)</a:t>
                      </a:r>
                    </a:p>
                  </a:txBody>
                  <a:tcPr marL="0" marR="0" marT="0" marB="0" anchor="ctr">
                    <a:lnB w="12700" cap="flat" cmpd="sng" algn="ctr">
                      <a:solidFill>
                        <a:schemeClr val="accent6"/>
                      </a:solidFill>
                      <a:prstDash val="solid"/>
                      <a:round/>
                      <a:headEnd type="none" w="med" len="med"/>
                      <a:tailEnd type="none" w="med" len="med"/>
                    </a:lnB>
                    <a:noFill/>
                  </a:tcPr>
                </a:tc>
                <a:tc>
                  <a:txBody>
                    <a:bodyPr/>
                    <a:lstStyle/>
                    <a:p>
                      <a:pPr lvl="0" algn="ctr">
                        <a:buNone/>
                      </a:pPr>
                      <a:r>
                        <a:rPr lang="en-US" sz="2800" b="1" i="0">
                          <a:solidFill>
                            <a:schemeClr val="tx1"/>
                          </a:solidFill>
                          <a:latin typeface="Neue Haas Grotesk Text Pro" panose="020B0504020202020204" pitchFamily="34" charset="77"/>
                          <a:cs typeface="Arial" panose="020B0604020202020204" pitchFamily="34" charset="0"/>
                        </a:rPr>
                        <a:t>HSA</a:t>
                      </a:r>
                    </a:p>
                  </a:txBody>
                  <a:tcPr marL="0" marR="0" marT="0" marB="0" anchor="ctr">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val="2084602745"/>
                  </a:ext>
                </a:extLst>
              </a:tr>
              <a:tr h="606703">
                <a:tc>
                  <a:txBody>
                    <a:bodyPr/>
                    <a:lstStyle/>
                    <a:p>
                      <a:pPr lvl="0" algn="ctr">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FICA taxed contributions</a:t>
                      </a:r>
                      <a:endParaRPr lang="en-US" b="0">
                        <a:latin typeface="Neue Haas Grotesk Text Pro" panose="020B0504020202020204" pitchFamily="34" charset="77"/>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100% tax-deductible contributions</a:t>
                      </a:r>
                      <a:endParaRPr lang="en-US" b="0">
                        <a:latin typeface="Neue Haas Grotesk Text Pro" panose="020B0504020202020204" pitchFamily="34" charset="77"/>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solidFill>
                        <a:schemeClr val="accent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8638821"/>
                  </a:ext>
                </a:extLst>
              </a:tr>
              <a:tr h="558837">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Tax-free earnings </a:t>
                      </a: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Tax-free earnings</a:t>
                      </a:r>
                      <a:endParaRPr lang="en-US" b="0">
                        <a:latin typeface="Neue Haas Grotesk Text Pro" panose="020B0504020202020204" pitchFamily="34" charset="77"/>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2404875"/>
                  </a:ext>
                </a:extLst>
              </a:tr>
              <a:tr h="731996">
                <a:tc>
                  <a:txBody>
                    <a:bodyPr/>
                    <a:lstStyle/>
                    <a:p>
                      <a:pPr lvl="0" algn="ctr">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Medical expenses taxed as ordinary income</a:t>
                      </a: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Tax-free distributions for </a:t>
                      </a:r>
                      <a:br>
                        <a:rPr lang="en-US" sz="1600" b="0" i="0" u="none" strike="noStrike" baseline="0" noProof="0">
                          <a:solidFill>
                            <a:srgbClr val="2A2C2C"/>
                          </a:solidFill>
                          <a:latin typeface="Neue Haas Grotesk Text Pro" panose="020B0504020202020204" pitchFamily="34" charset="77"/>
                          <a:cs typeface="Arial" panose="020B0604020202020204" pitchFamily="34" charset="0"/>
                        </a:rPr>
                      </a:b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medical expenses </a:t>
                      </a: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3105492"/>
                  </a:ext>
                </a:extLst>
              </a:tr>
              <a:tr h="731996">
                <a:tc>
                  <a:txBody>
                    <a:bodyPr/>
                    <a:lstStyle/>
                    <a:p>
                      <a:pPr lvl="0" algn="ctr">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Regular expenses taxed as ordinary income</a:t>
                      </a:r>
                      <a:endParaRPr lang="en-US" b="0">
                        <a:latin typeface="Neue Haas Grotesk Text Pro" panose="020B0504020202020204" pitchFamily="34" charset="77"/>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Regular expenses taxed as </a:t>
                      </a:r>
                      <a:br>
                        <a:rPr lang="en-US" sz="1600" b="0" i="0" u="none" strike="noStrike" baseline="0" noProof="0">
                          <a:solidFill>
                            <a:srgbClr val="2A2C2C"/>
                          </a:solidFill>
                          <a:latin typeface="Neue Haas Grotesk Text Pro" panose="020B0504020202020204" pitchFamily="34" charset="77"/>
                          <a:cs typeface="Arial" panose="020B0604020202020204" pitchFamily="34" charset="0"/>
                        </a:rPr>
                      </a:b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ordinary income</a:t>
                      </a:r>
                      <a:endParaRPr lang="en-US" b="0">
                        <a:latin typeface="Neue Haas Grotesk Text Pro" panose="020B0504020202020204" pitchFamily="34" charset="77"/>
                        <a:cs typeface="Arial" panose="020B0604020202020204" pitchFamily="34" charset="0"/>
                      </a:endParaRPr>
                    </a:p>
                  </a:txBody>
                  <a:tcPr marL="45720" marR="45720" anchor="ctr">
                    <a:lnL w="12700" cap="flat" cmpd="sng" algn="ctr">
                      <a:solidFill>
                        <a:schemeClr val="accent6"/>
                      </a:solidFill>
                      <a:prstDash val="solid"/>
                      <a:round/>
                      <a:headEnd type="none" w="med" len="med"/>
                      <a:tailEnd type="none" w="med" len="med"/>
                    </a:lnL>
                    <a:lnR w="12700">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5712886"/>
                  </a:ext>
                </a:extLst>
              </a:tr>
              <a:tr h="731996">
                <a:tc>
                  <a:txBody>
                    <a:bodyPr/>
                    <a:lstStyle/>
                    <a:p>
                      <a:pPr lvl="0" algn="ctr">
                        <a:buNone/>
                      </a:pPr>
                      <a:r>
                        <a:rPr lang="en-US" sz="1600" b="0" i="0" u="none" strike="noStrike" baseline="0" noProof="0">
                          <a:solidFill>
                            <a:srgbClr val="3B3B3B"/>
                          </a:solidFill>
                          <a:latin typeface="Neue Haas Grotesk Text Pro" panose="020B0504020202020204" pitchFamily="34" charset="77"/>
                          <a:cs typeface="Arial" panose="020B0604020202020204" pitchFamily="34" charset="0"/>
                        </a:rPr>
                        <a:t>Minimum distributions required </a:t>
                      </a:r>
                      <a:endParaRPr lang="en-US" b="0">
                        <a:latin typeface="Neue Haas Grotesk Text Pro" panose="020B0504020202020204" pitchFamily="34" charset="77"/>
                        <a:cs typeface="Arial" panose="020B0604020202020204" pitchFamily="34" charset="0"/>
                      </a:endParaRPr>
                    </a:p>
                  </a:txBody>
                  <a:tcPr marL="45720" marR="45720" anchor="ctr">
                    <a:lnL w="12700">
                      <a:noFill/>
                    </a:lnL>
                    <a:lnR w="12700" cap="flat" cmpd="sng" algn="ctr">
                      <a:solidFill>
                        <a:schemeClr val="accent6"/>
                      </a:solidFill>
                      <a:prstDash val="solid"/>
                      <a:round/>
                      <a:headEnd type="none" w="med" len="med"/>
                      <a:tailEnd type="none" w="med" len="med"/>
                    </a:lnR>
                    <a:lnT w="12700">
                      <a:noFill/>
                    </a:lnT>
                    <a:lnB w="38099">
                      <a:noFill/>
                    </a:lnB>
                    <a:lnTlToBr w="12700" cmpd="sng">
                      <a:noFill/>
                      <a:prstDash val="solid"/>
                    </a:lnTlToBr>
                    <a:lnBlToTr w="12700" cmpd="sng">
                      <a:noFill/>
                      <a:prstDash val="solid"/>
                    </a:lnBlToTr>
                    <a:solidFill>
                      <a:schemeClr val="bg1"/>
                    </a:solidFill>
                  </a:tcPr>
                </a:tc>
                <a:tc>
                  <a:txBody>
                    <a:bodyPr/>
                    <a:lstStyle/>
                    <a:p>
                      <a:pPr lvl="0" algn="ctr">
                        <a:lnSpc>
                          <a:spcPct val="100000"/>
                        </a:lnSpc>
                        <a:spcBef>
                          <a:spcPts val="0"/>
                        </a:spcBef>
                        <a:spcAft>
                          <a:spcPts val="0"/>
                        </a:spcAft>
                        <a:buNone/>
                      </a:pPr>
                      <a:r>
                        <a:rPr lang="en-US" sz="1600" b="0" i="0" u="none" strike="noStrike" baseline="0" noProof="0">
                          <a:solidFill>
                            <a:srgbClr val="2A2C2C"/>
                          </a:solidFill>
                          <a:latin typeface="Neue Haas Grotesk Text Pro" panose="020B0504020202020204" pitchFamily="34" charset="77"/>
                          <a:cs typeface="Arial" panose="020B0604020202020204" pitchFamily="34" charset="0"/>
                        </a:rPr>
                        <a:t>No minimum distributions </a:t>
                      </a:r>
                    </a:p>
                  </a:txBody>
                  <a:tcPr marL="45720" marR="45720" anchor="ctr">
                    <a:lnL w="12700" cap="flat" cmpd="sng" algn="ctr">
                      <a:solidFill>
                        <a:schemeClr val="accent6"/>
                      </a:solidFill>
                      <a:prstDash val="solid"/>
                      <a:round/>
                      <a:headEnd type="none" w="med" len="med"/>
                      <a:tailEnd type="none" w="med" len="med"/>
                    </a:lnL>
                    <a:lnR w="12700">
                      <a:noFill/>
                    </a:lnR>
                    <a:lnT w="12700">
                      <a:noFill/>
                    </a:lnT>
                    <a:lnB w="38099">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3753449"/>
                  </a:ext>
                </a:extLst>
              </a:tr>
            </a:tbl>
          </a:graphicData>
        </a:graphic>
      </p:graphicFrame>
      <p:pic>
        <p:nvPicPr>
          <p:cNvPr id="8" name="Graphic 7">
            <a:extLst>
              <a:ext uri="{FF2B5EF4-FFF2-40B4-BE49-F238E27FC236}">
                <a16:creationId xmlns:a16="http://schemas.microsoft.com/office/drawing/2014/main" id="{0D73DC62-5CA8-5BAD-9330-C4770340197C}"/>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232073" y="1753710"/>
            <a:ext cx="439716" cy="439716"/>
          </a:xfrm>
          <a:prstGeom prst="rect">
            <a:avLst/>
          </a:prstGeom>
        </p:spPr>
      </p:pic>
      <p:pic>
        <p:nvPicPr>
          <p:cNvPr id="9" name="Graphic 8">
            <a:extLst>
              <a:ext uri="{FF2B5EF4-FFF2-40B4-BE49-F238E27FC236}">
                <a16:creationId xmlns:a16="http://schemas.microsoft.com/office/drawing/2014/main" id="{17DA6D14-87FF-DEA3-713D-D963E6BC977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3112581" y="1753710"/>
            <a:ext cx="439716" cy="439716"/>
          </a:xfrm>
          <a:prstGeom prst="rect">
            <a:avLst/>
          </a:prstGeom>
        </p:spPr>
      </p:pic>
    </p:spTree>
    <p:extLst>
      <p:ext uri="{BB962C8B-B14F-4D97-AF65-F5344CB8AC3E}">
        <p14:creationId xmlns:p14="http://schemas.microsoft.com/office/powerpoint/2010/main" val="285885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07DE2957-2181-976A-9B1C-A993A680169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19" r="-33"/>
          <a:stretch/>
        </p:blipFill>
        <p:spPr bwMode="auto">
          <a:xfrm flipH="1">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53B0D00-12BC-7C28-E983-241A6B333463}"/>
              </a:ext>
            </a:extLst>
          </p:cNvPr>
          <p:cNvSpPr/>
          <p:nvPr/>
        </p:nvSpPr>
        <p:spPr>
          <a:xfrm>
            <a:off x="3126613" y="0"/>
            <a:ext cx="3827025"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4" name="Content Placeholder 1">
            <a:extLst>
              <a:ext uri="{FF2B5EF4-FFF2-40B4-BE49-F238E27FC236}">
                <a16:creationId xmlns:a16="http://schemas.microsoft.com/office/drawing/2014/main" id="{55308A18-27E2-605D-9414-9CFB8C1AC776}"/>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5" name="TextBox 14">
            <a:extLst>
              <a:ext uri="{FF2B5EF4-FFF2-40B4-BE49-F238E27FC236}">
                <a16:creationId xmlns:a16="http://schemas.microsoft.com/office/drawing/2014/main" id="{6609117E-C43D-5AF0-618A-98B84341EFA5}"/>
              </a:ext>
              <a:ext uri="{C183D7F6-B498-43B3-948B-1728B52AA6E4}">
                <adec:decorative xmlns:adec="http://schemas.microsoft.com/office/drawing/2017/decorative" val="1"/>
              </a:ext>
            </a:extLst>
          </p:cNvPr>
          <p:cNvSpPr txBox="1"/>
          <p:nvPr/>
        </p:nvSpPr>
        <p:spPr>
          <a:xfrm>
            <a:off x="458962" y="5971517"/>
            <a:ext cx="4815403" cy="784830"/>
          </a:xfrm>
          <a:prstGeom prst="rect">
            <a:avLst/>
          </a:prstGeom>
          <a:noFill/>
        </p:spPr>
        <p:txBody>
          <a:bodyPr wrap="square" lIns="91440" tIns="45720" rIns="91440" bIns="45720" rtlCol="0" anchor="t">
            <a:spAutoFit/>
          </a:bodyPr>
          <a:lstStyle/>
          <a:p>
            <a:pPr>
              <a:defRPr/>
            </a:pPr>
            <a:r>
              <a:rPr kumimoji="0" lang="en-US" sz="900" b="0" i="0" u="none" strike="noStrike" kern="1200" cap="none" spc="0" normalizeH="0" baseline="30000" noProof="0">
                <a:ln>
                  <a:noFill/>
                </a:ln>
                <a:solidFill>
                  <a:schemeClr val="tx1">
                    <a:lumMod val="75000"/>
                    <a:lumOff val="25000"/>
                  </a:schemeClr>
                </a:solidFill>
                <a:effectLst/>
                <a:uLnTx/>
                <a:uFillTx/>
                <a:latin typeface="Neue Haas Grotesk Text Pro"/>
                <a:cs typeface="Arial"/>
              </a:rPr>
              <a:t>1</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Arial"/>
              </a:rPr>
              <a:t>Assumes </a:t>
            </a:r>
            <a:r>
              <a:rPr lang="en-US" sz="900">
                <a:solidFill>
                  <a:schemeClr val="tx1">
                    <a:lumMod val="75000"/>
                    <a:lumOff val="25000"/>
                  </a:schemeClr>
                </a:solidFill>
                <a:latin typeface="Neue Haas Grotesk Text Pro"/>
                <a:cs typeface="Arial"/>
              </a:rPr>
              <a:t>Barbara </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Arial"/>
              </a:rPr>
              <a:t>pays 20% of her income in federal, State and social security taxes. Actual tax savings may vary and will depend on your HSA contributions, applicable State tax rates and your personal tax situation. Please consult your tax adviser for details. | </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Calibri"/>
              </a:rPr>
              <a:t>The example used is for illustrative purposes only. </a:t>
            </a:r>
          </a:p>
          <a:p>
            <a:pPr marL="0" marR="0" lvl="0" indent="0" algn="l" defTabSz="914400" rtl="0" eaLnBrk="1" fontAlgn="auto" latinLnBrk="0" hangingPunct="1">
              <a:lnSpc>
                <a:spcPct val="100000"/>
              </a:lnSpc>
              <a:spcBef>
                <a:spcPts val="0"/>
              </a:spcBef>
              <a:spcAft>
                <a:spcPts val="133"/>
              </a:spcAft>
              <a:buClrTx/>
              <a:buSzTx/>
              <a:buFontTx/>
              <a:buNone/>
              <a:tabLst/>
              <a:defRPr/>
            </a:pPr>
            <a:endParaRPr kumimoji="0" lang="en-US" sz="9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6" name="Group 15">
            <a:extLst>
              <a:ext uri="{FF2B5EF4-FFF2-40B4-BE49-F238E27FC236}">
                <a16:creationId xmlns:a16="http://schemas.microsoft.com/office/drawing/2014/main" id="{CABD9B98-F82F-0A23-4B4E-2C74DB0F6CD2}"/>
              </a:ext>
            </a:extLst>
          </p:cNvPr>
          <p:cNvGrpSpPr/>
          <p:nvPr/>
        </p:nvGrpSpPr>
        <p:grpSpPr>
          <a:xfrm>
            <a:off x="852268" y="3422411"/>
            <a:ext cx="5319831" cy="2070471"/>
            <a:chOff x="884371" y="4292719"/>
            <a:chExt cx="5319831" cy="2218711"/>
          </a:xfrm>
        </p:grpSpPr>
        <p:grpSp>
          <p:nvGrpSpPr>
            <p:cNvPr id="17" name="Group 16">
              <a:extLst>
                <a:ext uri="{FF2B5EF4-FFF2-40B4-BE49-F238E27FC236}">
                  <a16:creationId xmlns:a16="http://schemas.microsoft.com/office/drawing/2014/main" id="{D3487F04-7FAB-A9AB-8841-1BC364468792}"/>
                </a:ext>
              </a:extLst>
            </p:cNvPr>
            <p:cNvGrpSpPr/>
            <p:nvPr/>
          </p:nvGrpSpPr>
          <p:grpSpPr>
            <a:xfrm>
              <a:off x="1589978" y="4292719"/>
              <a:ext cx="4614224" cy="2218711"/>
              <a:chOff x="0" y="3836896"/>
              <a:chExt cx="4614224" cy="2365771"/>
            </a:xfrm>
          </p:grpSpPr>
          <p:sp>
            <p:nvSpPr>
              <p:cNvPr id="22" name="Rectangle 21">
                <a:extLst>
                  <a:ext uri="{FF2B5EF4-FFF2-40B4-BE49-F238E27FC236}">
                    <a16:creationId xmlns:a16="http://schemas.microsoft.com/office/drawing/2014/main" id="{5F845938-B98A-8547-96A4-F0793E66B0C5}"/>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3" name="Rectangle 22">
                <a:extLst>
                  <a:ext uri="{FF2B5EF4-FFF2-40B4-BE49-F238E27FC236}">
                    <a16:creationId xmlns:a16="http://schemas.microsoft.com/office/drawing/2014/main" id="{053A1788-6256-11FB-0FE9-505EB040B798}"/>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19" name="Content Placeholder 7">
              <a:extLst>
                <a:ext uri="{FF2B5EF4-FFF2-40B4-BE49-F238E27FC236}">
                  <a16:creationId xmlns:a16="http://schemas.microsoft.com/office/drawing/2014/main" id="{FB79C12D-50EA-F09D-7B16-5A9B09B57914}"/>
                </a:ext>
              </a:extLst>
            </p:cNvPr>
            <p:cNvSpPr txBox="1">
              <a:spLocks/>
            </p:cNvSpPr>
            <p:nvPr/>
          </p:nvSpPr>
          <p:spPr>
            <a:xfrm>
              <a:off x="884371" y="4772292"/>
              <a:ext cx="1830725" cy="1356143"/>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2A2C2C"/>
                  </a:solidFill>
                  <a:effectLst/>
                  <a:uLnTx/>
                  <a:uFillTx/>
                  <a:latin typeface="Neue Haas Grotesk Text Pro"/>
                </a:rPr>
                <a:t>Barbara contributes</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a:rPr>
                <a:t>$</a:t>
              </a:r>
              <a:r>
                <a:rPr lang="en-US" sz="3200" b="1" dirty="0">
                  <a:latin typeface="Libre Baskerville"/>
                </a:rPr>
                <a:t>9,750</a:t>
              </a:r>
              <a:endParaRPr kumimoji="0" lang="en-US" sz="2000" b="0" i="0" u="none" strike="noStrike" kern="1200" cap="none" spc="0" normalizeH="0" baseline="0" noProof="0" dirty="0">
                <a:ln>
                  <a:noFill/>
                </a:ln>
                <a:effectLst/>
                <a:uLnTx/>
                <a:uFillTx/>
                <a:latin typeface="Libre Baskerville" panose="02000000000000000000" pitchFamily="2" charset="0"/>
              </a:endParaRPr>
            </a:p>
            <a:p>
              <a:pPr marL="308610" marR="0" lvl="0" indent="-297815"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0" name="Content Placeholder 7">
              <a:extLst>
                <a:ext uri="{FF2B5EF4-FFF2-40B4-BE49-F238E27FC236}">
                  <a16:creationId xmlns:a16="http://schemas.microsoft.com/office/drawing/2014/main" id="{D844A3D4-7222-5A8C-767D-DDF2843CC768}"/>
                </a:ext>
              </a:extLst>
            </p:cNvPr>
            <p:cNvSpPr txBox="1">
              <a:spLocks/>
            </p:cNvSpPr>
            <p:nvPr/>
          </p:nvSpPr>
          <p:spPr>
            <a:xfrm>
              <a:off x="3741512" y="4772292"/>
              <a:ext cx="2186871" cy="1356143"/>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rgbClr val="2A2C2C"/>
                  </a:solidFill>
                  <a:latin typeface="Neue Haas Grotesk Text Pro"/>
                </a:rPr>
                <a:t>H</a:t>
              </a:r>
              <a:r>
                <a:rPr kumimoji="0" lang="en-US" sz="2000" b="0" i="0" u="none" strike="noStrike" kern="1200" cap="none" spc="0" normalizeH="0" baseline="0" noProof="0" dirty="0">
                  <a:ln>
                    <a:noFill/>
                  </a:ln>
                  <a:solidFill>
                    <a:srgbClr val="2A2C2C"/>
                  </a:solidFill>
                  <a:effectLst/>
                  <a:uLnTx/>
                  <a:uFillTx/>
                  <a:latin typeface="Neue Haas Grotesk Text Pro"/>
                </a:rPr>
                <a:t>er annual</a:t>
              </a:r>
              <a:br>
                <a:rPr lang="en-US" sz="2000" b="0" i="0" u="none" strike="noStrike" kern="1200" cap="none" spc="0" normalizeH="0" baseline="0" noProof="0" dirty="0">
                  <a:ln>
                    <a:noFill/>
                  </a:ln>
                  <a:effectLst/>
                  <a:uLnTx/>
                  <a:uFillTx/>
                  <a:latin typeface="Neue Haas Grotesk Text Pro" panose="020B0504020202020204" pitchFamily="34" charset="77"/>
                </a:rPr>
              </a:br>
              <a:r>
                <a:rPr kumimoji="0" lang="en-US" sz="2000" b="0" i="0" u="none" strike="noStrike" kern="1200" cap="none" spc="0" normalizeH="0" baseline="0" noProof="0" dirty="0">
                  <a:ln>
                    <a:noFill/>
                  </a:ln>
                  <a:solidFill>
                    <a:srgbClr val="2A2C2C"/>
                  </a:solidFill>
                  <a:effectLst/>
                  <a:uLnTx/>
                  <a:uFillTx/>
                  <a:latin typeface="Neue Haas Grotesk Text Pro"/>
                </a:rPr>
                <a:t>tax savings</a:t>
              </a:r>
              <a:r>
                <a:rPr lang="en-US" baseline="30000" dirty="0">
                  <a:solidFill>
                    <a:srgbClr val="2A2C2C"/>
                  </a:solidFill>
                  <a:latin typeface="Neue Haas Grotesk Text Pro"/>
                </a:rPr>
                <a:t>*</a:t>
              </a:r>
              <a:endParaRPr kumimoji="0" lang="en-US" sz="2000" b="0" i="0" u="none" strike="noStrike" kern="1200" cap="none" spc="0" normalizeH="0" baseline="0" noProof="0" dirty="0">
                <a:ln>
                  <a:noFill/>
                </a:ln>
                <a:solidFill>
                  <a:srgbClr val="2A2C2C"/>
                </a:solidFill>
                <a:effectLst/>
                <a:uLnTx/>
                <a:uFillTx/>
                <a:latin typeface="Neue Haas Grotesk Text Pro"/>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dirty="0">
                  <a:ln>
                    <a:noFill/>
                  </a:ln>
                  <a:effectLst/>
                  <a:uLnTx/>
                  <a:uFillTx/>
                  <a:latin typeface="Libre Baskerville"/>
                </a:rPr>
                <a:t>$</a:t>
              </a:r>
              <a:r>
                <a:rPr lang="en-US" sz="3200" b="1" dirty="0">
                  <a:latin typeface="Libre Baskerville"/>
                </a:rPr>
                <a:t>1,950</a:t>
              </a:r>
              <a:endParaRPr kumimoji="0" lang="en-US" sz="3200" b="0" i="0" u="none" strike="noStrike" kern="1200" cap="none" spc="0" normalizeH="0" baseline="0" noProof="0" dirty="0">
                <a:ln>
                  <a:noFill/>
                </a:ln>
                <a:effectLst/>
                <a:uLnTx/>
                <a:uFillTx/>
                <a:latin typeface="Libre Baskerville" panose="02000000000000000000" pitchFamily="2" charset="0"/>
              </a:endParaRPr>
            </a:p>
            <a:p>
              <a:pPr marL="308610" marR="0" lvl="0" indent="-297815"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1" name="Triangle 20">
              <a:extLst>
                <a:ext uri="{FF2B5EF4-FFF2-40B4-BE49-F238E27FC236}">
                  <a16:creationId xmlns:a16="http://schemas.microsoft.com/office/drawing/2014/main" id="{A8AFC487-D66E-0466-3523-AD8201E2F831}"/>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4" name="Title 17">
            <a:extLst>
              <a:ext uri="{FF2B5EF4-FFF2-40B4-BE49-F238E27FC236}">
                <a16:creationId xmlns:a16="http://schemas.microsoft.com/office/drawing/2014/main" id="{8BD3D3DD-5555-4A96-56A1-77234E98242F}"/>
              </a:ext>
            </a:extLst>
          </p:cNvPr>
          <p:cNvSpPr>
            <a:spLocks noGrp="1"/>
          </p:cNvSpPr>
          <p:nvPr>
            <p:ph type="title"/>
          </p:nvPr>
        </p:nvSpPr>
        <p:spPr>
          <a:xfrm>
            <a:off x="853442" y="586999"/>
            <a:ext cx="5846616" cy="679289"/>
          </a:xfrm>
        </p:spPr>
        <p:txBody>
          <a:bodyPr/>
          <a:lstStyle/>
          <a:p>
            <a:r>
              <a:rPr lang="en-US" sz="4270">
                <a:latin typeface="Neue Haas Grotesk Text Pro" panose="020B0504020202020204" pitchFamily="34" charset="77"/>
                <a:cs typeface="Arial" panose="020B0604020202020204" pitchFamily="34" charset="0"/>
              </a:rPr>
              <a:t>Meet Barbara</a:t>
            </a:r>
            <a:endParaRPr lang="en-US" sz="4270">
              <a:latin typeface="Neue Haas Grotesk Text Pro" panose="020B0504020202020204" pitchFamily="34" charset="77"/>
            </a:endParaRPr>
          </a:p>
        </p:txBody>
      </p:sp>
      <p:sp>
        <p:nvSpPr>
          <p:cNvPr id="25" name="Content Placeholder 7">
            <a:extLst>
              <a:ext uri="{FF2B5EF4-FFF2-40B4-BE49-F238E27FC236}">
                <a16:creationId xmlns:a16="http://schemas.microsoft.com/office/drawing/2014/main" id="{1B900BDC-CA4B-077E-CA33-F5CE5AEB17C9}"/>
              </a:ext>
            </a:extLst>
          </p:cNvPr>
          <p:cNvSpPr txBox="1">
            <a:spLocks/>
          </p:cNvSpPr>
          <p:nvPr/>
        </p:nvSpPr>
        <p:spPr>
          <a:xfrm>
            <a:off x="853018" y="1458739"/>
            <a:ext cx="3913793"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2A2C2C"/>
                </a:solidFill>
                <a:effectLst/>
                <a:uLnTx/>
                <a:uFillTx/>
                <a:latin typeface="Neue Haas Grotesk Text Pro" panose="020B0504020202020204" pitchFamily="34" charset="77"/>
              </a:rPr>
              <a:t>Family Plan</a:t>
            </a:r>
            <a:endParaRPr kumimoji="0" lang="en-US" sz="2800" b="0" i="0" u="none" strike="noStrike" kern="1200" cap="none" spc="600" normalizeH="0" baseline="0" noProof="0">
              <a:ln>
                <a:noFill/>
              </a:ln>
              <a:solidFill>
                <a:srgbClr val="2A2C2C"/>
              </a:solidFill>
              <a:effectLst/>
              <a:uLnTx/>
              <a:uFillTx/>
              <a:latin typeface="Neue Haas Grotesk Text Pro" panose="020B0504020202020204" pitchFamily="34" charset="77"/>
            </a:endParaRPr>
          </a:p>
          <a:p>
            <a:pPr marL="0" indent="0">
              <a:lnSpc>
                <a:spcPct val="130000"/>
              </a:lnSpc>
              <a:spcAft>
                <a:spcPts val="1200"/>
              </a:spcAft>
              <a:buNone/>
            </a:pPr>
            <a:r>
              <a:rPr lang="en-US" sz="1600" b="0">
                <a:latin typeface="Neue Haas Grotesk Text Pro" panose="020B0504020202020204" pitchFamily="34" charset="77"/>
                <a:cs typeface="Arial" panose="020B0604020202020204" pitchFamily="34" charset="0"/>
              </a:rPr>
              <a:t>She decides to contribute the maximum family limit amount plus the extra $1,000 55+ catch up contribution amount. </a:t>
            </a:r>
          </a:p>
        </p:txBody>
      </p:sp>
    </p:spTree>
    <p:extLst>
      <p:ext uri="{BB962C8B-B14F-4D97-AF65-F5344CB8AC3E}">
        <p14:creationId xmlns:p14="http://schemas.microsoft.com/office/powerpoint/2010/main" val="387517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1137926" y="487682"/>
            <a:ext cx="14449324" cy="715324"/>
          </a:xfrm>
        </p:spPr>
        <p:txBody>
          <a:bodyPr/>
          <a:lstStyle/>
          <a:p>
            <a:pPr>
              <a:lnSpc>
                <a:spcPts val="6080"/>
              </a:lnSpc>
            </a:pPr>
            <a:r>
              <a:rPr lang="en-US" sz="3800">
                <a:noFill/>
              </a:rPr>
              <a:t>Nia’s commuter savings</a:t>
            </a:r>
            <a:endParaRPr lang="en-US" sz="3800" baseline="30000">
              <a:noFill/>
            </a:endParaRPr>
          </a:p>
        </p:txBody>
      </p:sp>
      <p:pic>
        <p:nvPicPr>
          <p:cNvPr id="24" name="Picture 23">
            <a:extLst>
              <a:ext uri="{FF2B5EF4-FFF2-40B4-BE49-F238E27FC236}">
                <a16:creationId xmlns:a16="http://schemas.microsoft.com/office/drawing/2014/main" id="{9F7BB2AE-8FD3-8D6B-A7B6-9C974499A3F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93" r="7693"/>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4ED8929-532E-B6FC-D95A-6F983950E84D}"/>
              </a:ext>
              <a:ext uri="{C183D7F6-B498-43B3-948B-1728B52AA6E4}">
                <adec:decorative xmlns:adec="http://schemas.microsoft.com/office/drawing/2017/decorative" val="1"/>
              </a:ext>
            </a:extLst>
          </p:cNvPr>
          <p:cNvSpPr/>
          <p:nvPr/>
        </p:nvSpPr>
        <p:spPr>
          <a:xfrm flipV="1">
            <a:off x="3427317" y="1202"/>
            <a:ext cx="3902873" cy="6856798"/>
          </a:xfrm>
          <a:prstGeom prst="rect">
            <a:avLst/>
          </a:prstGeom>
          <a:gradFill flip="none" rotWithShape="1">
            <a:gsLst>
              <a:gs pos="76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5A81F74B-287A-071C-79C1-E7067C50C221}"/>
              </a:ext>
              <a:ext uri="{C183D7F6-B498-43B3-948B-1728B52AA6E4}">
                <adec:decorative xmlns:adec="http://schemas.microsoft.com/office/drawing/2017/decorative" val="1"/>
              </a:ext>
            </a:extLst>
          </p:cNvPr>
          <p:cNvSpPr/>
          <p:nvPr/>
        </p:nvSpPr>
        <p:spPr>
          <a:xfrm flipV="1">
            <a:off x="3637179" y="1202"/>
            <a:ext cx="3902873" cy="6856798"/>
          </a:xfrm>
          <a:prstGeom prst="rect">
            <a:avLst/>
          </a:prstGeom>
          <a:gradFill flip="none" rotWithShape="1">
            <a:gsLst>
              <a:gs pos="72000">
                <a:schemeClr val="bg1">
                  <a:alpha val="0"/>
                </a:schemeClr>
              </a:gs>
              <a:gs pos="29000">
                <a:schemeClr val="bg1"/>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29" name="Content Placeholder 5">
            <a:extLst>
              <a:ext uri="{FF2B5EF4-FFF2-40B4-BE49-F238E27FC236}">
                <a16:creationId xmlns:a16="http://schemas.microsoft.com/office/drawing/2014/main" id="{5F6703CB-B272-2205-F995-AA8F6BC43A9A}"/>
              </a:ext>
            </a:extLst>
          </p:cNvPr>
          <p:cNvSpPr txBox="1">
            <a:spLocks/>
          </p:cNvSpPr>
          <p:nvPr/>
        </p:nvSpPr>
        <p:spPr>
          <a:xfrm>
            <a:off x="924905" y="3064955"/>
            <a:ext cx="204179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dirty="0">
                <a:latin typeface="Neue Haas Grotesk Text Pro"/>
                <a:cs typeface="Arial"/>
              </a:rPr>
              <a:t>Without an HSA</a:t>
            </a:r>
          </a:p>
          <a:p>
            <a:pPr marL="0" indent="0">
              <a:buFont typeface="Wingdings" pitchFamily="2" charset="2"/>
              <a:buNone/>
            </a:pPr>
            <a:r>
              <a:rPr lang="en-US" sz="1300" dirty="0">
                <a:latin typeface="Neue Haas Grotesk Text Pro"/>
                <a:cs typeface="Arial"/>
              </a:rPr>
              <a:t>+ $9,750 in paycheck</a:t>
            </a:r>
          </a:p>
          <a:p>
            <a:pPr marL="0" indent="0">
              <a:buFont typeface="Wingdings" pitchFamily="2" charset="2"/>
              <a:buNone/>
            </a:pPr>
            <a:r>
              <a:rPr lang="en-US" sz="1300" dirty="0">
                <a:latin typeface="Neue Haas Grotesk Text Pro"/>
                <a:cs typeface="Arial"/>
              </a:rPr>
              <a:t>- $1,950 to taxes</a:t>
            </a:r>
          </a:p>
          <a:p>
            <a:pPr marL="0" indent="0">
              <a:spcAft>
                <a:spcPts val="2000"/>
              </a:spcAft>
              <a:buFont typeface="Wingdings" pitchFamily="2" charset="2"/>
              <a:buNone/>
            </a:pPr>
            <a:r>
              <a:rPr lang="en-US" sz="1300" dirty="0">
                <a:latin typeface="Neue Haas Grotesk Text Pro"/>
                <a:cs typeface="Arial"/>
              </a:rPr>
              <a:t>- $7,200 hospital and rehab bills</a:t>
            </a:r>
            <a:endParaRPr lang="en-US" sz="1300" dirty="0">
              <a:latin typeface="Neue Haas Grotesk Text Pro" panose="020B0504020202020204" pitchFamily="34" charset="77"/>
              <a:cs typeface="Arial" panose="020B0604020202020204" pitchFamily="34" charset="0"/>
            </a:endParaRPr>
          </a:p>
          <a:p>
            <a:pPr marL="0" indent="0">
              <a:lnSpc>
                <a:spcPct val="100000"/>
              </a:lnSpc>
              <a:spcAft>
                <a:spcPts val="0"/>
              </a:spcAft>
              <a:buFont typeface="Wingdings" pitchFamily="2" charset="2"/>
              <a:buNone/>
            </a:pPr>
            <a:r>
              <a:rPr lang="en-US" sz="3200" b="1" dirty="0">
                <a:latin typeface="Libre Baskerville"/>
                <a:cs typeface="Arial"/>
              </a:rPr>
              <a:t>$600</a:t>
            </a:r>
            <a:br>
              <a:rPr lang="en-US" sz="2400" dirty="0">
                <a:latin typeface="Neue Haas Grotesk Text Pro" panose="020B0504020202020204" pitchFamily="34" charset="77"/>
                <a:cs typeface="Arial" panose="020B0604020202020204" pitchFamily="34" charset="0"/>
              </a:rPr>
            </a:br>
            <a:r>
              <a:rPr lang="en-US" sz="1600" dirty="0">
                <a:latin typeface="Neue Haas Grotesk Text Pro"/>
                <a:cs typeface="Arial"/>
              </a:rPr>
              <a:t>leftover</a:t>
            </a:r>
            <a:endParaRPr lang="en-GB" sz="1700" dirty="0">
              <a:latin typeface="Neue Haas Grotesk Text Pro"/>
              <a:cs typeface="Arial"/>
            </a:endParaRPr>
          </a:p>
        </p:txBody>
      </p:sp>
      <p:sp>
        <p:nvSpPr>
          <p:cNvPr id="30" name="TextBox 29">
            <a:extLst>
              <a:ext uri="{FF2B5EF4-FFF2-40B4-BE49-F238E27FC236}">
                <a16:creationId xmlns:a16="http://schemas.microsoft.com/office/drawing/2014/main" id="{1F4713E4-71E1-D1FE-7991-3117D8D6C075}"/>
              </a:ext>
              <a:ext uri="{C183D7F6-B498-43B3-948B-1728B52AA6E4}">
                <adec:decorative xmlns:adec="http://schemas.microsoft.com/office/drawing/2017/decorative" val="1"/>
              </a:ext>
            </a:extLst>
          </p:cNvPr>
          <p:cNvSpPr txBox="1"/>
          <p:nvPr/>
        </p:nvSpPr>
        <p:spPr>
          <a:xfrm>
            <a:off x="853017" y="1882115"/>
            <a:ext cx="4543086" cy="850874"/>
          </a:xfrm>
          <a:prstGeom prst="rect">
            <a:avLst/>
          </a:prstGeom>
          <a:noFill/>
        </p:spPr>
        <p:txBody>
          <a:bodyPr wrap="square" lIns="0" tIns="45720" rIns="91440" bIns="45720" rtlCol="0" anchor="t">
            <a:spAutoFit/>
          </a:bodyPr>
          <a:lstStyle/>
          <a:p>
            <a:pPr defTabSz="609570">
              <a:lnSpc>
                <a:spcPct val="130000"/>
              </a:lnSpc>
              <a:spcBef>
                <a:spcPct val="0"/>
              </a:spcBef>
              <a:spcAft>
                <a:spcPts val="1200"/>
              </a:spcAft>
              <a:defRPr/>
            </a:pPr>
            <a:r>
              <a:rPr kumimoji="0" lang="en-US" sz="2000" b="0" i="0" u="none" strike="noStrike" kern="1200" cap="none" spc="0" normalizeH="0" baseline="0" noProof="0">
                <a:ln>
                  <a:noFill/>
                </a:ln>
                <a:solidFill>
                  <a:srgbClr val="2A2C2C"/>
                </a:solidFill>
                <a:effectLst/>
                <a:uLnTx/>
                <a:uFillTx/>
                <a:latin typeface="Neue Haas Grotesk Text Pro"/>
                <a:cs typeface="Arial"/>
              </a:rPr>
              <a:t>After contributing to her HSA, </a:t>
            </a:r>
            <a:r>
              <a:rPr lang="en-US" sz="2000">
                <a:solidFill>
                  <a:srgbClr val="2A2C2C"/>
                </a:solidFill>
                <a:latin typeface="Neue Haas Grotesk Text Pro"/>
                <a:cs typeface="Arial"/>
              </a:rPr>
              <a:t>she has funds saved for her surgery.</a:t>
            </a:r>
            <a:endParaRPr lang="en-US" sz="2000" b="0" i="0" u="none" strike="noStrike" kern="1200" cap="none" spc="0" normalizeH="0" baseline="0" noProof="0">
              <a:ln>
                <a:noFill/>
              </a:ln>
              <a:solidFill>
                <a:srgbClr val="2A2C2C"/>
              </a:solidFill>
              <a:effectLst/>
              <a:uLnTx/>
              <a:uFillTx/>
              <a:latin typeface="Neue Haas Grotesk Text Pro"/>
              <a:cs typeface="Arial"/>
            </a:endParaRPr>
          </a:p>
        </p:txBody>
      </p:sp>
      <p:sp>
        <p:nvSpPr>
          <p:cNvPr id="31" name="Title 2">
            <a:extLst>
              <a:ext uri="{FF2B5EF4-FFF2-40B4-BE49-F238E27FC236}">
                <a16:creationId xmlns:a16="http://schemas.microsoft.com/office/drawing/2014/main" id="{BC270EBF-053C-8119-3441-85172CBB6EFF}"/>
              </a:ext>
            </a:extLst>
          </p:cNvPr>
          <p:cNvSpPr txBox="1">
            <a:spLocks/>
          </p:cNvSpPr>
          <p:nvPr/>
        </p:nvSpPr>
        <p:spPr>
          <a:xfrm>
            <a:off x="853017" y="215328"/>
            <a:ext cx="6477173" cy="1752339"/>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a:latin typeface="Neue Haas Grotesk Text Pro" panose="020B0504020202020204" pitchFamily="34" charset="77"/>
                <a:cs typeface="Arial" panose="020B0604020202020204" pitchFamily="34" charset="0"/>
              </a:rPr>
              <a:t>Barbara’s </a:t>
            </a:r>
            <a:br>
              <a:rPr lang="en-US" sz="4270">
                <a:latin typeface="Neue Haas Grotesk Text Pro" panose="020B0504020202020204" pitchFamily="34" charset="77"/>
                <a:cs typeface="Arial" panose="020B0604020202020204" pitchFamily="34" charset="0"/>
              </a:rPr>
            </a:br>
            <a:r>
              <a:rPr lang="en-US" sz="4270">
                <a:latin typeface="Neue Haas Grotesk Text Pro" panose="020B0504020202020204" pitchFamily="34" charset="77"/>
                <a:cs typeface="Arial" panose="020B0604020202020204" pitchFamily="34" charset="0"/>
              </a:rPr>
              <a:t>HSA savings</a:t>
            </a:r>
            <a:endParaRPr lang="en-US" sz="4270" baseline="30000">
              <a:latin typeface="Neue Haas Grotesk Text Pro" panose="020B0504020202020204" pitchFamily="34" charset="77"/>
              <a:cs typeface="Arial" panose="020B0604020202020204" pitchFamily="34" charset="0"/>
            </a:endParaRPr>
          </a:p>
        </p:txBody>
      </p:sp>
      <p:cxnSp>
        <p:nvCxnSpPr>
          <p:cNvPr id="32" name="Straight Connector 31">
            <a:extLst>
              <a:ext uri="{FF2B5EF4-FFF2-40B4-BE49-F238E27FC236}">
                <a16:creationId xmlns:a16="http://schemas.microsoft.com/office/drawing/2014/main" id="{DD2D2379-DFC0-891F-9A27-761029983727}"/>
              </a:ext>
            </a:extLst>
          </p:cNvPr>
          <p:cNvCxnSpPr>
            <a:cxnSpLocks/>
          </p:cNvCxnSpPr>
          <p:nvPr/>
        </p:nvCxnSpPr>
        <p:spPr>
          <a:xfrm>
            <a:off x="924904" y="4861192"/>
            <a:ext cx="180305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F83BEC0-F4B6-9DB4-F15C-5BC29B0C0B8D}"/>
              </a:ext>
            </a:extLst>
          </p:cNvPr>
          <p:cNvCxnSpPr>
            <a:cxnSpLocks/>
          </p:cNvCxnSpPr>
          <p:nvPr/>
        </p:nvCxnSpPr>
        <p:spPr>
          <a:xfrm>
            <a:off x="3465139" y="4861192"/>
            <a:ext cx="2387021"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6" name="Title 2">
            <a:extLst>
              <a:ext uri="{FF2B5EF4-FFF2-40B4-BE49-F238E27FC236}">
                <a16:creationId xmlns:a16="http://schemas.microsoft.com/office/drawing/2014/main" id="{57BA7C6D-4606-D41E-0A77-2EE6C6D16FC1}"/>
              </a:ext>
            </a:extLst>
          </p:cNvPr>
          <p:cNvSpPr txBox="1">
            <a:spLocks/>
          </p:cNvSpPr>
          <p:nvPr/>
        </p:nvSpPr>
        <p:spPr>
          <a:xfrm>
            <a:off x="853017" y="6056129"/>
            <a:ext cx="4448603" cy="874598"/>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133"/>
              </a:spcAft>
              <a:defRPr/>
            </a:pPr>
            <a:r>
              <a:rPr lang="en-US" sz="800" b="0">
                <a:solidFill>
                  <a:schemeClr val="tx1">
                    <a:lumMod val="75000"/>
                    <a:lumOff val="25000"/>
                  </a:schemeClr>
                </a:solidFill>
                <a:latin typeface="Neue Haas Grotesk Text Pro" panose="020B0504020202020204" pitchFamily="34" charset="77"/>
                <a:cs typeface="Arial"/>
              </a:rPr>
              <a:t>Assumes Barbara pays 20% of her income in federal, State and social security taxes. Actual tax savings will depend on your HSA contributions, applicable State tax rates and your personal tax situation. Please consult your tax adviser for details. The example used is for illustrative purposes only. </a:t>
            </a:r>
            <a:endParaRPr lang="en-US" sz="800" b="0">
              <a:solidFill>
                <a:schemeClr val="tx1">
                  <a:lumMod val="75000"/>
                  <a:lumOff val="25000"/>
                </a:schemeClr>
              </a:solidFill>
              <a:latin typeface="Neue Haas Grotesk Text Pro" panose="020B0504020202020204" pitchFamily="34" charset="77"/>
              <a:cs typeface="Arial" panose="020B0604020202020204" pitchFamily="34" charset="0"/>
            </a:endParaRPr>
          </a:p>
          <a:p>
            <a:pPr>
              <a:spcAft>
                <a:spcPts val="133"/>
              </a:spcAft>
              <a:defRPr/>
            </a:pPr>
            <a:r>
              <a:rPr kumimoji="0"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rPr>
              <a:t>.</a:t>
            </a:r>
            <a:endParaRPr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endParaRPr>
          </a:p>
        </p:txBody>
      </p:sp>
      <p:sp>
        <p:nvSpPr>
          <p:cNvPr id="37" name="Content Placeholder 5">
            <a:extLst>
              <a:ext uri="{FF2B5EF4-FFF2-40B4-BE49-F238E27FC236}">
                <a16:creationId xmlns:a16="http://schemas.microsoft.com/office/drawing/2014/main" id="{2D5FD675-CE99-843E-722A-9D1A456003EB}"/>
              </a:ext>
            </a:extLst>
          </p:cNvPr>
          <p:cNvSpPr txBox="1">
            <a:spLocks/>
          </p:cNvSpPr>
          <p:nvPr/>
        </p:nvSpPr>
        <p:spPr>
          <a:xfrm>
            <a:off x="3496235" y="3064955"/>
            <a:ext cx="204179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dirty="0">
                <a:solidFill>
                  <a:schemeClr val="tx2"/>
                </a:solidFill>
                <a:latin typeface="Neue Haas Grotesk Text Pro"/>
                <a:cs typeface="Arial"/>
              </a:rPr>
              <a:t>With an HSA</a:t>
            </a:r>
          </a:p>
          <a:p>
            <a:pPr marL="0" indent="0">
              <a:buFont typeface="Wingdings" pitchFamily="2" charset="2"/>
              <a:buNone/>
            </a:pPr>
            <a:r>
              <a:rPr lang="en-US" sz="1300" dirty="0">
                <a:latin typeface="Neue Haas Grotesk Text Pro"/>
                <a:cs typeface="Arial"/>
              </a:rPr>
              <a:t>+ $9,750 in paycheck</a:t>
            </a:r>
          </a:p>
          <a:p>
            <a:pPr marL="0" indent="0">
              <a:buFont typeface="Wingdings" pitchFamily="2" charset="2"/>
              <a:buNone/>
            </a:pPr>
            <a:r>
              <a:rPr lang="en-US" sz="1300" dirty="0">
                <a:latin typeface="Neue Haas Grotesk Text Pro"/>
                <a:cs typeface="Arial"/>
              </a:rPr>
              <a:t>- $0 to taxes</a:t>
            </a:r>
          </a:p>
          <a:p>
            <a:pPr marL="0" indent="0">
              <a:spcAft>
                <a:spcPts val="2000"/>
              </a:spcAft>
              <a:buFont typeface="Wingdings" pitchFamily="2" charset="2"/>
              <a:buNone/>
            </a:pPr>
            <a:r>
              <a:rPr lang="en-US" sz="1300" dirty="0">
                <a:latin typeface="Neue Haas Grotesk Text Pro"/>
                <a:cs typeface="Arial"/>
              </a:rPr>
              <a:t>- $7,200 hospital and rehab bills</a:t>
            </a:r>
            <a:endParaRPr lang="en-US" sz="1300" dirty="0">
              <a:latin typeface="Neue Haas Grotesk Text Pro" panose="020B0504020202020204" pitchFamily="34" charset="77"/>
              <a:cs typeface="Arial" panose="020B0604020202020204" pitchFamily="34" charset="0"/>
            </a:endParaRPr>
          </a:p>
          <a:p>
            <a:pPr marL="0" indent="0">
              <a:lnSpc>
                <a:spcPct val="100000"/>
              </a:lnSpc>
              <a:spcAft>
                <a:spcPts val="0"/>
              </a:spcAft>
              <a:buFont typeface="Wingdings" pitchFamily="2" charset="2"/>
              <a:buNone/>
            </a:pPr>
            <a:r>
              <a:rPr lang="en-US" sz="3200" b="1" dirty="0">
                <a:solidFill>
                  <a:schemeClr val="tx2"/>
                </a:solidFill>
                <a:latin typeface="Libre Baskerville"/>
                <a:cs typeface="Arial"/>
              </a:rPr>
              <a:t>$2,550</a:t>
            </a:r>
            <a:br>
              <a:rPr lang="en-US" sz="2400" dirty="0">
                <a:latin typeface="Neue Haas Grotesk Text Pro" panose="020B0504020202020204" pitchFamily="34" charset="77"/>
                <a:cs typeface="Arial" panose="020B0604020202020204" pitchFamily="34" charset="0"/>
              </a:rPr>
            </a:br>
            <a:r>
              <a:rPr lang="en-US" sz="1600" dirty="0">
                <a:solidFill>
                  <a:schemeClr val="tx2"/>
                </a:solidFill>
                <a:latin typeface="Neue Haas Grotesk Text Pro"/>
                <a:cs typeface="Arial"/>
              </a:rPr>
              <a:t>left to rollover</a:t>
            </a:r>
            <a:endParaRPr lang="en-GB" sz="1700" dirty="0">
              <a:solidFill>
                <a:schemeClr val="tx2"/>
              </a:solidFill>
              <a:latin typeface="Neue Haas Grotesk Text Pro"/>
              <a:cs typeface="Arial"/>
            </a:endParaRPr>
          </a:p>
        </p:txBody>
      </p:sp>
    </p:spTree>
    <p:extLst>
      <p:ext uri="{BB962C8B-B14F-4D97-AF65-F5344CB8AC3E}">
        <p14:creationId xmlns:p14="http://schemas.microsoft.com/office/powerpoint/2010/main" val="1930017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2">
            <a:extLst>
              <a:ext uri="{FF2B5EF4-FFF2-40B4-BE49-F238E27FC236}">
                <a16:creationId xmlns:a16="http://schemas.microsoft.com/office/drawing/2014/main" id="{6B705327-60E9-384E-4AFA-6E1AEAB9AE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2317" y="-1"/>
            <a:ext cx="6899683" cy="6858001"/>
          </a:xfrm>
          <a:prstGeom prst="rect">
            <a:avLst/>
          </a:prstGeom>
          <a:noFill/>
        </p:spPr>
      </p:pic>
      <p:sp>
        <p:nvSpPr>
          <p:cNvPr id="12" name="Title 2">
            <a:extLst>
              <a:ext uri="{FF2B5EF4-FFF2-40B4-BE49-F238E27FC236}">
                <a16:creationId xmlns:a16="http://schemas.microsoft.com/office/drawing/2014/main" id="{73FE0111-2437-46DC-A601-2A3710E324F6}"/>
              </a:ext>
            </a:extLst>
          </p:cNvPr>
          <p:cNvSpPr>
            <a:spLocks noGrp="1"/>
          </p:cNvSpPr>
          <p:nvPr>
            <p:ph type="title"/>
          </p:nvPr>
        </p:nvSpPr>
        <p:spPr>
          <a:xfrm>
            <a:off x="853442" y="365759"/>
            <a:ext cx="3913369" cy="1395510"/>
          </a:xfrm>
        </p:spPr>
        <p:txBody>
          <a:bodyPr/>
          <a:lstStyle/>
          <a:p>
            <a:r>
              <a:rPr lang="en-US" sz="4250">
                <a:latin typeface="Neue Haas Grotesk Text Pro" panose="020B0504020202020204" pitchFamily="34" charset="77"/>
                <a:cs typeface="Arial" panose="020B0604020202020204" pitchFamily="34" charset="0"/>
              </a:rPr>
              <a:t>Invest in your healthcare</a:t>
            </a:r>
            <a:endParaRPr lang="en-US">
              <a:latin typeface="Neue Haas Grotesk Text Pro" panose="020B0504020202020204" pitchFamily="34" charset="77"/>
              <a:cs typeface="Arial" panose="020B0604020202020204" pitchFamily="34" charset="0"/>
            </a:endParaRPr>
          </a:p>
        </p:txBody>
      </p:sp>
      <p:sp>
        <p:nvSpPr>
          <p:cNvPr id="13" name="SmartArt Placeholder 3">
            <a:extLst>
              <a:ext uri="{FF2B5EF4-FFF2-40B4-BE49-F238E27FC236}">
                <a16:creationId xmlns:a16="http://schemas.microsoft.com/office/drawing/2014/main" id="{75BE8B04-1A90-64D5-D892-D8262A0DC8E8}"/>
              </a:ext>
            </a:extLst>
          </p:cNvPr>
          <p:cNvSpPr>
            <a:spLocks noGrp="1"/>
          </p:cNvSpPr>
          <p:nvPr>
            <p:ph type="dgm" sz="quarter" idx="47"/>
          </p:nvPr>
        </p:nvSpPr>
        <p:spPr>
          <a:xfrm>
            <a:off x="1" y="2728264"/>
            <a:ext cx="6375069" cy="3198403"/>
          </a:xfrm>
        </p:spPr>
        <p:txBody>
          <a:bodyPr/>
          <a:lstStyle/>
          <a:p>
            <a:endParaRPr lang="en-US"/>
          </a:p>
        </p:txBody>
      </p:sp>
      <p:sp>
        <p:nvSpPr>
          <p:cNvPr id="14" name="SmartArt Placeholder 4">
            <a:extLst>
              <a:ext uri="{FF2B5EF4-FFF2-40B4-BE49-F238E27FC236}">
                <a16:creationId xmlns:a16="http://schemas.microsoft.com/office/drawing/2014/main" id="{8FF70772-2B7E-02B2-E11B-4F2FFB49C273}"/>
              </a:ext>
            </a:extLst>
          </p:cNvPr>
          <p:cNvSpPr>
            <a:spLocks noGrp="1"/>
          </p:cNvSpPr>
          <p:nvPr>
            <p:ph type="dgm" sz="quarter" idx="27"/>
          </p:nvPr>
        </p:nvSpPr>
        <p:spPr>
          <a:xfrm>
            <a:off x="6375070" y="2728264"/>
            <a:ext cx="118099" cy="3198403"/>
          </a:xfrm>
        </p:spPr>
        <p:txBody>
          <a:bodyPr/>
          <a:lstStyle/>
          <a:p>
            <a:endParaRPr lang="en-US"/>
          </a:p>
        </p:txBody>
      </p:sp>
      <p:sp>
        <p:nvSpPr>
          <p:cNvPr id="15" name="Text Placeholder 5">
            <a:extLst>
              <a:ext uri="{FF2B5EF4-FFF2-40B4-BE49-F238E27FC236}">
                <a16:creationId xmlns:a16="http://schemas.microsoft.com/office/drawing/2014/main" id="{DD7C89ED-8AAE-42C0-7569-B6F3E08024DE}"/>
              </a:ext>
            </a:extLst>
          </p:cNvPr>
          <p:cNvSpPr>
            <a:spLocks noGrp="1"/>
          </p:cNvSpPr>
          <p:nvPr>
            <p:ph type="body" sz="quarter" idx="12"/>
          </p:nvPr>
        </p:nvSpPr>
        <p:spPr>
          <a:xfrm>
            <a:off x="853017" y="3732995"/>
            <a:ext cx="5114646" cy="1874488"/>
          </a:xfrm>
        </p:spPr>
        <p:txBody>
          <a:bodyPr anchor="t"/>
          <a:lstStyle/>
          <a:p>
            <a:r>
              <a:rPr lang="en-US" sz="2400">
                <a:solidFill>
                  <a:schemeClr val="tx1"/>
                </a:solidFill>
                <a:latin typeface="Neue Haas Grotesk Text Pro" panose="020B0504020202020204" pitchFamily="34" charset="77"/>
                <a:cs typeface="Arial" panose="020B0604020202020204" pitchFamily="34" charset="0"/>
              </a:rPr>
              <a:t>HSAs are tax-advantaged accounts </a:t>
            </a:r>
            <a:br>
              <a:rPr lang="en-US" sz="2400">
                <a:solidFill>
                  <a:schemeClr val="tx1"/>
                </a:solidFill>
                <a:latin typeface="Neue Haas Grotesk Text Pro" panose="020B0504020202020204" pitchFamily="34" charset="77"/>
                <a:cs typeface="Arial" panose="020B0604020202020204" pitchFamily="34" charset="0"/>
              </a:rPr>
            </a:br>
            <a:r>
              <a:rPr lang="en-US" sz="2400">
                <a:solidFill>
                  <a:schemeClr val="tx1"/>
                </a:solidFill>
                <a:latin typeface="Neue Haas Grotesk Text Pro" panose="020B0504020202020204" pitchFamily="34" charset="77"/>
                <a:cs typeface="Arial" panose="020B0604020202020204" pitchFamily="34" charset="0"/>
              </a:rPr>
              <a:t>that let you put aside money for </a:t>
            </a:r>
            <a:br>
              <a:rPr lang="en-US" sz="2400">
                <a:solidFill>
                  <a:schemeClr val="tx1"/>
                </a:solidFill>
                <a:latin typeface="Neue Haas Grotesk Text Pro" panose="020B0504020202020204" pitchFamily="34" charset="77"/>
                <a:cs typeface="Arial" panose="020B0604020202020204" pitchFamily="34" charset="0"/>
              </a:rPr>
            </a:br>
            <a:r>
              <a:rPr lang="en-US" sz="2400">
                <a:solidFill>
                  <a:schemeClr val="tx1"/>
                </a:solidFill>
                <a:latin typeface="Neue Haas Grotesk Text Pro" panose="020B0504020202020204" pitchFamily="34" charset="77"/>
                <a:cs typeface="Arial" panose="020B0604020202020204" pitchFamily="34" charset="0"/>
              </a:rPr>
              <a:t>current and future healthcare costs while saving on taxes.</a:t>
            </a:r>
          </a:p>
        </p:txBody>
      </p:sp>
      <p:sp>
        <p:nvSpPr>
          <p:cNvPr id="16" name="Content Placeholder 7">
            <a:extLst>
              <a:ext uri="{FF2B5EF4-FFF2-40B4-BE49-F238E27FC236}">
                <a16:creationId xmlns:a16="http://schemas.microsoft.com/office/drawing/2014/main" id="{6D740B40-1E39-AB9F-4FBF-3C97AA1D5CAB}"/>
              </a:ext>
            </a:extLst>
          </p:cNvPr>
          <p:cNvSpPr>
            <a:spLocks noGrp="1"/>
          </p:cNvSpPr>
          <p:nvPr>
            <p:ph sz="quarter" idx="15"/>
          </p:nvPr>
        </p:nvSpPr>
        <p:spPr>
          <a:xfrm>
            <a:off x="853018" y="6531734"/>
            <a:ext cx="3913793" cy="144741"/>
          </a:xfrm>
        </p:spPr>
        <p:txBody>
          <a:bodyPr/>
          <a:lstStyle/>
          <a:p>
            <a:endParaRPr lang="en-US"/>
          </a:p>
        </p:txBody>
      </p:sp>
      <p:pic>
        <p:nvPicPr>
          <p:cNvPr id="17" name="Graphic 16">
            <a:extLst>
              <a:ext uri="{FF2B5EF4-FFF2-40B4-BE49-F238E27FC236}">
                <a16:creationId xmlns:a16="http://schemas.microsoft.com/office/drawing/2014/main" id="{84913E55-8E70-E60E-A529-0E30FEACCE03}"/>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20933" y="3092704"/>
            <a:ext cx="542645" cy="542645"/>
          </a:xfrm>
          <a:prstGeom prst="rect">
            <a:avLst/>
          </a:prstGeom>
        </p:spPr>
      </p:pic>
    </p:spTree>
    <p:extLst>
      <p:ext uri="{BB962C8B-B14F-4D97-AF65-F5344CB8AC3E}">
        <p14:creationId xmlns:p14="http://schemas.microsoft.com/office/powerpoint/2010/main" val="217827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6D8878F1-930A-8DDD-AF55-0B46C077234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95" t="457" r="2623" b="6594"/>
          <a:stretch/>
        </p:blipFill>
        <p:spPr bwMode="auto">
          <a:xfrm>
            <a:off x="3945699" y="0"/>
            <a:ext cx="8246303" cy="6857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54895FA-42DC-2FD4-E4EF-CFD65EB173F9}"/>
              </a:ext>
            </a:extLst>
          </p:cNvPr>
          <p:cNvSpPr/>
          <p:nvPr/>
        </p:nvSpPr>
        <p:spPr>
          <a:xfrm>
            <a:off x="3533489" y="0"/>
            <a:ext cx="3457727" cy="6858000"/>
          </a:xfrm>
          <a:prstGeom prst="rect">
            <a:avLst/>
          </a:prstGeom>
          <a:gradFill flip="none" rotWithShape="1">
            <a:gsLst>
              <a:gs pos="31000">
                <a:schemeClr val="bg1"/>
              </a:gs>
              <a:gs pos="82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6" name="Content Placeholder 1">
            <a:extLst>
              <a:ext uri="{FF2B5EF4-FFF2-40B4-BE49-F238E27FC236}">
                <a16:creationId xmlns:a16="http://schemas.microsoft.com/office/drawing/2014/main" id="{F1B6EF95-A572-FC81-FAE6-68BCF670D0B8}"/>
              </a:ext>
            </a:extLst>
          </p:cNvPr>
          <p:cNvSpPr>
            <a:spLocks noGrp="1"/>
          </p:cNvSpPr>
          <p:nvPr>
            <p:ph sz="quarter" idx="15"/>
          </p:nvPr>
        </p:nvSpPr>
        <p:spPr>
          <a:xfrm>
            <a:off x="853018" y="6363932"/>
            <a:ext cx="3913793" cy="144741"/>
          </a:xfrm>
        </p:spPr>
        <p:txBody>
          <a:bodyPr>
            <a:noAutofit/>
          </a:body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Parking benefit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Contribution Limit $270 per month</a:t>
            </a:r>
            <a:r>
              <a:rPr kumimoji="0" lang="en-US" sz="2400" b="0" i="0" u="none" strike="noStrike" kern="1200" cap="none" spc="0" normalizeH="0" baseline="0" noProof="0">
                <a:ln>
                  <a:noFill/>
                </a:ln>
                <a:noFill/>
                <a:effectLst/>
                <a:uLnTx/>
                <a:uFillTx/>
                <a:latin typeface="Arial"/>
                <a:ea typeface="+mn-ea"/>
                <a:cs typeface="+mn-cs"/>
              </a:rPr>
              <a:t> </a:t>
            </a:r>
          </a:p>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200" b="0" i="0" u="none" strike="noStrike" kern="1200" cap="none" spc="0" normalizeH="0" baseline="0" noProof="0">
                <a:ln>
                  <a:noFill/>
                </a:ln>
                <a:noFill/>
                <a:effectLst/>
                <a:uLnTx/>
                <a:uFillTx/>
                <a:latin typeface="Arial"/>
                <a:ea typeface="+mn-ea"/>
                <a:cs typeface="+mn-cs"/>
              </a:rPr>
              <a:t>He drives in to work each day,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paying for parking at a local </a:t>
            </a:r>
            <a:br>
              <a:rPr kumimoji="0" lang="en-US" sz="2200" b="0" i="0" u="none" strike="noStrike" kern="1200" cap="none" spc="0" normalizeH="0" baseline="0" noProof="0">
                <a:ln>
                  <a:noFill/>
                </a:ln>
                <a:noFill/>
                <a:effectLst/>
                <a:uLnTx/>
                <a:uFillTx/>
                <a:latin typeface="Arial"/>
                <a:ea typeface="+mn-ea"/>
                <a:cs typeface="+mn-cs"/>
              </a:rPr>
            </a:br>
            <a:r>
              <a:rPr kumimoji="0" lang="en-US" sz="2200" b="0" i="0" u="none" strike="noStrike" kern="1200" cap="none" spc="0" normalizeH="0" baseline="0" noProof="0">
                <a:ln>
                  <a:noFill/>
                </a:ln>
                <a:noFill/>
                <a:effectLst/>
                <a:uLnTx/>
                <a:uFillTx/>
                <a:latin typeface="Arial"/>
                <a:ea typeface="+mn-ea"/>
                <a:cs typeface="+mn-cs"/>
              </a:rPr>
              <a:t>garage near his firm’s building. </a:t>
            </a:r>
          </a:p>
        </p:txBody>
      </p:sp>
      <p:sp>
        <p:nvSpPr>
          <p:cNvPr id="17" name="TextBox 16">
            <a:extLst>
              <a:ext uri="{FF2B5EF4-FFF2-40B4-BE49-F238E27FC236}">
                <a16:creationId xmlns:a16="http://schemas.microsoft.com/office/drawing/2014/main" id="{BA92609C-8EBC-A505-FF52-7AE3C58C075E}"/>
              </a:ext>
              <a:ext uri="{C183D7F6-B498-43B3-948B-1728B52AA6E4}">
                <adec:decorative xmlns:adec="http://schemas.microsoft.com/office/drawing/2017/decorative" val="1"/>
              </a:ext>
            </a:extLst>
          </p:cNvPr>
          <p:cNvSpPr txBox="1"/>
          <p:nvPr/>
        </p:nvSpPr>
        <p:spPr>
          <a:xfrm>
            <a:off x="458962" y="5971517"/>
            <a:ext cx="4815403" cy="784830"/>
          </a:xfrm>
          <a:prstGeom prst="rect">
            <a:avLst/>
          </a:prstGeom>
          <a:noFill/>
        </p:spPr>
        <p:txBody>
          <a:bodyPr wrap="square" lIns="91440" tIns="45720" rIns="91440" bIns="45720" rtlCol="0" anchor="t">
            <a:spAutoFit/>
          </a:bodyPr>
          <a:lstStyle/>
          <a:p>
            <a:pPr>
              <a:defRPr/>
            </a:pPr>
            <a:r>
              <a:rPr kumimoji="0" lang="en-US" sz="900" b="0" i="0" u="none" strike="noStrike" kern="1200" cap="none" spc="0" normalizeH="0" baseline="30000" noProof="0">
                <a:ln>
                  <a:noFill/>
                </a:ln>
                <a:solidFill>
                  <a:schemeClr val="tx1">
                    <a:lumMod val="75000"/>
                    <a:lumOff val="25000"/>
                  </a:schemeClr>
                </a:solidFill>
                <a:effectLst/>
                <a:uLnTx/>
                <a:uFillTx/>
                <a:latin typeface="Neue Haas Grotesk Text Pro"/>
                <a:cs typeface="Arial"/>
              </a:rPr>
              <a:t>1</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Arial"/>
              </a:rPr>
              <a:t>Assumes Kim</a:t>
            </a:r>
            <a:r>
              <a:rPr lang="en-US" sz="900">
                <a:solidFill>
                  <a:schemeClr val="tx1">
                    <a:lumMod val="75000"/>
                    <a:lumOff val="25000"/>
                  </a:schemeClr>
                </a:solidFill>
                <a:latin typeface="Neue Haas Grotesk Text Pro"/>
                <a:cs typeface="Arial"/>
              </a:rPr>
              <a:t> </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Arial"/>
              </a:rPr>
              <a:t>pays 20% of her income in federal, State and social security taxes. Actual tax savings may vary and will depend on your HSA contributions, applicable State tax rates and your personal tax situation. Please consult your tax adviser for details. | </a:t>
            </a:r>
            <a:r>
              <a:rPr kumimoji="0" lang="en-US" sz="900" b="0" i="0" u="none" strike="noStrike" kern="1200" cap="none" spc="0" normalizeH="0" baseline="0" noProof="0">
                <a:ln>
                  <a:noFill/>
                </a:ln>
                <a:solidFill>
                  <a:schemeClr val="tx1">
                    <a:lumMod val="75000"/>
                    <a:lumOff val="25000"/>
                  </a:schemeClr>
                </a:solidFill>
                <a:effectLst/>
                <a:uLnTx/>
                <a:uFillTx/>
                <a:latin typeface="Neue Haas Grotesk Text Pro"/>
                <a:cs typeface="Calibri"/>
              </a:rPr>
              <a:t>The example used is for illustrative purposes only. </a:t>
            </a:r>
          </a:p>
          <a:p>
            <a:pPr marL="0" marR="0" lvl="0" indent="0" algn="l" defTabSz="914400" rtl="0" eaLnBrk="1" fontAlgn="auto" latinLnBrk="0" hangingPunct="1">
              <a:lnSpc>
                <a:spcPct val="100000"/>
              </a:lnSpc>
              <a:spcBef>
                <a:spcPts val="0"/>
              </a:spcBef>
              <a:spcAft>
                <a:spcPts val="133"/>
              </a:spcAft>
              <a:buClrTx/>
              <a:buSzTx/>
              <a:buFontTx/>
              <a:buNone/>
              <a:tabLst/>
              <a:defRPr/>
            </a:pPr>
            <a:endParaRPr kumimoji="0" lang="en-US" sz="900" b="0" i="0" u="none" strike="noStrike" kern="1200" cap="none" spc="0" normalizeH="0" baseline="0" noProof="0">
              <a:ln>
                <a:noFill/>
              </a:ln>
              <a:solidFill>
                <a:srgbClr val="2A2C2C">
                  <a:lumMod val="75000"/>
                  <a:lumOff val="25000"/>
                </a:srgbClr>
              </a:solidFill>
              <a:effectLst/>
              <a:uLnTx/>
              <a:uFillTx/>
              <a:latin typeface="Neue Haas Grotesk Text Pro" panose="020B0504020202020204" pitchFamily="34" charset="77"/>
              <a:cs typeface="Arial" panose="020B0604020202020204" pitchFamily="34" charset="0"/>
            </a:endParaRPr>
          </a:p>
        </p:txBody>
      </p:sp>
      <p:grpSp>
        <p:nvGrpSpPr>
          <p:cNvPr id="19" name="Group 18">
            <a:extLst>
              <a:ext uri="{FF2B5EF4-FFF2-40B4-BE49-F238E27FC236}">
                <a16:creationId xmlns:a16="http://schemas.microsoft.com/office/drawing/2014/main" id="{C0502020-1198-7332-0B1C-9882E2631EC1}"/>
              </a:ext>
            </a:extLst>
          </p:cNvPr>
          <p:cNvGrpSpPr/>
          <p:nvPr/>
        </p:nvGrpSpPr>
        <p:grpSpPr>
          <a:xfrm>
            <a:off x="852268" y="3422411"/>
            <a:ext cx="5319831" cy="2070471"/>
            <a:chOff x="884371" y="4292719"/>
            <a:chExt cx="5319831" cy="2218711"/>
          </a:xfrm>
        </p:grpSpPr>
        <p:grpSp>
          <p:nvGrpSpPr>
            <p:cNvPr id="20" name="Group 19">
              <a:extLst>
                <a:ext uri="{FF2B5EF4-FFF2-40B4-BE49-F238E27FC236}">
                  <a16:creationId xmlns:a16="http://schemas.microsoft.com/office/drawing/2014/main" id="{45680B68-1090-3D2F-AFF5-A2A06C0539DF}"/>
                </a:ext>
              </a:extLst>
            </p:cNvPr>
            <p:cNvGrpSpPr/>
            <p:nvPr/>
          </p:nvGrpSpPr>
          <p:grpSpPr>
            <a:xfrm>
              <a:off x="1589978" y="4292719"/>
              <a:ext cx="4614224" cy="2218711"/>
              <a:chOff x="0" y="3836896"/>
              <a:chExt cx="4614224" cy="2365771"/>
            </a:xfrm>
          </p:grpSpPr>
          <p:sp>
            <p:nvSpPr>
              <p:cNvPr id="24" name="Rectangle 23">
                <a:extLst>
                  <a:ext uri="{FF2B5EF4-FFF2-40B4-BE49-F238E27FC236}">
                    <a16:creationId xmlns:a16="http://schemas.microsoft.com/office/drawing/2014/main" id="{6C576175-50FD-C8CE-3C03-BBD97BCB15B0}"/>
                  </a:ext>
                </a:extLst>
              </p:cNvPr>
              <p:cNvSpPr/>
              <p:nvPr/>
            </p:nvSpPr>
            <p:spPr>
              <a:xfrm>
                <a:off x="114300" y="3836896"/>
                <a:ext cx="4499924" cy="2365771"/>
              </a:xfrm>
              <a:prstGeom prst="rect">
                <a:avLst/>
              </a:prstGeom>
              <a:solidFill>
                <a:srgbClr val="4F2883"/>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sp>
            <p:nvSpPr>
              <p:cNvPr id="25" name="Rectangle 24">
                <a:extLst>
                  <a:ext uri="{FF2B5EF4-FFF2-40B4-BE49-F238E27FC236}">
                    <a16:creationId xmlns:a16="http://schemas.microsoft.com/office/drawing/2014/main" id="{1491BAB3-DA87-2153-035C-B2337189E264}"/>
                  </a:ext>
                </a:extLst>
              </p:cNvPr>
              <p:cNvSpPr/>
              <p:nvPr/>
            </p:nvSpPr>
            <p:spPr>
              <a:xfrm>
                <a:off x="0" y="3836896"/>
                <a:ext cx="4499924" cy="2365771"/>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1" name="Content Placeholder 7">
              <a:extLst>
                <a:ext uri="{FF2B5EF4-FFF2-40B4-BE49-F238E27FC236}">
                  <a16:creationId xmlns:a16="http://schemas.microsoft.com/office/drawing/2014/main" id="{65FEFC32-E54F-E521-6F14-63552F6C1068}"/>
                </a:ext>
              </a:extLst>
            </p:cNvPr>
            <p:cNvSpPr txBox="1">
              <a:spLocks/>
            </p:cNvSpPr>
            <p:nvPr/>
          </p:nvSpPr>
          <p:spPr>
            <a:xfrm>
              <a:off x="884371" y="4772292"/>
              <a:ext cx="1830725"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Kim contributes</a:t>
              </a: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effectLst/>
                  <a:uLnTx/>
                  <a:uFillTx/>
                  <a:latin typeface="Libre Baskerville" panose="02000000000000000000" pitchFamily="2" charset="0"/>
                </a:rPr>
                <a:t>$5,000</a:t>
              </a:r>
              <a:endParaRPr kumimoji="0" lang="en-US" sz="2000" b="0" i="0" u="none" strike="noStrike" kern="1200" cap="none" spc="0" normalizeH="0" baseline="0" noProof="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2" name="Content Placeholder 7">
              <a:extLst>
                <a:ext uri="{FF2B5EF4-FFF2-40B4-BE49-F238E27FC236}">
                  <a16:creationId xmlns:a16="http://schemas.microsoft.com/office/drawing/2014/main" id="{1301FCBB-684B-0228-1388-636D7E7025E7}"/>
                </a:ext>
              </a:extLst>
            </p:cNvPr>
            <p:cNvSpPr txBox="1">
              <a:spLocks/>
            </p:cNvSpPr>
            <p:nvPr/>
          </p:nvSpPr>
          <p:spPr>
            <a:xfrm>
              <a:off x="3741512" y="4772292"/>
              <a:ext cx="2186871" cy="1356143"/>
            </a:xfrm>
            <a:prstGeom prst="rect">
              <a:avLst/>
            </a:prstGeom>
          </p:spPr>
          <p:txBody>
            <a:bodyPr lIns="0" tIns="0" rIns="0" bIns="0"/>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solidFill>
                    <a:srgbClr val="2A2C2C"/>
                  </a:solidFill>
                  <a:latin typeface="Neue Haas Grotesk Text Pro" panose="020B0504020202020204" pitchFamily="34" charset="77"/>
                </a:rPr>
                <a:t>H</a:t>
              </a: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er annual</a:t>
              </a:r>
              <a:b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br>
              <a:r>
                <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rPr>
                <a:t>tax savings</a:t>
              </a:r>
              <a:r>
                <a:rPr lang="en-US" baseline="30000">
                  <a:solidFill>
                    <a:srgbClr val="2A2C2C"/>
                  </a:solidFill>
                  <a:latin typeface="Neue Haas Grotesk Text Pro" panose="020B0504020202020204" pitchFamily="34" charset="77"/>
                </a:rPr>
                <a:t>*</a:t>
              </a: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endParaRPr>
            </a:p>
            <a:p>
              <a:pPr marL="0" marR="0" lvl="0" indent="0" algn="l" defTabSz="914400" rtl="0" eaLnBrk="1" fontAlgn="auto" latinLnBrk="0" hangingPunct="1">
                <a:lnSpc>
                  <a:spcPct val="100000"/>
                </a:lnSpc>
                <a:spcBef>
                  <a:spcPts val="0"/>
                </a:spcBef>
                <a:spcAft>
                  <a:spcPts val="600"/>
                </a:spcAft>
                <a:buClrTx/>
                <a:buSzTx/>
                <a:buFont typeface="Wingdings" pitchFamily="2" charset="2"/>
                <a:buNone/>
                <a:tabLst/>
                <a:defRPr/>
              </a:pPr>
              <a:r>
                <a:rPr kumimoji="0" lang="en-US" sz="3200" b="1" i="0" u="none" strike="noStrike" kern="1200" cap="none" spc="0" normalizeH="0" baseline="0" noProof="0">
                  <a:ln>
                    <a:noFill/>
                  </a:ln>
                  <a:effectLst/>
                  <a:uLnTx/>
                  <a:uFillTx/>
                  <a:latin typeface="Libre Baskerville" panose="02000000000000000000" pitchFamily="2" charset="0"/>
                </a:rPr>
                <a:t>$1,000</a:t>
              </a:r>
              <a:endParaRPr kumimoji="0" lang="en-US" sz="3200" b="0" i="0" u="none" strike="noStrike" kern="1200" cap="none" spc="0" normalizeH="0" baseline="0" noProof="0">
                <a:ln>
                  <a:noFill/>
                </a:ln>
                <a:effectLst/>
                <a:uLnTx/>
                <a:uFillTx/>
                <a:latin typeface="Libre Baskerville" panose="02000000000000000000" pitchFamily="2" charset="0"/>
              </a:endParaRPr>
            </a:p>
            <a:p>
              <a:pPr marL="309026" marR="0" lvl="0" indent="-298443" algn="l" defTabSz="609570" rtl="0" eaLnBrk="1" fontAlgn="auto" latinLnBrk="0" hangingPunct="1">
                <a:lnSpc>
                  <a:spcPct val="100000"/>
                </a:lnSpc>
                <a:spcBef>
                  <a:spcPts val="0"/>
                </a:spcBef>
                <a:spcAft>
                  <a:spcPts val="600"/>
                </a:spcAft>
                <a:buClr>
                  <a:srgbClr val="2A2C2C"/>
                </a:buClr>
                <a:buSzTx/>
                <a:buFont typeface="Wingdings" pitchFamily="2" charset="2"/>
                <a:buChar char="ü"/>
                <a:tabLst/>
                <a:defRPr/>
              </a:pPr>
              <a:endParaRPr kumimoji="0" lang="en-US" sz="2000" b="0" i="0" u="none" strike="noStrike" kern="1200" cap="none" spc="0" normalizeH="0" baseline="0" noProof="0">
                <a:ln>
                  <a:noFill/>
                </a:ln>
                <a:solidFill>
                  <a:srgbClr val="2A2C2C"/>
                </a:solidFill>
                <a:effectLst/>
                <a:uLnTx/>
                <a:uFillTx/>
                <a:latin typeface="Neue Haas Grotesk Text Pro" panose="020B0504020202020204" pitchFamily="34" charset="77"/>
                <a:cs typeface="Arial" panose="020B0604020202020204" pitchFamily="34" charset="0"/>
              </a:endParaRPr>
            </a:p>
          </p:txBody>
        </p:sp>
        <p:sp>
          <p:nvSpPr>
            <p:cNvPr id="23" name="Triangle 22">
              <a:extLst>
                <a:ext uri="{FF2B5EF4-FFF2-40B4-BE49-F238E27FC236}">
                  <a16:creationId xmlns:a16="http://schemas.microsoft.com/office/drawing/2014/main" id="{832F535C-4396-D14C-411A-C44EBDD617FD}"/>
                </a:ext>
              </a:extLst>
            </p:cNvPr>
            <p:cNvSpPr/>
            <p:nvPr/>
          </p:nvSpPr>
          <p:spPr>
            <a:xfrm rot="5400000">
              <a:off x="2154015" y="5338100"/>
              <a:ext cx="1636878" cy="224527"/>
            </a:xfrm>
            <a:prstGeom prst="triangle">
              <a:avLst/>
            </a:prstGeom>
            <a:solidFill>
              <a:srgbClr val="FFFFFF"/>
            </a:solidFill>
            <a:ln w="9525" cap="flat" cmpd="sng" algn="ctr">
              <a:noFill/>
              <a:prstDash val="solid"/>
            </a:ln>
            <a:effectLst>
              <a:outerShdw blurRad="38100" dist="25400" dir="900000" algn="tl" rotWithShape="0">
                <a:prstClr val="black">
                  <a:alpha val="15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AAC6"/>
                </a:solidFill>
                <a:effectLst/>
                <a:uLnTx/>
                <a:uFillTx/>
                <a:latin typeface="Neue Haas Grotesk Text Pro" panose="020B0504020202020204" pitchFamily="34" charset="77"/>
              </a:endParaRPr>
            </a:p>
          </p:txBody>
        </p:sp>
      </p:grpSp>
      <p:sp>
        <p:nvSpPr>
          <p:cNvPr id="26" name="Title 17">
            <a:extLst>
              <a:ext uri="{FF2B5EF4-FFF2-40B4-BE49-F238E27FC236}">
                <a16:creationId xmlns:a16="http://schemas.microsoft.com/office/drawing/2014/main" id="{1F22A43F-2C4B-3D02-3435-14925A3304E7}"/>
              </a:ext>
            </a:extLst>
          </p:cNvPr>
          <p:cNvSpPr>
            <a:spLocks noGrp="1"/>
          </p:cNvSpPr>
          <p:nvPr>
            <p:ph type="title"/>
          </p:nvPr>
        </p:nvSpPr>
        <p:spPr>
          <a:xfrm>
            <a:off x="853442" y="586999"/>
            <a:ext cx="5846616" cy="679289"/>
          </a:xfrm>
        </p:spPr>
        <p:txBody>
          <a:bodyPr/>
          <a:lstStyle/>
          <a:p>
            <a:r>
              <a:rPr lang="en-US" sz="4270">
                <a:latin typeface="Neue Haas Grotesk Text Pro" panose="020B0504020202020204" pitchFamily="34" charset="77"/>
                <a:cs typeface="Arial" panose="020B0604020202020204" pitchFamily="34" charset="0"/>
              </a:rPr>
              <a:t>Meet Kim</a:t>
            </a:r>
            <a:endParaRPr lang="en-US" sz="4270">
              <a:latin typeface="Neue Haas Grotesk Text Pro" panose="020B0504020202020204" pitchFamily="34" charset="77"/>
            </a:endParaRPr>
          </a:p>
        </p:txBody>
      </p:sp>
      <p:sp>
        <p:nvSpPr>
          <p:cNvPr id="27" name="Content Placeholder 7">
            <a:extLst>
              <a:ext uri="{FF2B5EF4-FFF2-40B4-BE49-F238E27FC236}">
                <a16:creationId xmlns:a16="http://schemas.microsoft.com/office/drawing/2014/main" id="{C36B4A75-5BF3-F120-2B2F-0721E00918F2}"/>
              </a:ext>
            </a:extLst>
          </p:cNvPr>
          <p:cNvSpPr txBox="1">
            <a:spLocks/>
          </p:cNvSpPr>
          <p:nvPr/>
        </p:nvSpPr>
        <p:spPr>
          <a:xfrm>
            <a:off x="853018" y="1458739"/>
            <a:ext cx="3913793" cy="1743846"/>
          </a:xfrm>
          <a:prstGeom prst="rect">
            <a:avLst/>
          </a:prstGeom>
        </p:spPr>
        <p:txBody>
          <a:bodyPr lIns="0" tIns="0" rIns="0" bIns="0" anchor="t"/>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HaasGroteskText Pro" panose="020B0504020202020204" pitchFamily="34" charset="77"/>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HaasGroteskText Pro" panose="020B0504020202020204" pitchFamily="34" charset="77"/>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HaasGroteskText Pro" panose="020B0504020202020204" pitchFamily="34" charset="77"/>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HaasGroteskText Pro" panose="020B0504020202020204" pitchFamily="34" charset="77"/>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800" b="1" i="0" u="none" strike="noStrike" kern="1200" cap="none" spc="0" normalizeH="0" baseline="0" noProof="0">
                <a:ln>
                  <a:noFill/>
                </a:ln>
                <a:solidFill>
                  <a:srgbClr val="2A2C2C"/>
                </a:solidFill>
                <a:effectLst/>
                <a:uLnTx/>
                <a:uFillTx/>
                <a:latin typeface="Neue Haas Grotesk Text Pro" panose="020B0504020202020204" pitchFamily="34" charset="77"/>
              </a:rPr>
              <a:t>Family Plan</a:t>
            </a:r>
            <a:endParaRPr kumimoji="0" lang="en-US" sz="2800" b="0" i="0" u="none" strike="noStrike" kern="1200" cap="none" spc="600" normalizeH="0" baseline="0" noProof="0">
              <a:ln>
                <a:noFill/>
              </a:ln>
              <a:solidFill>
                <a:srgbClr val="2A2C2C"/>
              </a:solidFill>
              <a:effectLst/>
              <a:uLnTx/>
              <a:uFillTx/>
              <a:latin typeface="Neue Haas Grotesk Text Pro" panose="020B0504020202020204" pitchFamily="34" charset="77"/>
            </a:endParaRPr>
          </a:p>
          <a:p>
            <a:pPr marL="0" indent="0">
              <a:spcAft>
                <a:spcPts val="1200"/>
              </a:spcAft>
              <a:buNone/>
            </a:pPr>
            <a:r>
              <a:rPr lang="en-US" sz="1600">
                <a:latin typeface="Neue Haas Grotesk Text Pro"/>
              </a:rPr>
              <a:t>She</a:t>
            </a:r>
            <a:r>
              <a:rPr lang="en-US" sz="1600" b="0">
                <a:latin typeface="Neue Haas Grotesk Text Pro"/>
              </a:rPr>
              <a:t> </a:t>
            </a:r>
            <a:r>
              <a:rPr lang="en-US" sz="1600">
                <a:latin typeface="Neue Haas Grotesk Text Pro"/>
              </a:rPr>
              <a:t>decides</a:t>
            </a:r>
            <a:r>
              <a:rPr lang="en-US" sz="1600" b="0">
                <a:latin typeface="Neue Haas Grotesk Text Pro"/>
              </a:rPr>
              <a:t> to </a:t>
            </a:r>
            <a:r>
              <a:rPr lang="en-US" sz="1600">
                <a:latin typeface="Neue Haas Grotesk Text Pro"/>
              </a:rPr>
              <a:t>enhance her </a:t>
            </a:r>
            <a:r>
              <a:rPr lang="en-US" sz="1600" b="0">
                <a:latin typeface="Neue Haas Grotesk Text Pro"/>
              </a:rPr>
              <a:t>tax savings and start building </a:t>
            </a:r>
            <a:r>
              <a:rPr lang="en-US" sz="1600">
                <a:latin typeface="Neue Haas Grotesk Text Pro"/>
              </a:rPr>
              <a:t>her </a:t>
            </a:r>
            <a:r>
              <a:rPr lang="en-US" sz="1600" b="0">
                <a:latin typeface="Neue Haas Grotesk Text Pro"/>
              </a:rPr>
              <a:t>health savings.</a:t>
            </a:r>
          </a:p>
        </p:txBody>
      </p:sp>
    </p:spTree>
    <p:extLst>
      <p:ext uri="{BB962C8B-B14F-4D97-AF65-F5344CB8AC3E}">
        <p14:creationId xmlns:p14="http://schemas.microsoft.com/office/powerpoint/2010/main" val="3010072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D852671F-B6D9-594D-A7DF-5C87FA51E6EF}"/>
              </a:ext>
            </a:extLst>
          </p:cNvPr>
          <p:cNvSpPr>
            <a:spLocks noGrp="1"/>
          </p:cNvSpPr>
          <p:nvPr>
            <p:ph type="title"/>
          </p:nvPr>
        </p:nvSpPr>
        <p:spPr>
          <a:xfrm>
            <a:off x="1137926" y="487682"/>
            <a:ext cx="14449324" cy="715324"/>
          </a:xfrm>
        </p:spPr>
        <p:txBody>
          <a:bodyPr/>
          <a:lstStyle/>
          <a:p>
            <a:pPr>
              <a:lnSpc>
                <a:spcPts val="6080"/>
              </a:lnSpc>
            </a:pPr>
            <a:r>
              <a:rPr lang="en-US" sz="3800">
                <a:noFill/>
              </a:rPr>
              <a:t>Nia’s commuter savings</a:t>
            </a:r>
            <a:endParaRPr lang="en-US" sz="3800" baseline="30000">
              <a:noFill/>
            </a:endParaRPr>
          </a:p>
        </p:txBody>
      </p:sp>
      <p:pic>
        <p:nvPicPr>
          <p:cNvPr id="2" name="Picture 1">
            <a:extLst>
              <a:ext uri="{FF2B5EF4-FFF2-40B4-BE49-F238E27FC236}">
                <a16:creationId xmlns:a16="http://schemas.microsoft.com/office/drawing/2014/main" id="{1BC709E6-FA74-C1BF-BDD4-9C5F8755B7EE}"/>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6" t="6135" r="7979" b="7976"/>
          <a:stretch/>
        </p:blipFill>
        <p:spPr bwMode="auto">
          <a:xfrm>
            <a:off x="3496235" y="0"/>
            <a:ext cx="8695767"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7AC16F8-9637-ED48-7B54-0507185B0463}"/>
              </a:ext>
              <a:ext uri="{C183D7F6-B498-43B3-948B-1728B52AA6E4}">
                <adec:decorative xmlns:adec="http://schemas.microsoft.com/office/drawing/2017/decorative" val="1"/>
              </a:ext>
            </a:extLst>
          </p:cNvPr>
          <p:cNvSpPr/>
          <p:nvPr/>
        </p:nvSpPr>
        <p:spPr>
          <a:xfrm flipV="1">
            <a:off x="3427317" y="1202"/>
            <a:ext cx="3902873" cy="6856798"/>
          </a:xfrm>
          <a:prstGeom prst="rect">
            <a:avLst/>
          </a:prstGeom>
          <a:gradFill flip="none" rotWithShape="1">
            <a:gsLst>
              <a:gs pos="76000">
                <a:schemeClr val="bg1">
                  <a:alpha val="0"/>
                </a:schemeClr>
              </a:gs>
              <a:gs pos="7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EA702A0F-C0A7-7E89-63EE-2217945F5095}"/>
              </a:ext>
              <a:ext uri="{C183D7F6-B498-43B3-948B-1728B52AA6E4}">
                <adec:decorative xmlns:adec="http://schemas.microsoft.com/office/drawing/2017/decorative" val="1"/>
              </a:ext>
            </a:extLst>
          </p:cNvPr>
          <p:cNvSpPr/>
          <p:nvPr/>
        </p:nvSpPr>
        <p:spPr>
          <a:xfrm flipV="1">
            <a:off x="3441941" y="1202"/>
            <a:ext cx="3726301" cy="6856798"/>
          </a:xfrm>
          <a:prstGeom prst="rect">
            <a:avLst/>
          </a:prstGeom>
          <a:gradFill flip="none" rotWithShape="1">
            <a:gsLst>
              <a:gs pos="72000">
                <a:schemeClr val="bg1">
                  <a:alpha val="0"/>
                </a:schemeClr>
              </a:gs>
              <a:gs pos="36000">
                <a:schemeClr val="bg1"/>
              </a:gs>
            </a:gsLst>
            <a:lin ang="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Arial" panose="020B0604020202020204" pitchFamily="34" charset="0"/>
              <a:ea typeface="+mn-ea"/>
              <a:cs typeface="Arial" panose="020B0604020202020204" pitchFamily="34" charset="0"/>
            </a:endParaRPr>
          </a:p>
        </p:txBody>
      </p:sp>
      <p:sp>
        <p:nvSpPr>
          <p:cNvPr id="8" name="Content Placeholder 5">
            <a:extLst>
              <a:ext uri="{FF2B5EF4-FFF2-40B4-BE49-F238E27FC236}">
                <a16:creationId xmlns:a16="http://schemas.microsoft.com/office/drawing/2014/main" id="{16572C56-5E88-8DF3-E3C0-C5D3F38C1508}"/>
              </a:ext>
            </a:extLst>
          </p:cNvPr>
          <p:cNvSpPr txBox="1">
            <a:spLocks/>
          </p:cNvSpPr>
          <p:nvPr/>
        </p:nvSpPr>
        <p:spPr>
          <a:xfrm>
            <a:off x="924905" y="2582368"/>
            <a:ext cx="204179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dirty="0">
                <a:latin typeface="Neue Haas Grotesk Text Pro" panose="020B0504020202020204" pitchFamily="34" charset="77"/>
                <a:cs typeface="Arial" panose="020B0604020202020204" pitchFamily="34" charset="0"/>
              </a:rPr>
              <a:t>Without an HSA</a:t>
            </a:r>
          </a:p>
          <a:p>
            <a:pPr marL="0" indent="0">
              <a:buFont typeface="Wingdings" pitchFamily="2" charset="2"/>
              <a:buNone/>
            </a:pPr>
            <a:r>
              <a:rPr lang="en-US" sz="1300" dirty="0">
                <a:latin typeface="Neue Haas Grotesk Text Pro" panose="020B0504020202020204" pitchFamily="34" charset="77"/>
                <a:cs typeface="Arial"/>
              </a:rPr>
              <a:t>+ $5,000 in paycheck</a:t>
            </a:r>
          </a:p>
          <a:p>
            <a:pPr marL="0" indent="0">
              <a:buFont typeface="Wingdings" pitchFamily="2" charset="2"/>
              <a:buNone/>
            </a:pPr>
            <a:r>
              <a:rPr lang="en-US" sz="1300" dirty="0">
                <a:latin typeface="Neue Haas Grotesk Text Pro" panose="020B0504020202020204" pitchFamily="34" charset="77"/>
                <a:cs typeface="Arial"/>
              </a:rPr>
              <a:t>- $1,000 to taxes</a:t>
            </a:r>
          </a:p>
          <a:p>
            <a:pPr marL="0" indent="0">
              <a:spcAft>
                <a:spcPts val="2000"/>
              </a:spcAft>
              <a:buFont typeface="Wingdings" pitchFamily="2" charset="2"/>
              <a:buNone/>
            </a:pPr>
            <a:r>
              <a:rPr lang="en-US" sz="1300" dirty="0">
                <a:latin typeface="Neue Haas Grotesk Text Pro" panose="020B0504020202020204" pitchFamily="34" charset="77"/>
                <a:cs typeface="Arial" panose="020B0604020202020204" pitchFamily="34" charset="0"/>
              </a:rPr>
              <a:t>- $2,000 </a:t>
            </a:r>
            <a:r>
              <a:rPr lang="en-US" sz="1300" dirty="0">
                <a:latin typeface="Neue Haas Grotesk Text Pro"/>
                <a:cs typeface="Arial"/>
              </a:rPr>
              <a:t>in expenses</a:t>
            </a:r>
            <a:endParaRPr lang="en-US" sz="1300" dirty="0">
              <a:latin typeface="Neue Haas Grotesk Text Pro" panose="020B0504020202020204" pitchFamily="34" charset="77"/>
              <a:cs typeface="Arial" panose="020B0604020202020204" pitchFamily="34" charset="0"/>
            </a:endParaRPr>
          </a:p>
          <a:p>
            <a:pPr marL="0" indent="0">
              <a:lnSpc>
                <a:spcPct val="100000"/>
              </a:lnSpc>
              <a:spcAft>
                <a:spcPts val="0"/>
              </a:spcAft>
              <a:buFont typeface="Wingdings" pitchFamily="2" charset="2"/>
              <a:buNone/>
            </a:pPr>
            <a:r>
              <a:rPr lang="en-US" sz="3200" b="1" dirty="0">
                <a:latin typeface="Libre Baskerville" panose="02000000000000000000" pitchFamily="2" charset="0"/>
                <a:cs typeface="Arial"/>
              </a:rPr>
              <a:t>$2,000</a:t>
            </a:r>
            <a:br>
              <a:rPr lang="en-US" sz="2400" dirty="0">
                <a:latin typeface="Neue Haas Grotesk Text Pro" panose="020B0504020202020204" pitchFamily="34" charset="77"/>
                <a:cs typeface="Arial" panose="020B0604020202020204" pitchFamily="34" charset="0"/>
              </a:rPr>
            </a:br>
            <a:r>
              <a:rPr lang="en-US" sz="1600" dirty="0">
                <a:latin typeface="Neue Haas Grotesk Text Pro" panose="020B0504020202020204" pitchFamily="34" charset="77"/>
                <a:cs typeface="Arial"/>
              </a:rPr>
              <a:t>leftover</a:t>
            </a:r>
            <a:endParaRPr lang="en-GB" sz="1700" dirty="0">
              <a:latin typeface="Neue Haas Grotesk Text Pro" panose="020B0504020202020204" pitchFamily="34" charset="77"/>
              <a:cs typeface="Arial"/>
            </a:endParaRPr>
          </a:p>
        </p:txBody>
      </p:sp>
      <p:sp>
        <p:nvSpPr>
          <p:cNvPr id="11" name="TextBox 10">
            <a:extLst>
              <a:ext uri="{FF2B5EF4-FFF2-40B4-BE49-F238E27FC236}">
                <a16:creationId xmlns:a16="http://schemas.microsoft.com/office/drawing/2014/main" id="{5A139A06-BA88-BB36-3B72-A7A8794AB29F}"/>
              </a:ext>
              <a:ext uri="{C183D7F6-B498-43B3-948B-1728B52AA6E4}">
                <adec:decorative xmlns:adec="http://schemas.microsoft.com/office/drawing/2017/decorative" val="1"/>
              </a:ext>
            </a:extLst>
          </p:cNvPr>
          <p:cNvSpPr txBox="1"/>
          <p:nvPr/>
        </p:nvSpPr>
        <p:spPr>
          <a:xfrm>
            <a:off x="853017" y="1399528"/>
            <a:ext cx="4543086" cy="1021883"/>
          </a:xfrm>
          <a:prstGeom prst="rect">
            <a:avLst/>
          </a:prstGeom>
          <a:noFill/>
        </p:spPr>
        <p:txBody>
          <a:bodyPr wrap="square" lIns="0" tIns="45720" rIns="91440" bIns="45720" rtlCol="0" anchor="t">
            <a:spAutoFit/>
          </a:bodyPr>
          <a:lstStyle/>
          <a:p>
            <a:pPr defTabSz="609570">
              <a:lnSpc>
                <a:spcPct val="130000"/>
              </a:lnSpc>
              <a:spcBef>
                <a:spcPct val="0"/>
              </a:spcBef>
              <a:spcAft>
                <a:spcPts val="1200"/>
              </a:spcAft>
              <a:defRPr/>
            </a:pPr>
            <a:r>
              <a:rPr kumimoji="0" lang="en-US" sz="1600" b="0" i="0" u="none" strike="noStrike" kern="1200" cap="none" spc="0" normalizeH="0" baseline="0" noProof="0">
                <a:ln>
                  <a:noFill/>
                </a:ln>
                <a:solidFill>
                  <a:srgbClr val="2A2C2C"/>
                </a:solidFill>
                <a:effectLst/>
                <a:uLnTx/>
                <a:uFillTx/>
                <a:latin typeface="Neue Haas Grotesk Text Pro"/>
                <a:cs typeface="Arial"/>
              </a:rPr>
              <a:t>After </a:t>
            </a:r>
            <a:r>
              <a:rPr lang="en-US" sz="1600">
                <a:solidFill>
                  <a:srgbClr val="2A2C2C"/>
                </a:solidFill>
                <a:latin typeface="Neue Haas Grotesk Text Pro"/>
                <a:cs typeface="Arial"/>
              </a:rPr>
              <a:t>$2,000</a:t>
            </a:r>
            <a:r>
              <a:rPr kumimoji="0" lang="en-US" sz="1600" b="0" i="0" u="none" strike="noStrike" kern="1200" cap="none" spc="0" normalizeH="0" baseline="0" noProof="0">
                <a:ln>
                  <a:noFill/>
                </a:ln>
                <a:solidFill>
                  <a:srgbClr val="2A2C2C"/>
                </a:solidFill>
                <a:effectLst/>
                <a:uLnTx/>
                <a:uFillTx/>
                <a:latin typeface="Neue Haas Grotesk Text Pro"/>
                <a:cs typeface="Arial"/>
              </a:rPr>
              <a:t> in healthcare expenses for the year, </a:t>
            </a:r>
            <a:r>
              <a:rPr lang="en-US" sz="1600">
                <a:solidFill>
                  <a:srgbClr val="2A2C2C"/>
                </a:solidFill>
                <a:latin typeface="Neue Haas Grotesk Text Pro"/>
                <a:cs typeface="Arial"/>
              </a:rPr>
              <a:t>she is </a:t>
            </a:r>
            <a:r>
              <a:rPr kumimoji="0" lang="en-US" sz="1600" b="0" i="0" u="none" strike="noStrike" kern="1200" cap="none" spc="0" normalizeH="0" baseline="0" noProof="0">
                <a:ln>
                  <a:noFill/>
                </a:ln>
                <a:solidFill>
                  <a:srgbClr val="2A2C2C"/>
                </a:solidFill>
                <a:effectLst/>
                <a:uLnTx/>
                <a:uFillTx/>
                <a:latin typeface="Neue Haas Grotesk Text Pro"/>
                <a:cs typeface="Arial"/>
              </a:rPr>
              <a:t>curious </a:t>
            </a:r>
            <a:r>
              <a:rPr lang="en-US" sz="1600">
                <a:solidFill>
                  <a:srgbClr val="2A2C2C"/>
                </a:solidFill>
                <a:latin typeface="Neue Haas Grotesk Text Pro"/>
                <a:cs typeface="Arial"/>
              </a:rPr>
              <a:t>about </a:t>
            </a:r>
            <a:r>
              <a:rPr kumimoji="0" lang="en-US" sz="1600" b="0" i="0" u="none" strike="noStrike" kern="1200" cap="none" spc="0" normalizeH="0" baseline="0" noProof="0">
                <a:ln>
                  <a:noFill/>
                </a:ln>
                <a:solidFill>
                  <a:srgbClr val="2A2C2C"/>
                </a:solidFill>
                <a:effectLst/>
                <a:uLnTx/>
                <a:uFillTx/>
                <a:latin typeface="Neue Haas Grotesk Text Pro"/>
                <a:cs typeface="Arial"/>
              </a:rPr>
              <a:t>how much </a:t>
            </a:r>
            <a:r>
              <a:rPr lang="en-US" sz="1600">
                <a:solidFill>
                  <a:srgbClr val="2A2C2C"/>
                </a:solidFill>
                <a:latin typeface="Neue Haas Grotesk Text Pro"/>
                <a:cs typeface="Arial"/>
              </a:rPr>
              <a:t>she can</a:t>
            </a:r>
            <a:r>
              <a:rPr kumimoji="0" lang="en-US" sz="1600" b="0" i="0" u="none" strike="noStrike" kern="1200" cap="none" spc="0" normalizeH="0" baseline="0" noProof="0">
                <a:ln>
                  <a:noFill/>
                </a:ln>
                <a:solidFill>
                  <a:srgbClr val="2A2C2C"/>
                </a:solidFill>
                <a:effectLst/>
                <a:uLnTx/>
                <a:uFillTx/>
                <a:latin typeface="Neue Haas Grotesk Text Pro"/>
                <a:cs typeface="Arial"/>
              </a:rPr>
              <a:t> rollover and invest</a:t>
            </a:r>
            <a:r>
              <a:rPr kumimoji="0" lang="en-US" sz="1600" b="0" i="0" u="none" strike="noStrike" kern="1200" cap="none" spc="0" normalizeH="0" baseline="30000" noProof="0">
                <a:ln>
                  <a:noFill/>
                </a:ln>
                <a:solidFill>
                  <a:srgbClr val="2A2C2C"/>
                </a:solidFill>
                <a:effectLst/>
                <a:uLnTx/>
                <a:uFillTx/>
                <a:latin typeface="Neue Haas Grotesk Text Pro"/>
                <a:cs typeface="Arial"/>
              </a:rPr>
              <a:t>1</a:t>
            </a:r>
            <a:r>
              <a:rPr kumimoji="0" lang="en-US" sz="1600" b="0" i="0" u="none" strike="noStrike" kern="1200" cap="none" spc="0" normalizeH="0" baseline="0" noProof="0">
                <a:ln>
                  <a:noFill/>
                </a:ln>
                <a:solidFill>
                  <a:srgbClr val="2A2C2C"/>
                </a:solidFill>
                <a:effectLst/>
                <a:uLnTx/>
                <a:uFillTx/>
                <a:latin typeface="Neue Haas Grotesk Text Pro"/>
                <a:cs typeface="Arial"/>
              </a:rPr>
              <a:t> the following year.</a:t>
            </a:r>
          </a:p>
        </p:txBody>
      </p:sp>
      <p:sp>
        <p:nvSpPr>
          <p:cNvPr id="12" name="Title 2">
            <a:extLst>
              <a:ext uri="{FF2B5EF4-FFF2-40B4-BE49-F238E27FC236}">
                <a16:creationId xmlns:a16="http://schemas.microsoft.com/office/drawing/2014/main" id="{0E100706-51C2-48ED-CB3B-B149B468D64C}"/>
              </a:ext>
            </a:extLst>
          </p:cNvPr>
          <p:cNvSpPr txBox="1">
            <a:spLocks/>
          </p:cNvSpPr>
          <p:nvPr/>
        </p:nvSpPr>
        <p:spPr>
          <a:xfrm>
            <a:off x="853017" y="215328"/>
            <a:ext cx="6477173" cy="970074"/>
          </a:xfrm>
          <a:prstGeom prst="rect">
            <a:avLst/>
          </a:prstGeom>
        </p:spPr>
        <p:txBody>
          <a:bodyPr vert="horz" wrap="square" lIns="0" tIns="121920" rIns="121920" bIns="121920" rtlCol="0" anchor="t" anchorCtr="0">
            <a:spAutoFit/>
          </a:bodyPr>
          <a:lstStyle>
            <a:lvl1pPr algn="l" defTabSz="457178" rtl="0" eaLnBrk="1" latinLnBrk="0" hangingPunct="1">
              <a:spcBef>
                <a:spcPct val="0"/>
              </a:spcBef>
              <a:buNone/>
              <a:defRPr sz="3200" b="1" i="0" kern="1200">
                <a:solidFill>
                  <a:schemeClr val="tx2"/>
                </a:solidFill>
                <a:latin typeface="Neue Haas Grotesk Text Pro" panose="020B0504020202020204" pitchFamily="34" charset="0"/>
                <a:ea typeface="+mj-ea"/>
                <a:cs typeface="+mj-cs"/>
              </a:defRPr>
            </a:lvl1pPr>
          </a:lstStyle>
          <a:p>
            <a:pPr>
              <a:lnSpc>
                <a:spcPts val="6080"/>
              </a:lnSpc>
            </a:pPr>
            <a:r>
              <a:rPr lang="en-US" sz="4270">
                <a:latin typeface="Neue Haas Grotesk Text Pro" panose="020B0504020202020204" pitchFamily="34" charset="77"/>
                <a:cs typeface="Arial" panose="020B0604020202020204" pitchFamily="34" charset="0"/>
              </a:rPr>
              <a:t>Kim’s HSA savings</a:t>
            </a:r>
            <a:endParaRPr lang="en-US" sz="4270" baseline="30000">
              <a:latin typeface="Neue Haas Grotesk Text Pro" panose="020B0504020202020204" pitchFamily="34" charset="77"/>
              <a:cs typeface="Arial" panose="020B0604020202020204" pitchFamily="34" charset="0"/>
            </a:endParaRPr>
          </a:p>
        </p:txBody>
      </p:sp>
      <p:cxnSp>
        <p:nvCxnSpPr>
          <p:cNvPr id="13" name="Straight Connector 12">
            <a:extLst>
              <a:ext uri="{FF2B5EF4-FFF2-40B4-BE49-F238E27FC236}">
                <a16:creationId xmlns:a16="http://schemas.microsoft.com/office/drawing/2014/main" id="{344922E7-C3F1-D65D-5F13-88B205236476}"/>
              </a:ext>
            </a:extLst>
          </p:cNvPr>
          <p:cNvCxnSpPr>
            <a:cxnSpLocks/>
          </p:cNvCxnSpPr>
          <p:nvPr/>
        </p:nvCxnSpPr>
        <p:spPr>
          <a:xfrm>
            <a:off x="924904" y="4115134"/>
            <a:ext cx="1803056"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07CFFFE-2C81-8091-6CCE-61260F17ED0A}"/>
              </a:ext>
            </a:extLst>
          </p:cNvPr>
          <p:cNvCxnSpPr>
            <a:cxnSpLocks/>
          </p:cNvCxnSpPr>
          <p:nvPr/>
        </p:nvCxnSpPr>
        <p:spPr>
          <a:xfrm>
            <a:off x="3465139" y="4115134"/>
            <a:ext cx="2387021" cy="0"/>
          </a:xfrm>
          <a:prstGeom prst="line">
            <a:avLst/>
          </a:prstGeom>
          <a:ln>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6" name="Title 2">
            <a:extLst>
              <a:ext uri="{FF2B5EF4-FFF2-40B4-BE49-F238E27FC236}">
                <a16:creationId xmlns:a16="http://schemas.microsoft.com/office/drawing/2014/main" id="{520C0019-6226-27B3-BABD-4CFC963DC83C}"/>
              </a:ext>
            </a:extLst>
          </p:cNvPr>
          <p:cNvSpPr txBox="1">
            <a:spLocks/>
          </p:cNvSpPr>
          <p:nvPr/>
        </p:nvSpPr>
        <p:spPr>
          <a:xfrm>
            <a:off x="776818" y="5341699"/>
            <a:ext cx="4761214" cy="1613262"/>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spcAft>
                <a:spcPts val="133"/>
              </a:spcAft>
              <a:defRPr/>
            </a:pPr>
            <a:r>
              <a:rPr lang="en-US" sz="800" b="0" baseline="30000">
                <a:solidFill>
                  <a:schemeClr val="accent6"/>
                </a:solidFill>
                <a:latin typeface="Neue Haas Grotesk Text Pro" panose="020B0504020202020204" pitchFamily="34" charset="77"/>
                <a:cs typeface="Arial" panose="020B0604020202020204" pitchFamily="34" charset="0"/>
              </a:rPr>
              <a:t>1</a:t>
            </a:r>
            <a:r>
              <a:rPr lang="en-US" sz="800" b="0">
                <a:solidFill>
                  <a:schemeClr val="accent6"/>
                </a:solidFill>
                <a:latin typeface="Neue Haas Grotesk Text Pro" panose="020B0504020202020204" pitchFamily="34" charset="77"/>
                <a:cs typeface="Arial" panose="020B0604020202020204" pitchFamily="34" charset="0"/>
              </a:rPr>
              <a:t>Minimum account thresholds may apply before being able to invest. </a:t>
            </a:r>
            <a:r>
              <a:rPr lang="en-US" sz="800" b="0">
                <a:solidFill>
                  <a:schemeClr val="accent6"/>
                </a:solidFill>
                <a:effectLst/>
                <a:latin typeface="Neue Haas Grotesk Text Pro" panose="020B0504020202020204" pitchFamily="34" charset="77"/>
                <a:cs typeface="Arial" panose="020B0604020202020204" pitchFamily="34" charset="0"/>
              </a:rPr>
              <a:t>Investments are subject to risk, including the possible loss of the principal invested, and are not FDIC or NCUA insured, or guaranteed by HealthEquity, Inc. Investing through the HealthEquity investment platform is subject to the terms and conditions of the Health Savings Account Custodial Agreement and any applicable investment supplement. Investing may not be suitable for everyone and before making any investments, review the fund’s prospectus.</a:t>
            </a:r>
            <a:br>
              <a:rPr lang="en-US" sz="800" b="0" strike="sngStrike">
                <a:solidFill>
                  <a:schemeClr val="accent6"/>
                </a:solidFill>
                <a:latin typeface="Neue Haas Grotesk Text Pro" panose="020B0504020202020204" pitchFamily="34" charset="77"/>
                <a:cs typeface="Arial" panose="020B0604020202020204" pitchFamily="34" charset="0"/>
              </a:rPr>
            </a:br>
            <a:r>
              <a:rPr lang="en-US" sz="800" b="0" baseline="30000">
                <a:solidFill>
                  <a:schemeClr val="accent6"/>
                </a:solidFill>
                <a:latin typeface="Neue Haas Grotesk Text Pro" panose="020B0504020202020204" pitchFamily="34" charset="77"/>
                <a:cs typeface="Arial" panose="020B0604020202020204" pitchFamily="34" charset="0"/>
              </a:rPr>
              <a:t>*</a:t>
            </a:r>
            <a:r>
              <a:rPr lang="en-US" sz="800" b="0">
                <a:solidFill>
                  <a:schemeClr val="accent6"/>
                </a:solidFill>
                <a:latin typeface="Neue Haas Grotesk Text Pro" panose="020B0504020202020204" pitchFamily="34" charset="77"/>
                <a:cs typeface="Arial" panose="020B0604020202020204" pitchFamily="34" charset="0"/>
              </a:rPr>
              <a:t>Assumes Kim pays 20% of their income in federal, State and social security taxes. Actual tax savings will depend on your HSA contributions, applicable State tax rates and your personal tax situation. Please consult your tax adviser for details.</a:t>
            </a:r>
            <a:br>
              <a:rPr lang="en-US" sz="800" b="0">
                <a:solidFill>
                  <a:schemeClr val="accent6"/>
                </a:solidFill>
                <a:latin typeface="Neue Haas Grotesk Text Pro" panose="020B0504020202020204" pitchFamily="34" charset="77"/>
                <a:cs typeface="Arial" panose="020B0604020202020204" pitchFamily="34" charset="0"/>
              </a:rPr>
            </a:br>
            <a:r>
              <a:rPr lang="en-US" sz="800" b="0">
                <a:solidFill>
                  <a:schemeClr val="accent6"/>
                </a:solidFill>
                <a:latin typeface="Neue Haas Grotesk Text Pro" panose="020B0504020202020204" pitchFamily="34" charset="77"/>
                <a:cs typeface="Arial" panose="020B0604020202020204" pitchFamily="34" charset="0"/>
              </a:rPr>
              <a:t>The example used is for illustrative purposes only.</a:t>
            </a:r>
          </a:p>
          <a:p>
            <a:pPr>
              <a:spcAft>
                <a:spcPts val="133"/>
              </a:spcAft>
              <a:defRPr/>
            </a:pPr>
            <a:r>
              <a:rPr kumimoji="0"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rPr>
              <a:t>.</a:t>
            </a:r>
            <a:endParaRPr lang="en-US" sz="800" b="0" i="0" u="none" strike="noStrike" kern="1200" cap="none" spc="0" normalizeH="0" baseline="0" noProof="0">
              <a:ln>
                <a:noFill/>
              </a:ln>
              <a:solidFill>
                <a:schemeClr val="tx1"/>
              </a:solidFill>
              <a:effectLst/>
              <a:uLnTx/>
              <a:uFillTx/>
              <a:latin typeface="Neue Haas Grotesk Text Pro" panose="020B0504020202020204" pitchFamily="34" charset="77"/>
              <a:cs typeface="Arial"/>
            </a:endParaRPr>
          </a:p>
        </p:txBody>
      </p:sp>
      <p:sp>
        <p:nvSpPr>
          <p:cNvPr id="17" name="Content Placeholder 5">
            <a:extLst>
              <a:ext uri="{FF2B5EF4-FFF2-40B4-BE49-F238E27FC236}">
                <a16:creationId xmlns:a16="http://schemas.microsoft.com/office/drawing/2014/main" id="{15C7CB5C-9CCF-2E77-F009-200E189247F0}"/>
              </a:ext>
            </a:extLst>
          </p:cNvPr>
          <p:cNvSpPr txBox="1">
            <a:spLocks/>
          </p:cNvSpPr>
          <p:nvPr/>
        </p:nvSpPr>
        <p:spPr>
          <a:xfrm>
            <a:off x="3496235" y="2582368"/>
            <a:ext cx="2041796" cy="2970622"/>
          </a:xfrm>
          <a:prstGeom prst="rect">
            <a:avLst/>
          </a:prstGeom>
        </p:spPr>
        <p:txBody>
          <a:bodyPr vert="horz" lIns="0" tIns="0" rIns="0" bIns="0" rtlCol="0" anchor="t">
            <a:noAutofit/>
          </a:bodyPr>
          <a:lstStyle>
            <a:lvl1pPr marL="237061" indent="-237061" algn="l" defTabSz="609570" rtl="0" eaLnBrk="1" latinLnBrk="0" hangingPunct="1">
              <a:lnSpc>
                <a:spcPct val="130000"/>
              </a:lnSpc>
              <a:spcBef>
                <a:spcPts val="0"/>
              </a:spcBef>
              <a:spcAft>
                <a:spcPts val="800"/>
              </a:spcAft>
              <a:buFont typeface="Wingdings" pitchFamily="2" charset="2"/>
              <a:buChar char="§"/>
              <a:tabLst/>
              <a:defRPr sz="2000" b="0" i="0" kern="1200">
                <a:solidFill>
                  <a:schemeClr val="tx1"/>
                </a:solidFill>
                <a:latin typeface="Neue Haas Grotesk Text Pro" panose="020B0504020202020204" pitchFamily="34" charset="0"/>
                <a:ea typeface="+mn-ea"/>
                <a:cs typeface="+mn-cs"/>
              </a:defRPr>
            </a:lvl1pPr>
            <a:lvl2pPr marL="463539" indent="-226478" algn="l" defTabSz="609570" rtl="0" eaLnBrk="1" latinLnBrk="0" hangingPunct="1">
              <a:lnSpc>
                <a:spcPct val="130000"/>
              </a:lnSpc>
              <a:spcBef>
                <a:spcPts val="0"/>
              </a:spcBef>
              <a:spcAft>
                <a:spcPts val="800"/>
              </a:spcAft>
              <a:buFont typeface="Wingdings" pitchFamily="2" charset="2"/>
              <a:buChar char="§"/>
              <a:tabLst/>
              <a:defRPr sz="1733" b="0" i="0" kern="1200">
                <a:solidFill>
                  <a:schemeClr val="tx1"/>
                </a:solidFill>
                <a:latin typeface="Neue Haas Grotesk Text Pro" panose="020B0504020202020204" pitchFamily="34" charset="0"/>
                <a:ea typeface="+mn-ea"/>
                <a:cs typeface="+mn-cs"/>
              </a:defRPr>
            </a:lvl2pPr>
            <a:lvl3pPr marL="690016" indent="-226478" algn="l" defTabSz="609570" rtl="0" eaLnBrk="1" latinLnBrk="0" hangingPunct="1">
              <a:lnSpc>
                <a:spcPct val="130000"/>
              </a:lnSpc>
              <a:spcBef>
                <a:spcPts val="0"/>
              </a:spcBef>
              <a:spcAft>
                <a:spcPts val="800"/>
              </a:spcAft>
              <a:buFont typeface="Wingdings" pitchFamily="2" charset="2"/>
              <a:buChar char="§"/>
              <a:tabLst/>
              <a:defRPr sz="1467" b="0" i="0" kern="1200">
                <a:solidFill>
                  <a:schemeClr val="tx1"/>
                </a:solidFill>
                <a:latin typeface="Neue Haas Grotesk Text Pro" panose="020B0504020202020204" pitchFamily="34" charset="0"/>
                <a:ea typeface="+mn-ea"/>
                <a:cs typeface="+mn-cs"/>
              </a:defRPr>
            </a:lvl3pPr>
            <a:lvl4pPr marL="916494" indent="-226478" algn="l" defTabSz="609570" rtl="0" eaLnBrk="1" latinLnBrk="0" hangingPunct="1">
              <a:lnSpc>
                <a:spcPct val="13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0"/>
                <a:ea typeface="+mn-ea"/>
                <a:cs typeface="+mn-cs"/>
              </a:defRPr>
            </a:lvl4pPr>
            <a:lvl5pPr marL="916494" indent="-224361" algn="l" defTabSz="609570" rtl="0" eaLnBrk="1" latinLnBrk="0" hangingPunct="1">
              <a:lnSpc>
                <a:spcPct val="120000"/>
              </a:lnSpc>
              <a:spcBef>
                <a:spcPts val="0"/>
              </a:spcBef>
              <a:spcAft>
                <a:spcPts val="800"/>
              </a:spcAft>
              <a:buFont typeface="Wingdings" pitchFamily="2" charset="2"/>
              <a:buChar char="§"/>
              <a:tabLst/>
              <a:defRPr sz="12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Wingdings" pitchFamily="2" charset="2"/>
              <a:buNone/>
            </a:pPr>
            <a:r>
              <a:rPr lang="en-US" sz="1700" b="1">
                <a:solidFill>
                  <a:schemeClr val="tx2"/>
                </a:solidFill>
                <a:latin typeface="Neue Haas Grotesk Text Pro" panose="020B0504020202020204" pitchFamily="34" charset="77"/>
                <a:cs typeface="Arial" panose="020B0604020202020204" pitchFamily="34" charset="0"/>
              </a:rPr>
              <a:t>With an HSA</a:t>
            </a:r>
          </a:p>
          <a:p>
            <a:pPr marL="0" indent="0">
              <a:buFont typeface="Wingdings" pitchFamily="2" charset="2"/>
              <a:buNone/>
            </a:pPr>
            <a:r>
              <a:rPr lang="en-US" sz="1300">
                <a:latin typeface="Neue Haas Grotesk Text Pro" panose="020B0504020202020204" pitchFamily="34" charset="77"/>
                <a:cs typeface="Arial"/>
              </a:rPr>
              <a:t>+ $5,000 in paycheck</a:t>
            </a:r>
          </a:p>
          <a:p>
            <a:pPr marL="0" indent="0">
              <a:buFont typeface="Wingdings" pitchFamily="2" charset="2"/>
              <a:buNone/>
            </a:pPr>
            <a:r>
              <a:rPr lang="en-US" sz="1300">
                <a:latin typeface="Neue Haas Grotesk Text Pro" panose="020B0504020202020204" pitchFamily="34" charset="77"/>
                <a:cs typeface="Arial"/>
              </a:rPr>
              <a:t>- $0 to taxes</a:t>
            </a:r>
          </a:p>
          <a:p>
            <a:pPr marL="0" indent="0">
              <a:spcAft>
                <a:spcPts val="2000"/>
              </a:spcAft>
              <a:buFont typeface="Wingdings" pitchFamily="2" charset="2"/>
              <a:buNone/>
            </a:pPr>
            <a:r>
              <a:rPr lang="en-US" sz="1300">
                <a:latin typeface="Neue Haas Grotesk Text Pro" panose="020B0504020202020204" pitchFamily="34" charset="77"/>
                <a:cs typeface="Arial" panose="020B0604020202020204" pitchFamily="34" charset="0"/>
              </a:rPr>
              <a:t>- $2,000 </a:t>
            </a:r>
            <a:r>
              <a:rPr lang="en-US" sz="1300">
                <a:latin typeface="Neue Haas Grotesk Text Pro"/>
                <a:cs typeface="Arial"/>
              </a:rPr>
              <a:t>in expenses</a:t>
            </a:r>
            <a:endParaRPr lang="en-US" sz="1300">
              <a:latin typeface="Neue Haas Grotesk Text Pro" panose="020B0504020202020204" pitchFamily="34" charset="77"/>
              <a:cs typeface="Arial" panose="020B0604020202020204" pitchFamily="34" charset="0"/>
            </a:endParaRPr>
          </a:p>
          <a:p>
            <a:pPr marL="0" indent="0">
              <a:lnSpc>
                <a:spcPct val="100000"/>
              </a:lnSpc>
              <a:spcAft>
                <a:spcPts val="0"/>
              </a:spcAft>
              <a:buFont typeface="Wingdings" pitchFamily="2" charset="2"/>
              <a:buNone/>
            </a:pPr>
            <a:r>
              <a:rPr lang="en-US" sz="3200" b="1">
                <a:solidFill>
                  <a:schemeClr val="tx2"/>
                </a:solidFill>
                <a:latin typeface="Libre Baskerville" panose="02000000000000000000" pitchFamily="2" charset="0"/>
                <a:cs typeface="Arial"/>
              </a:rPr>
              <a:t>$3,000</a:t>
            </a:r>
            <a:br>
              <a:rPr lang="en-US" sz="2400">
                <a:solidFill>
                  <a:schemeClr val="tx2"/>
                </a:solidFill>
                <a:latin typeface="Neue Haas Grotesk Text Pro" panose="020B0504020202020204" pitchFamily="34" charset="77"/>
                <a:cs typeface="Arial" panose="020B0604020202020204" pitchFamily="34" charset="0"/>
              </a:rPr>
            </a:br>
            <a:r>
              <a:rPr lang="en-US" sz="1600">
                <a:solidFill>
                  <a:schemeClr val="tx2"/>
                </a:solidFill>
                <a:latin typeface="Neue Haas Grotesk Text Pro" panose="020B0504020202020204" pitchFamily="34" charset="77"/>
                <a:cs typeface="Arial"/>
              </a:rPr>
              <a:t>left to rollover</a:t>
            </a:r>
            <a:endParaRPr lang="en-GB" sz="1700">
              <a:solidFill>
                <a:schemeClr val="tx2"/>
              </a:solidFill>
              <a:latin typeface="Neue Haas Grotesk Text Pro" panose="020B0504020202020204" pitchFamily="34" charset="77"/>
              <a:cs typeface="Arial"/>
            </a:endParaRPr>
          </a:p>
        </p:txBody>
      </p:sp>
    </p:spTree>
    <p:extLst>
      <p:ext uri="{BB962C8B-B14F-4D97-AF65-F5344CB8AC3E}">
        <p14:creationId xmlns:p14="http://schemas.microsoft.com/office/powerpoint/2010/main" val="89436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96554C-8F24-70D5-0CEE-83992DD9C6C5}"/>
              </a:ext>
            </a:extLst>
          </p:cNvPr>
          <p:cNvPicPr>
            <a:picLocks noChangeAspect="1"/>
          </p:cNvPicPr>
          <p:nvPr/>
        </p:nvPicPr>
        <p:blipFill>
          <a:blip r:embed="rId3">
            <a:extLst>
              <a:ext uri="{28A0092B-C50C-407E-A947-70E740481C1C}">
                <a14:useLocalDpi xmlns:a14="http://schemas.microsoft.com/office/drawing/2010/main" val="0"/>
              </a:ext>
            </a:extLst>
          </a:blip>
          <a:srcRect l="30760" r="11130"/>
          <a:stretch/>
        </p:blipFill>
        <p:spPr>
          <a:xfrm>
            <a:off x="6208295" y="0"/>
            <a:ext cx="5983704" cy="6858000"/>
          </a:xfrm>
          <a:prstGeom prst="rect">
            <a:avLst/>
          </a:prstGeom>
        </p:spPr>
      </p:pic>
      <p:sp>
        <p:nvSpPr>
          <p:cNvPr id="6" name="TextBox 5">
            <a:extLst>
              <a:ext uri="{FF2B5EF4-FFF2-40B4-BE49-F238E27FC236}">
                <a16:creationId xmlns:a16="http://schemas.microsoft.com/office/drawing/2014/main" id="{C33801ED-D91C-0C01-581A-FD2561E2177C}"/>
              </a:ext>
            </a:extLst>
          </p:cNvPr>
          <p:cNvSpPr txBox="1"/>
          <p:nvPr/>
        </p:nvSpPr>
        <p:spPr>
          <a:xfrm>
            <a:off x="3821723" y="633046"/>
            <a:ext cx="184731" cy="369332"/>
          </a:xfrm>
          <a:prstGeom prst="rect">
            <a:avLst/>
          </a:prstGeom>
          <a:noFill/>
        </p:spPr>
        <p:txBody>
          <a:bodyPr wrap="none" rtlCol="0">
            <a:spAutoFit/>
          </a:bodyPr>
          <a:lstStyle/>
          <a:p>
            <a:endParaRPr lang="en-US" err="1">
              <a:solidFill>
                <a:srgbClr val="7F7F7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A3C8ED3-EB89-F04B-5DBA-B5CC1C8FBE90}"/>
              </a:ext>
            </a:extLst>
          </p:cNvPr>
          <p:cNvSpPr txBox="1"/>
          <p:nvPr/>
        </p:nvSpPr>
        <p:spPr>
          <a:xfrm>
            <a:off x="3352800" y="35169"/>
            <a:ext cx="184731" cy="369332"/>
          </a:xfrm>
          <a:prstGeom prst="rect">
            <a:avLst/>
          </a:prstGeom>
          <a:noFill/>
        </p:spPr>
        <p:txBody>
          <a:bodyPr wrap="none" rtlCol="0">
            <a:spAutoFit/>
          </a:bodyPr>
          <a:lstStyle/>
          <a:p>
            <a:endParaRPr lang="en-US" err="1">
              <a:solidFill>
                <a:srgbClr val="7F7F7F"/>
              </a:solidFill>
            </a:endParaRPr>
          </a:p>
        </p:txBody>
      </p:sp>
      <p:sp>
        <p:nvSpPr>
          <p:cNvPr id="12" name="Title 2">
            <a:extLst>
              <a:ext uri="{FF2B5EF4-FFF2-40B4-BE49-F238E27FC236}">
                <a16:creationId xmlns:a16="http://schemas.microsoft.com/office/drawing/2014/main" id="{DA029878-462D-4E50-4C1B-6F152AF5E3B1}"/>
              </a:ext>
            </a:extLst>
          </p:cNvPr>
          <p:cNvSpPr txBox="1">
            <a:spLocks/>
          </p:cNvSpPr>
          <p:nvPr/>
        </p:nvSpPr>
        <p:spPr>
          <a:xfrm>
            <a:off x="853443" y="2708979"/>
            <a:ext cx="4816530" cy="3874843"/>
          </a:xfrm>
          <a:prstGeom prst="rect">
            <a:avLst/>
          </a:prstGeom>
        </p:spPr>
        <p:txBody>
          <a:bodyPr vert="horz" wrap="square" lIns="91440" tIns="91440" rIns="91440" bIns="91440" rtlCol="0" anchor="t" anchorCtr="0">
            <a:spAutoFit/>
          </a:bodyPr>
          <a:lstStyle>
            <a:lvl1pPr algn="l" defTabSz="609585" rtl="0" eaLnBrk="1" latinLnBrk="0" hangingPunct="1">
              <a:spcBef>
                <a:spcPct val="0"/>
              </a:spcBef>
              <a:buNone/>
              <a:defRPr sz="3733" b="1" i="0" kern="1200">
                <a:solidFill>
                  <a:schemeClr val="tx2"/>
                </a:solidFill>
                <a:latin typeface="+mj-lt"/>
                <a:ea typeface="+mj-ea"/>
                <a:cs typeface="+mj-cs"/>
              </a:defRPr>
            </a:lvl1pPr>
          </a:lstStyle>
          <a:p>
            <a:pPr>
              <a:lnSpc>
                <a:spcPct val="120000"/>
              </a:lnSpc>
              <a:spcAft>
                <a:spcPts val="1200"/>
              </a:spcAft>
            </a:pPr>
            <a:r>
              <a:rPr lang="en-US" sz="2000">
                <a:solidFill>
                  <a:schemeClr val="tx1"/>
                </a:solidFill>
                <a:latin typeface="Neue Haas Grotesk Text Pro" panose="020B0504020202020204" pitchFamily="34" charset="77"/>
                <a:ea typeface="+mj-lt"/>
                <a:cs typeface="Arial"/>
              </a:rPr>
              <a:t>Sign up for a HDHP</a:t>
            </a:r>
            <a:r>
              <a:rPr lang="en-US" sz="2000" b="0">
                <a:solidFill>
                  <a:schemeClr val="tx1"/>
                </a:solidFill>
                <a:latin typeface="Neue Haas Grotesk Text Pro" panose="020B0504020202020204" pitchFamily="34" charset="77"/>
                <a:ea typeface="+mj-lt"/>
                <a:cs typeface="Arial"/>
              </a:rPr>
              <a:t> and m</a:t>
            </a:r>
            <a:r>
              <a:rPr lang="en-US" sz="2000" b="0">
                <a:solidFill>
                  <a:schemeClr val="tx1"/>
                </a:solidFill>
                <a:latin typeface="Neue Haas Grotesk Text Pro" panose="020B0504020202020204" pitchFamily="34" charset="77"/>
                <a:ea typeface="Verdana"/>
                <a:cs typeface="Arial"/>
              </a:rPr>
              <a:t>eet these qualifications: </a:t>
            </a:r>
            <a:endParaRPr lang="en-US" sz="2000">
              <a:solidFill>
                <a:schemeClr val="tx1"/>
              </a:solidFill>
              <a:latin typeface="Neue Haas Grotesk Text Pro" panose="020B0504020202020204" pitchFamily="34" charset="77"/>
              <a:ea typeface="Verdana"/>
              <a:cs typeface="Arial"/>
            </a:endParaRPr>
          </a:p>
          <a:p>
            <a:pPr marL="342900" indent="-342900">
              <a:lnSpc>
                <a:spcPct val="120000"/>
              </a:lnSpc>
              <a:spcAft>
                <a:spcPts val="1200"/>
              </a:spcAft>
              <a:buClr>
                <a:schemeClr val="tx2"/>
              </a:buClr>
              <a:buFont typeface="Wingdings" pitchFamily="2" charset="2"/>
              <a:buChar char="ü"/>
            </a:pPr>
            <a:r>
              <a:rPr lang="en-US" sz="2000" b="0">
                <a:solidFill>
                  <a:schemeClr val="tx1"/>
                </a:solidFill>
                <a:latin typeface="Neue Haas Grotesk Text Pro" panose="020B0504020202020204" pitchFamily="34" charset="77"/>
                <a:ea typeface="Verdana"/>
                <a:cs typeface="Arial"/>
              </a:rPr>
              <a:t>No access to a healthcare FSA</a:t>
            </a:r>
            <a:endParaRPr lang="en-US" sz="2000">
              <a:solidFill>
                <a:schemeClr val="tx1"/>
              </a:solidFill>
              <a:latin typeface="Neue Haas Grotesk Text Pro" panose="020B0504020202020204" pitchFamily="34" charset="77"/>
              <a:cs typeface="Arial"/>
            </a:endParaRPr>
          </a:p>
          <a:p>
            <a:pPr marL="342900" indent="-342900">
              <a:lnSpc>
                <a:spcPct val="120000"/>
              </a:lnSpc>
              <a:spcAft>
                <a:spcPts val="1200"/>
              </a:spcAft>
              <a:buClr>
                <a:schemeClr val="tx2"/>
              </a:buClr>
              <a:buFont typeface="Wingdings" pitchFamily="2" charset="2"/>
              <a:buChar char="ü"/>
            </a:pPr>
            <a:r>
              <a:rPr lang="en-US" sz="2000" b="0">
                <a:solidFill>
                  <a:schemeClr val="tx1"/>
                </a:solidFill>
                <a:latin typeface="Neue Haas Grotesk Text Pro" panose="020B0504020202020204" pitchFamily="34" charset="77"/>
                <a:ea typeface="Verdana"/>
                <a:cs typeface="Arial"/>
              </a:rPr>
              <a:t>Not claimed as a dependent </a:t>
            </a:r>
            <a:br>
              <a:rPr lang="en-US" sz="2000" b="0">
                <a:latin typeface="Neue Haas Grotesk Text Pro" panose="020B0504020202020204" pitchFamily="34" charset="77"/>
                <a:cs typeface="Arial"/>
              </a:rPr>
            </a:br>
            <a:r>
              <a:rPr lang="en-US" sz="2000" b="0">
                <a:solidFill>
                  <a:schemeClr val="tx1"/>
                </a:solidFill>
                <a:latin typeface="Neue Haas Grotesk Text Pro" panose="020B0504020202020204" pitchFamily="34" charset="77"/>
                <a:ea typeface="Verdana"/>
                <a:cs typeface="Arial"/>
              </a:rPr>
              <a:t>on anyone’s tax return</a:t>
            </a:r>
            <a:endParaRPr lang="en-US" sz="2000">
              <a:solidFill>
                <a:schemeClr val="tx1"/>
              </a:solidFill>
              <a:latin typeface="Neue Haas Grotesk Text Pro" panose="020B0504020202020204" pitchFamily="34" charset="77"/>
              <a:cs typeface="Arial"/>
            </a:endParaRPr>
          </a:p>
          <a:p>
            <a:pPr marL="342900" indent="-342900">
              <a:lnSpc>
                <a:spcPct val="120000"/>
              </a:lnSpc>
              <a:spcAft>
                <a:spcPts val="1200"/>
              </a:spcAft>
              <a:buClr>
                <a:schemeClr val="tx2"/>
              </a:buClr>
              <a:buFont typeface="Wingdings" pitchFamily="2" charset="2"/>
              <a:buChar char="ü"/>
            </a:pPr>
            <a:r>
              <a:rPr lang="en-US" sz="2000" b="0">
                <a:solidFill>
                  <a:schemeClr val="tx1"/>
                </a:solidFill>
                <a:latin typeface="Neue Haas Grotesk Text Pro" panose="020B0504020202020204" pitchFamily="34" charset="77"/>
                <a:ea typeface="Verdana"/>
                <a:cs typeface="Arial"/>
              </a:rPr>
              <a:t>Not enrolled in Medicare</a:t>
            </a:r>
          </a:p>
          <a:p>
            <a:pPr marL="342900" indent="-342900">
              <a:lnSpc>
                <a:spcPct val="120000"/>
              </a:lnSpc>
              <a:spcAft>
                <a:spcPts val="1200"/>
              </a:spcAft>
              <a:buClr>
                <a:schemeClr val="tx2"/>
              </a:buClr>
              <a:buFont typeface="Wingdings" pitchFamily="2" charset="2"/>
              <a:buChar char="ü"/>
            </a:pPr>
            <a:r>
              <a:rPr lang="en-US" sz="2000" b="0">
                <a:solidFill>
                  <a:schemeClr val="tx1"/>
                </a:solidFill>
                <a:latin typeface="Neue Haas Grotesk Text Pro" panose="020B0504020202020204" pitchFamily="34" charset="77"/>
                <a:ea typeface="Verdana"/>
                <a:cs typeface="Arial"/>
              </a:rPr>
              <a:t>Minimum age to open an HSA is 18</a:t>
            </a:r>
          </a:p>
          <a:p>
            <a:pPr marL="342900" indent="-342900">
              <a:lnSpc>
                <a:spcPct val="120000"/>
              </a:lnSpc>
              <a:spcAft>
                <a:spcPts val="1200"/>
              </a:spcAft>
              <a:buFont typeface="Wingdings" pitchFamily="2" charset="2"/>
              <a:buChar char="ü"/>
            </a:pPr>
            <a:endParaRPr lang="en-US" sz="2000">
              <a:solidFill>
                <a:schemeClr val="tx1"/>
              </a:solidFill>
              <a:latin typeface="Neue Haas Grotesk Text Pro" panose="020B0504020202020204" pitchFamily="34" charset="77"/>
              <a:cs typeface="Arial"/>
            </a:endParaRPr>
          </a:p>
        </p:txBody>
      </p:sp>
      <p:sp>
        <p:nvSpPr>
          <p:cNvPr id="13" name="Title 2">
            <a:extLst>
              <a:ext uri="{FF2B5EF4-FFF2-40B4-BE49-F238E27FC236}">
                <a16:creationId xmlns:a16="http://schemas.microsoft.com/office/drawing/2014/main" id="{784A6983-1F0A-ACB5-1610-8D0E0FFB6165}"/>
              </a:ext>
            </a:extLst>
          </p:cNvPr>
          <p:cNvSpPr txBox="1">
            <a:spLocks/>
          </p:cNvSpPr>
          <p:nvPr/>
        </p:nvSpPr>
        <p:spPr>
          <a:xfrm>
            <a:off x="853443" y="365759"/>
            <a:ext cx="3933710" cy="1493037"/>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 Haas Grotesk Text Pro" panose="020B0504020202020204" pitchFamily="34" charset="0"/>
                <a:ea typeface="+mj-ea"/>
                <a:cs typeface="+mj-cs"/>
              </a:defRPr>
            </a:lvl1pPr>
          </a:lstStyle>
          <a:p>
            <a:pPr>
              <a:lnSpc>
                <a:spcPts val="6080"/>
              </a:lnSpc>
            </a:pPr>
            <a:r>
              <a:rPr lang="en-US" sz="4250">
                <a:solidFill>
                  <a:srgbClr val="4F2883"/>
                </a:solidFill>
                <a:latin typeface="Neue Haas Grotesk Text Pro" panose="020B0504020202020204" pitchFamily="34" charset="77"/>
                <a:cs typeface="Arial"/>
              </a:rPr>
              <a:t>How do I get an HSA?</a:t>
            </a:r>
          </a:p>
        </p:txBody>
      </p:sp>
    </p:spTree>
    <p:extLst>
      <p:ext uri="{BB962C8B-B14F-4D97-AF65-F5344CB8AC3E}">
        <p14:creationId xmlns:p14="http://schemas.microsoft.com/office/powerpoint/2010/main" val="105004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7F73BF8-FBE3-7E9F-8EDB-C3E92F856F70}"/>
              </a:ext>
            </a:extLst>
          </p:cNvPr>
          <p:cNvSpPr txBox="1">
            <a:spLocks/>
          </p:cNvSpPr>
          <p:nvPr/>
        </p:nvSpPr>
        <p:spPr>
          <a:xfrm>
            <a:off x="1534332" y="2343961"/>
            <a:ext cx="4859696" cy="3117388"/>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55">
              <a:spcAft>
                <a:spcPts val="2400"/>
              </a:spcAft>
              <a:buNone/>
              <a:defRPr/>
            </a:pPr>
            <a:r>
              <a:rPr lang="en-US" sz="2000">
                <a:solidFill>
                  <a:srgbClr val="2A2C2C"/>
                </a:solidFill>
                <a:latin typeface="Neue Haas Grotesk Text Pro" panose="020B0504020202020204" pitchFamily="34" charset="77"/>
                <a:ea typeface="Verdana"/>
                <a:cs typeface="Arial" panose="020B0604020202020204" pitchFamily="34" charset="0"/>
              </a:rPr>
              <a:t>24/7 Member Services via call or chat</a:t>
            </a:r>
            <a:endParaRPr lang="en-US" sz="2000">
              <a:latin typeface="Neue Haas Grotesk Text Pro" panose="020B0504020202020204" pitchFamily="34" charset="77"/>
              <a:cs typeface="Arial" panose="020B0604020202020204" pitchFamily="34" charset="0"/>
            </a:endParaRPr>
          </a:p>
          <a:p>
            <a:pPr marL="0" indent="0" defTabSz="609555">
              <a:spcAft>
                <a:spcPts val="2400"/>
              </a:spcAft>
              <a:buNone/>
              <a:defRPr/>
            </a:pPr>
            <a:r>
              <a:rPr lang="en-US" sz="2000">
                <a:solidFill>
                  <a:srgbClr val="2A2C2C"/>
                </a:solidFill>
                <a:latin typeface="Neue Haas Grotesk Text Pro" panose="020B0504020202020204" pitchFamily="34" charset="77"/>
                <a:ea typeface="Verdana"/>
                <a:cs typeface="Arial" panose="020B0604020202020204" pitchFamily="34" charset="0"/>
              </a:rPr>
              <a:t>On-the-go access with our mobile app</a:t>
            </a:r>
            <a:endParaRPr lang="en-US" sz="2000" baseline="30000">
              <a:solidFill>
                <a:srgbClr val="2A2C2C"/>
              </a:solidFill>
              <a:latin typeface="Neue Haas Grotesk Text Pro" panose="020B0504020202020204" pitchFamily="34" charset="77"/>
              <a:ea typeface="Verdana"/>
              <a:cs typeface="Arial" panose="020B0604020202020204" pitchFamily="34" charset="0"/>
            </a:endParaRPr>
          </a:p>
          <a:p>
            <a:pPr marL="0" indent="0" defTabSz="609555">
              <a:spcAft>
                <a:spcPts val="2400"/>
              </a:spcAft>
              <a:buNone/>
              <a:defRPr/>
            </a:pPr>
            <a:r>
              <a:rPr lang="en-US" sz="2000">
                <a:solidFill>
                  <a:srgbClr val="2A2C2C"/>
                </a:solidFill>
                <a:latin typeface="Neue Haas Grotesk Text Pro" panose="020B0504020202020204" pitchFamily="34" charset="77"/>
                <a:ea typeface="Verdana"/>
                <a:cs typeface="Arial" panose="020B0604020202020204" pitchFamily="34" charset="0"/>
              </a:rPr>
              <a:t>Fast, convenient payment </a:t>
            </a:r>
            <a:br>
              <a:rPr lang="en-US" sz="2000">
                <a:solidFill>
                  <a:srgbClr val="2A2C2C"/>
                </a:solidFill>
                <a:latin typeface="Neue Haas Grotesk Text Pro" panose="020B0504020202020204" pitchFamily="34" charset="77"/>
                <a:ea typeface="Verdana"/>
                <a:cs typeface="Arial" panose="020B0604020202020204" pitchFamily="34" charset="0"/>
              </a:rPr>
            </a:br>
            <a:r>
              <a:rPr lang="en-US" sz="2000">
                <a:solidFill>
                  <a:srgbClr val="2A2C2C"/>
                </a:solidFill>
                <a:latin typeface="Neue Haas Grotesk Text Pro" panose="020B0504020202020204" pitchFamily="34" charset="77"/>
                <a:ea typeface="Verdana"/>
                <a:cs typeface="Arial" panose="020B0604020202020204" pitchFamily="34" charset="0"/>
              </a:rPr>
              <a:t>and reimbursement</a:t>
            </a:r>
          </a:p>
          <a:p>
            <a:pPr marL="0" indent="0" defTabSz="609555">
              <a:spcAft>
                <a:spcPts val="2400"/>
              </a:spcAft>
              <a:buNone/>
              <a:defRPr/>
            </a:pPr>
            <a:r>
              <a:rPr lang="en-US" sz="2000">
                <a:solidFill>
                  <a:srgbClr val="2A2C2C"/>
                </a:solidFill>
                <a:latin typeface="Neue Haas Grotesk Text Pro" panose="020B0504020202020204" pitchFamily="34" charset="77"/>
                <a:ea typeface="Verdana"/>
                <a:cs typeface="Arial" panose="020B0604020202020204" pitchFamily="34" charset="0"/>
              </a:rPr>
              <a:t>Simple</a:t>
            </a:r>
            <a:r>
              <a:rPr lang="en-US" sz="2000">
                <a:solidFill>
                  <a:srgbClr val="2A2C2C"/>
                </a:solidFill>
                <a:latin typeface="Neue Haas Grotesk Text Pro" panose="020B0504020202020204" pitchFamily="34" charset="77"/>
                <a:cs typeface="Arial" panose="020B0604020202020204" pitchFamily="34" charset="0"/>
              </a:rPr>
              <a:t> investing from the Investment Desktop or HealthEquity mobile app</a:t>
            </a:r>
            <a:endParaRPr lang="en-US" sz="2000">
              <a:latin typeface="Neue Haas Grotesk Text Pro" panose="020B0504020202020204" pitchFamily="34" charset="77"/>
              <a:cs typeface="Arial" panose="020B0604020202020204" pitchFamily="34" charset="0"/>
            </a:endParaRPr>
          </a:p>
          <a:p>
            <a:pPr marL="0" indent="0" defTabSz="609555">
              <a:spcAft>
                <a:spcPts val="2400"/>
              </a:spcAft>
              <a:buNone/>
              <a:defRPr/>
            </a:pPr>
            <a:endParaRPr lang="en-US" sz="2000">
              <a:latin typeface="Neue Haas Grotesk Text Pro" panose="020B0504020202020204" pitchFamily="34" charset="77"/>
              <a:cs typeface="Arial"/>
            </a:endParaRPr>
          </a:p>
        </p:txBody>
      </p:sp>
      <p:sp>
        <p:nvSpPr>
          <p:cNvPr id="9" name="Title 1">
            <a:extLst>
              <a:ext uri="{FF2B5EF4-FFF2-40B4-BE49-F238E27FC236}">
                <a16:creationId xmlns:a16="http://schemas.microsoft.com/office/drawing/2014/main" id="{6CF49A52-05D8-D986-4C74-87A524D5698F}"/>
              </a:ext>
            </a:extLst>
          </p:cNvPr>
          <p:cNvSpPr>
            <a:spLocks noGrp="1"/>
          </p:cNvSpPr>
          <p:nvPr>
            <p:ph type="title"/>
          </p:nvPr>
        </p:nvSpPr>
        <p:spPr>
          <a:xfrm>
            <a:off x="942985" y="391195"/>
            <a:ext cx="5772827" cy="1431867"/>
          </a:xfrm>
        </p:spPr>
        <p:txBody>
          <a:bodyPr/>
          <a:lstStyle/>
          <a:p>
            <a:pPr>
              <a:defRPr/>
            </a:pPr>
            <a:r>
              <a:rPr lang="en-US" sz="4400">
                <a:latin typeface="Neue Haas Grotesk Text Pro" panose="020B0504020202020204" pitchFamily="34" charset="77"/>
                <a:cs typeface="Arial" panose="020B0604020202020204" pitchFamily="34" charset="0"/>
              </a:rPr>
              <a:t>HealthEquity </a:t>
            </a:r>
            <a:br>
              <a:rPr lang="en-US" sz="4400">
                <a:latin typeface="Neue Haas Grotesk Text Pro" panose="020B0504020202020204" pitchFamily="34" charset="77"/>
                <a:cs typeface="Arial" panose="020B0604020202020204" pitchFamily="34" charset="0"/>
              </a:rPr>
            </a:br>
            <a:r>
              <a:rPr lang="en-US" sz="4400">
                <a:latin typeface="Neue Haas Grotesk Text Pro" panose="020B0504020202020204" pitchFamily="34" charset="77"/>
                <a:cs typeface="Arial" panose="020B0604020202020204" pitchFamily="34" charset="0"/>
              </a:rPr>
              <a:t>makes saving easy</a:t>
            </a:r>
          </a:p>
        </p:txBody>
      </p:sp>
      <p:pic>
        <p:nvPicPr>
          <p:cNvPr id="11" name="Picture Placeholder 6" descr="A person holding a phone and a clipboard&#10;&#10;AI-generated content may be incorrect.">
            <a:extLst>
              <a:ext uri="{FF2B5EF4-FFF2-40B4-BE49-F238E27FC236}">
                <a16:creationId xmlns:a16="http://schemas.microsoft.com/office/drawing/2014/main" id="{FB44316F-E9E9-8C1F-24F8-2ED2FC1AED1A}"/>
              </a:ext>
            </a:extLst>
          </p:cNvPr>
          <p:cNvPicPr>
            <a:picLocks noGrp="1" noChangeAspect="1"/>
          </p:cNvPicPr>
          <p:nvPr>
            <p:ph type="pic" idx="16"/>
          </p:nvPr>
        </p:nvPicPr>
        <p:blipFill>
          <a:blip r:embed="rId3">
            <a:extLst>
              <a:ext uri="{28A0092B-C50C-407E-A947-70E740481C1C}">
                <a14:useLocalDpi xmlns:a14="http://schemas.microsoft.com/office/drawing/2010/main" val="0"/>
              </a:ext>
            </a:extLst>
          </a:blip>
          <a:srcRect l="47478" t="10694" r="15926" b="20236"/>
          <a:stretch/>
        </p:blipFill>
        <p:spPr>
          <a:xfrm>
            <a:off x="6715812" y="-4"/>
            <a:ext cx="5463251" cy="6857999"/>
          </a:xfrm>
        </p:spPr>
      </p:pic>
      <p:pic>
        <p:nvPicPr>
          <p:cNvPr id="12" name="Graphic 11">
            <a:extLst>
              <a:ext uri="{FF2B5EF4-FFF2-40B4-BE49-F238E27FC236}">
                <a16:creationId xmlns:a16="http://schemas.microsoft.com/office/drawing/2014/main" id="{5C3513AC-7621-7896-6567-EDA32EE3027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942985" y="2436949"/>
            <a:ext cx="416840" cy="416840"/>
          </a:xfrm>
          <a:prstGeom prst="rect">
            <a:avLst/>
          </a:prstGeom>
        </p:spPr>
      </p:pic>
      <p:pic>
        <p:nvPicPr>
          <p:cNvPr id="13" name="Graphic 12">
            <a:extLst>
              <a:ext uri="{FF2B5EF4-FFF2-40B4-BE49-F238E27FC236}">
                <a16:creationId xmlns:a16="http://schemas.microsoft.com/office/drawing/2014/main" id="{5BCE9560-1105-2A80-0B10-D6302EE84C7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942985" y="3087277"/>
            <a:ext cx="416840" cy="416840"/>
          </a:xfrm>
          <a:prstGeom prst="rect">
            <a:avLst/>
          </a:prstGeom>
        </p:spPr>
      </p:pic>
      <p:pic>
        <p:nvPicPr>
          <p:cNvPr id="14" name="Graphic 13">
            <a:extLst>
              <a:ext uri="{FF2B5EF4-FFF2-40B4-BE49-F238E27FC236}">
                <a16:creationId xmlns:a16="http://schemas.microsoft.com/office/drawing/2014/main" id="{C93A497D-42EA-203D-84C4-4EE414BD9BC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942985" y="3844412"/>
            <a:ext cx="416840" cy="416840"/>
          </a:xfrm>
          <a:prstGeom prst="rect">
            <a:avLst/>
          </a:prstGeom>
        </p:spPr>
      </p:pic>
      <p:pic>
        <p:nvPicPr>
          <p:cNvPr id="15" name="Graphic 14">
            <a:extLst>
              <a:ext uri="{FF2B5EF4-FFF2-40B4-BE49-F238E27FC236}">
                <a16:creationId xmlns:a16="http://schemas.microsoft.com/office/drawing/2014/main" id="{E809DDFB-C9F4-3BD6-1537-29BC3E15E0E2}"/>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909031" y="4928796"/>
            <a:ext cx="416840" cy="416840"/>
          </a:xfrm>
          <a:prstGeom prst="rect">
            <a:avLst/>
          </a:prstGeom>
        </p:spPr>
      </p:pic>
    </p:spTree>
    <p:extLst>
      <p:ext uri="{BB962C8B-B14F-4D97-AF65-F5344CB8AC3E}">
        <p14:creationId xmlns:p14="http://schemas.microsoft.com/office/powerpoint/2010/main" val="1829371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E9C31E-EE48-8667-6275-14FC2FA81771}"/>
              </a:ext>
            </a:extLst>
          </p:cNvPr>
          <p:cNvSpPr/>
          <p:nvPr/>
        </p:nvSpPr>
        <p:spPr>
          <a:xfrm>
            <a:off x="0" y="3224852"/>
            <a:ext cx="12192000" cy="3633147"/>
          </a:xfrm>
          <a:prstGeom prst="rect">
            <a:avLst/>
          </a:prstGeom>
          <a:solidFill>
            <a:srgbClr val="F2F2F2"/>
          </a:solidFill>
          <a:ln w="6350" cap="flat" cmpd="sng" algn="ctr">
            <a:noFill/>
            <a:prstDash val="solid"/>
            <a:miter lim="800000"/>
          </a:ln>
          <a:effectLst/>
        </p:spPr>
        <p:txBody>
          <a:bodyPr rtlCol="0" anchor="ctr"/>
          <a:lstStyle/>
          <a:p>
            <a:pPr marL="0" marR="0" lvl="0" indent="0" algn="ctr" defTabSz="4571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AAC6"/>
              </a:solidFill>
              <a:effectLst/>
              <a:uLnTx/>
              <a:uFillTx/>
              <a:latin typeface="Neue Haas Grotesk Text Pro"/>
              <a:ea typeface="+mn-ea"/>
              <a:cs typeface="+mn-cs"/>
            </a:endParaRPr>
          </a:p>
        </p:txBody>
      </p:sp>
      <p:sp>
        <p:nvSpPr>
          <p:cNvPr id="5" name="Title 2">
            <a:extLst>
              <a:ext uri="{FF2B5EF4-FFF2-40B4-BE49-F238E27FC236}">
                <a16:creationId xmlns:a16="http://schemas.microsoft.com/office/drawing/2014/main" id="{7048F747-0F7F-DCB7-0EA7-B5E13BF8D38A}"/>
              </a:ext>
            </a:extLst>
          </p:cNvPr>
          <p:cNvSpPr txBox="1">
            <a:spLocks/>
          </p:cNvSpPr>
          <p:nvPr/>
        </p:nvSpPr>
        <p:spPr>
          <a:xfrm>
            <a:off x="853442" y="365761"/>
            <a:ext cx="10836993" cy="678776"/>
          </a:xfrm>
          <a:prstGeom prst="rect">
            <a:avLst/>
          </a:prstGeom>
        </p:spPr>
        <p:txBody>
          <a:bodyPr vert="horz" wrap="square" lIns="0" tIns="0" rIns="0" bIns="0" rtlCol="0" anchor="t" anchorCtr="0">
            <a:spAutoFit/>
          </a:bodyPr>
          <a:lstStyle>
            <a:lvl1pPr marL="0" marR="0" indent="0" algn="l" defTabSz="609570" rtl="0" eaLnBrk="1" fontAlgn="auto" latinLnBrk="0" hangingPunct="1">
              <a:lnSpc>
                <a:spcPct val="110000"/>
              </a:lnSpc>
              <a:spcBef>
                <a:spcPct val="0"/>
              </a:spcBef>
              <a:spcAft>
                <a:spcPts val="0"/>
              </a:spcAft>
              <a:buClrTx/>
              <a:buSzTx/>
              <a:buFontTx/>
              <a:buNone/>
              <a:tabLst/>
              <a:defRPr lang="en-US" sz="4267" b="1" i="0" kern="1200" smtClean="0">
                <a:solidFill>
                  <a:schemeClr val="tx2"/>
                </a:solidFill>
                <a:effectLst/>
                <a:latin typeface="NeueHaasGroteskText Pro" panose="020B0504020202020204" pitchFamily="34" charset="77"/>
                <a:ea typeface="+mj-ea"/>
                <a:cs typeface="+mj-cs"/>
              </a:defRPr>
            </a:lvl1pPr>
          </a:lstStyle>
          <a:p>
            <a:r>
              <a:rPr lang="en-US">
                <a:latin typeface="Neue Haas Grotesk Text Pro" panose="020B0504020202020204" pitchFamily="34" charset="77"/>
              </a:rPr>
              <a:t>Get started today!</a:t>
            </a:r>
          </a:p>
        </p:txBody>
      </p:sp>
      <p:sp>
        <p:nvSpPr>
          <p:cNvPr id="7" name="TextBox 6">
            <a:extLst>
              <a:ext uri="{FF2B5EF4-FFF2-40B4-BE49-F238E27FC236}">
                <a16:creationId xmlns:a16="http://schemas.microsoft.com/office/drawing/2014/main" id="{A50F677B-C583-12C3-F992-4B2FD423DD1C}"/>
              </a:ext>
            </a:extLst>
          </p:cNvPr>
          <p:cNvSpPr txBox="1"/>
          <p:nvPr/>
        </p:nvSpPr>
        <p:spPr>
          <a:xfrm>
            <a:off x="3821723" y="63304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sp>
        <p:nvSpPr>
          <p:cNvPr id="8" name="TextBox 7">
            <a:extLst>
              <a:ext uri="{FF2B5EF4-FFF2-40B4-BE49-F238E27FC236}">
                <a16:creationId xmlns:a16="http://schemas.microsoft.com/office/drawing/2014/main" id="{A9A5CA37-0B9A-2DCC-24FD-62C4F329D54F}"/>
              </a:ext>
            </a:extLst>
          </p:cNvPr>
          <p:cNvSpPr txBox="1"/>
          <p:nvPr/>
        </p:nvSpPr>
        <p:spPr>
          <a:xfrm>
            <a:off x="3352800" y="351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7F7F7F"/>
              </a:solidFill>
              <a:effectLst/>
              <a:uLnTx/>
              <a:uFillTx/>
              <a:latin typeface="Neue Haas Grotesk Text Pro" panose="020B0504020202020204" pitchFamily="34" charset="77"/>
            </a:endParaRPr>
          </a:p>
        </p:txBody>
      </p:sp>
      <p:grpSp>
        <p:nvGrpSpPr>
          <p:cNvPr id="9" name="Group 8">
            <a:extLst>
              <a:ext uri="{FF2B5EF4-FFF2-40B4-BE49-F238E27FC236}">
                <a16:creationId xmlns:a16="http://schemas.microsoft.com/office/drawing/2014/main" id="{E482DF99-907C-D159-FD07-8DB499472A5C}"/>
              </a:ext>
            </a:extLst>
          </p:cNvPr>
          <p:cNvGrpSpPr/>
          <p:nvPr/>
        </p:nvGrpSpPr>
        <p:grpSpPr>
          <a:xfrm>
            <a:off x="853017" y="2047236"/>
            <a:ext cx="2393651" cy="1043146"/>
            <a:chOff x="853017" y="2043532"/>
            <a:chExt cx="2393651" cy="1043146"/>
          </a:xfrm>
        </p:grpSpPr>
        <p:sp>
          <p:nvSpPr>
            <p:cNvPr id="10" name="Title 2">
              <a:extLst>
                <a:ext uri="{FF2B5EF4-FFF2-40B4-BE49-F238E27FC236}">
                  <a16:creationId xmlns:a16="http://schemas.microsoft.com/office/drawing/2014/main" id="{97984863-1AB1-A929-2AE0-770E95D6E254}"/>
                </a:ext>
              </a:extLst>
            </p:cNvPr>
            <p:cNvSpPr txBox="1">
              <a:spLocks/>
            </p:cNvSpPr>
            <p:nvPr/>
          </p:nvSpPr>
          <p:spPr>
            <a:xfrm>
              <a:off x="853017"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01</a:t>
              </a:r>
            </a:p>
          </p:txBody>
        </p:sp>
        <p:sp>
          <p:nvSpPr>
            <p:cNvPr id="11" name="TextBox 10">
              <a:extLst>
                <a:ext uri="{FF2B5EF4-FFF2-40B4-BE49-F238E27FC236}">
                  <a16:creationId xmlns:a16="http://schemas.microsoft.com/office/drawing/2014/main" id="{DA557EEB-8AFF-543D-B25E-FAEC9CC2EBD3}"/>
                </a:ext>
              </a:extLst>
            </p:cNvPr>
            <p:cNvSpPr txBox="1"/>
            <p:nvPr/>
          </p:nvSpPr>
          <p:spPr>
            <a:xfrm>
              <a:off x="853017" y="2559640"/>
              <a:ext cx="239365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Sign up</a:t>
              </a:r>
            </a:p>
          </p:txBody>
        </p:sp>
      </p:grpSp>
      <p:grpSp>
        <p:nvGrpSpPr>
          <p:cNvPr id="12" name="Group 11">
            <a:extLst>
              <a:ext uri="{FF2B5EF4-FFF2-40B4-BE49-F238E27FC236}">
                <a16:creationId xmlns:a16="http://schemas.microsoft.com/office/drawing/2014/main" id="{7137A594-6BED-C2F9-D601-73B6B9297BAE}"/>
              </a:ext>
            </a:extLst>
          </p:cNvPr>
          <p:cNvGrpSpPr/>
          <p:nvPr/>
        </p:nvGrpSpPr>
        <p:grpSpPr>
          <a:xfrm>
            <a:off x="4875986" y="2047236"/>
            <a:ext cx="2068011" cy="1043146"/>
            <a:chOff x="4870822" y="2043532"/>
            <a:chExt cx="2068011" cy="1043146"/>
          </a:xfrm>
        </p:grpSpPr>
        <p:sp>
          <p:nvSpPr>
            <p:cNvPr id="13" name="Title 2">
              <a:extLst>
                <a:ext uri="{FF2B5EF4-FFF2-40B4-BE49-F238E27FC236}">
                  <a16:creationId xmlns:a16="http://schemas.microsoft.com/office/drawing/2014/main" id="{8D008169-86C6-418D-3E02-203149E75FD8}"/>
                </a:ext>
              </a:extLst>
            </p:cNvPr>
            <p:cNvSpPr txBox="1">
              <a:spLocks/>
            </p:cNvSpPr>
            <p:nvPr/>
          </p:nvSpPr>
          <p:spPr>
            <a:xfrm>
              <a:off x="4870822"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02</a:t>
              </a:r>
            </a:p>
          </p:txBody>
        </p:sp>
        <p:sp>
          <p:nvSpPr>
            <p:cNvPr id="14" name="TextBox 13">
              <a:extLst>
                <a:ext uri="{FF2B5EF4-FFF2-40B4-BE49-F238E27FC236}">
                  <a16:creationId xmlns:a16="http://schemas.microsoft.com/office/drawing/2014/main" id="{4216CB10-F188-8CE6-78E3-4623926E6BD0}"/>
                </a:ext>
              </a:extLst>
            </p:cNvPr>
            <p:cNvSpPr txBox="1"/>
            <p:nvPr/>
          </p:nvSpPr>
          <p:spPr>
            <a:xfrm>
              <a:off x="4870822" y="2559640"/>
              <a:ext cx="2068011" cy="527038"/>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Contribute</a:t>
              </a:r>
            </a:p>
          </p:txBody>
        </p:sp>
      </p:grpSp>
      <p:grpSp>
        <p:nvGrpSpPr>
          <p:cNvPr id="18" name="Group 17">
            <a:extLst>
              <a:ext uri="{FF2B5EF4-FFF2-40B4-BE49-F238E27FC236}">
                <a16:creationId xmlns:a16="http://schemas.microsoft.com/office/drawing/2014/main" id="{F673E5AD-3523-CBBA-F219-A8AEDF4D29D8}"/>
              </a:ext>
            </a:extLst>
          </p:cNvPr>
          <p:cNvGrpSpPr/>
          <p:nvPr/>
        </p:nvGrpSpPr>
        <p:grpSpPr>
          <a:xfrm>
            <a:off x="8573315" y="2047236"/>
            <a:ext cx="2869459" cy="1043146"/>
            <a:chOff x="8247675" y="2043532"/>
            <a:chExt cx="2869459" cy="1043146"/>
          </a:xfrm>
        </p:grpSpPr>
        <p:sp>
          <p:nvSpPr>
            <p:cNvPr id="19" name="Title 2">
              <a:extLst>
                <a:ext uri="{FF2B5EF4-FFF2-40B4-BE49-F238E27FC236}">
                  <a16:creationId xmlns:a16="http://schemas.microsoft.com/office/drawing/2014/main" id="{9C20C986-6373-538F-1AA4-44C7753F75F1}"/>
                </a:ext>
              </a:extLst>
            </p:cNvPr>
            <p:cNvSpPr txBox="1">
              <a:spLocks/>
            </p:cNvSpPr>
            <p:nvPr/>
          </p:nvSpPr>
          <p:spPr>
            <a:xfrm>
              <a:off x="8247675" y="2043532"/>
              <a:ext cx="884626" cy="340925"/>
            </a:xfrm>
            <a:prstGeom prst="rect">
              <a:avLst/>
            </a:prstGeom>
          </p:spPr>
          <p:txBody>
            <a:bodyPr/>
            <a:lstStyle>
              <a:lvl1pPr algn="l" defTabSz="457200" rtl="0" eaLnBrk="1" latinLnBrk="0" hangingPunct="1">
                <a:spcBef>
                  <a:spcPct val="0"/>
                </a:spcBef>
                <a:buNone/>
                <a:defRPr sz="2800" b="1" i="0" kern="1200">
                  <a:solidFill>
                    <a:schemeClr val="tx2"/>
                  </a:solidFill>
                  <a:latin typeface="Oswald SemiBold" panose="02000506000000020004" pitchFamily="2" charset="0"/>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bg2">
                      <a:lumMod val="90000"/>
                    </a:schemeClr>
                  </a:solidFill>
                  <a:effectLst/>
                  <a:uLnTx/>
                  <a:uFillTx/>
                  <a:latin typeface="Libre Baskerville" panose="02000000000000000000" pitchFamily="2" charset="0"/>
                  <a:cs typeface="Arial" panose="020B0604020202020204" pitchFamily="34" charset="0"/>
                </a:rPr>
                <a:t>03</a:t>
              </a:r>
            </a:p>
          </p:txBody>
        </p:sp>
        <p:sp>
          <p:nvSpPr>
            <p:cNvPr id="20" name="TextBox 19">
              <a:extLst>
                <a:ext uri="{FF2B5EF4-FFF2-40B4-BE49-F238E27FC236}">
                  <a16:creationId xmlns:a16="http://schemas.microsoft.com/office/drawing/2014/main" id="{93691D1B-3FBB-E19A-3859-5FA90ABF1D1C}"/>
                </a:ext>
              </a:extLst>
            </p:cNvPr>
            <p:cNvSpPr txBox="1"/>
            <p:nvPr/>
          </p:nvSpPr>
          <p:spPr>
            <a:xfrm>
              <a:off x="8247675" y="2559639"/>
              <a:ext cx="2869459" cy="527039"/>
            </a:xfrm>
            <a:prstGeom prst="rect">
              <a:avLst/>
            </a:prstGeom>
            <a:noFill/>
          </p:spPr>
          <p:txBody>
            <a:bodyPr wrap="square" lIns="91440" tIns="45720" rIns="91440" bIns="4572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defRPr/>
              </a:pPr>
              <a:r>
                <a:rPr kumimoji="0" lang="en-US" sz="2400" b="1" i="0" u="none" strike="noStrike" kern="1200" cap="none" spc="0" normalizeH="0" baseline="0" noProof="0">
                  <a:ln>
                    <a:noFill/>
                  </a:ln>
                  <a:effectLst/>
                  <a:uLnTx/>
                  <a:uFillTx/>
                  <a:latin typeface="Neue Haas Grotesk Text Pro" panose="020B0504020202020204" pitchFamily="34" charset="77"/>
                </a:rPr>
                <a:t>Access account</a:t>
              </a:r>
              <a:endParaRPr kumimoji="0" lang="en-US" sz="2400" b="1" i="0" u="none" strike="noStrike" kern="1200" cap="none" spc="0" normalizeH="0" baseline="0" noProof="0">
                <a:ln>
                  <a:noFill/>
                </a:ln>
                <a:effectLst/>
                <a:uLnTx/>
                <a:uFillTx/>
                <a:latin typeface="Neue Haas Grotesk Text Pro" panose="020B0504020202020204" pitchFamily="34" charset="77"/>
                <a:cs typeface="Arial"/>
              </a:endParaRPr>
            </a:p>
          </p:txBody>
        </p:sp>
      </p:grpSp>
      <p:sp>
        <p:nvSpPr>
          <p:cNvPr id="21" name="TextBox 20">
            <a:extLst>
              <a:ext uri="{FF2B5EF4-FFF2-40B4-BE49-F238E27FC236}">
                <a16:creationId xmlns:a16="http://schemas.microsoft.com/office/drawing/2014/main" id="{6CE74E72-9C51-6A7A-5827-F9C01F9AC782}"/>
              </a:ext>
            </a:extLst>
          </p:cNvPr>
          <p:cNvSpPr txBox="1"/>
          <p:nvPr/>
        </p:nvSpPr>
        <p:spPr>
          <a:xfrm>
            <a:off x="853017" y="3682421"/>
            <a:ext cx="3256611" cy="215669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Enrollment dates:</a:t>
            </a:r>
            <a:br>
              <a:rPr kumimoji="0" lang="en-US" sz="1500" b="0" i="0" u="none" strike="noStrike" kern="1200" cap="none" spc="0" normalizeH="0" baseline="0" noProof="0">
                <a:ln>
                  <a:noFill/>
                </a:ln>
                <a:effectLst/>
                <a:uLnTx/>
                <a:uFillTx/>
                <a:latin typeface="Neue Haas Grotesk Text Pro" panose="020B0504020202020204" pitchFamily="34" charset="77"/>
                <a:cs typeface="Arial"/>
              </a:rPr>
            </a:br>
            <a:r>
              <a:rPr kumimoji="0" lang="en-US" sz="1500" b="0" i="0" u="none" strike="noStrike" kern="1200" cap="none" spc="0" normalizeH="0" baseline="0" noProof="0">
                <a:ln>
                  <a:noFill/>
                </a:ln>
                <a:effectLst/>
                <a:uLnTx/>
                <a:uFillTx/>
                <a:latin typeface="Neue Haas Grotesk Text Pro" panose="020B0504020202020204" pitchFamily="34" charset="77"/>
                <a:cs typeface="Arial"/>
              </a:rPr>
              <a:t> &lt;&lt;start date&gt;&gt; - &lt;&lt;end date&gt;&gt;</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Enroll here: </a:t>
            </a:r>
            <a:br>
              <a:rPr kumimoji="0" lang="en-US" sz="1500" b="0" i="0" u="none" strike="noStrike" kern="1200" cap="none" spc="0" normalizeH="0" baseline="0" noProof="0">
                <a:ln>
                  <a:noFill/>
                </a:ln>
                <a:effectLst/>
                <a:uLnTx/>
                <a:uFillTx/>
                <a:latin typeface="Neue Haas Grotesk Text Pro" panose="020B0504020202020204" pitchFamily="34" charset="77"/>
                <a:cs typeface="Arial"/>
              </a:rPr>
            </a:br>
            <a:r>
              <a:rPr kumimoji="0" lang="en-US" sz="1500" b="0" i="0" u="none" strike="noStrike" kern="1200" cap="none" spc="0" normalizeH="0" baseline="0" noProof="0">
                <a:ln>
                  <a:noFill/>
                </a:ln>
                <a:effectLst/>
                <a:uLnTx/>
                <a:uFillTx/>
                <a:latin typeface="Neue Haas Grotesk Text Pro" panose="020B0504020202020204" pitchFamily="34" charset="77"/>
                <a:cs typeface="Arial"/>
              </a:rPr>
              <a:t>&lt;&lt;add custom URL&gt;&gt;</a:t>
            </a:r>
            <a:endParaRPr kumimoji="0" lang="en-US" sz="1500" b="0" i="0" u="none" strike="noStrike" kern="1200" cap="none" spc="0" normalizeH="0" baseline="0" noProof="0">
              <a:ln>
                <a:noFill/>
              </a:ln>
              <a:effectLst/>
              <a:uLnTx/>
              <a:uFillTx/>
              <a:latin typeface="Neue Haas Grotesk Text Pro" panose="020B0504020202020204" pitchFamily="34" charset="77"/>
            </a:endParaRPr>
          </a:p>
          <a:p>
            <a:pPr marL="285750" marR="0" lvl="0" indent="-285750" algn="l" defTabSz="914400" rtl="0" eaLnBrk="1" fontAlgn="auto" latinLnBrk="0" hangingPunct="1">
              <a:lnSpc>
                <a:spcPct val="120000"/>
              </a:lnSpc>
              <a:spcBef>
                <a:spcPts val="0"/>
              </a:spcBef>
              <a:spcAft>
                <a:spcPts val="600"/>
              </a:spcAft>
              <a:buClrTx/>
              <a:buSzTx/>
              <a:buFont typeface="Wingdings" pitchFamily="2" charset="2"/>
              <a:buChar char="ü"/>
              <a:tabLst/>
              <a:defRPr/>
            </a:pPr>
            <a:r>
              <a:rPr lang="en-US" sz="1500">
                <a:solidFill>
                  <a:srgbClr val="2A2C2C"/>
                </a:solidFill>
                <a:latin typeface="Neue Haas Grotesk Text Pro" panose="020B0504020202020204" pitchFamily="34" charset="77"/>
              </a:rPr>
              <a:t>Choose a HDHP:</a:t>
            </a:r>
          </a:p>
          <a:p>
            <a:pPr marR="0" lvl="0" algn="l" defTabSz="914400" rtl="0" eaLnBrk="1" fontAlgn="auto" latinLnBrk="0" hangingPunct="1">
              <a:lnSpc>
                <a:spcPct val="120000"/>
              </a:lnSpc>
              <a:spcBef>
                <a:spcPts val="0"/>
              </a:spcBef>
              <a:spcAft>
                <a:spcPts val="600"/>
              </a:spcAft>
              <a:buClrTx/>
              <a:buSzTx/>
              <a:tabLst/>
              <a:defRPr/>
            </a:pPr>
            <a:r>
              <a:rPr kumimoji="0" lang="en-US" sz="1500" b="0" i="0" u="none" strike="noStrike" kern="1200" cap="none" spc="0" normalizeH="0" baseline="0" noProof="0">
                <a:ln>
                  <a:noFill/>
                </a:ln>
                <a:solidFill>
                  <a:srgbClr val="2A2C2C"/>
                </a:solidFill>
                <a:effectLst/>
                <a:uLnTx/>
                <a:uFillTx/>
                <a:latin typeface="Neue Haas Grotesk Text Pro" panose="020B0504020202020204" pitchFamily="34" charset="77"/>
              </a:rPr>
              <a:t>      &lt;&lt;health plan&gt;&gt;</a:t>
            </a:r>
          </a:p>
          <a:p>
            <a:pPr>
              <a:lnSpc>
                <a:spcPct val="120000"/>
              </a:lnSpc>
              <a:spcAft>
                <a:spcPts val="600"/>
              </a:spcAft>
              <a:defRPr/>
            </a:pPr>
            <a:r>
              <a:rPr kumimoji="0" lang="en-US" sz="1500" b="0" i="0" u="none" strike="noStrike" kern="1200" cap="none" spc="0" normalizeH="0" baseline="0" noProof="0">
                <a:ln>
                  <a:noFill/>
                </a:ln>
                <a:solidFill>
                  <a:srgbClr val="2A2C2C"/>
                </a:solidFill>
                <a:effectLst/>
                <a:uLnTx/>
                <a:uFillTx/>
                <a:latin typeface="Neue Haas Grotesk Text Pro" panose="020B0504020202020204" pitchFamily="34" charset="77"/>
              </a:rPr>
              <a:t>      &lt;&lt;health plan&gt;&gt; </a:t>
            </a:r>
            <a:endParaRPr kumimoji="0" lang="en-US" sz="1500" b="0" i="0" u="none" strike="noStrike" kern="1200" cap="none" spc="0" normalizeH="0" baseline="0" noProof="0">
              <a:ln>
                <a:noFill/>
              </a:ln>
              <a:solidFill>
                <a:srgbClr val="2A2C2C"/>
              </a:solidFill>
              <a:effectLst/>
              <a:uLnTx/>
              <a:uFillTx/>
              <a:latin typeface="Neue Haas Grotesk Text Pro" panose="020B0504020202020204" pitchFamily="34" charset="77"/>
              <a:cs typeface="Arial"/>
            </a:endParaRPr>
          </a:p>
        </p:txBody>
      </p:sp>
      <p:sp>
        <p:nvSpPr>
          <p:cNvPr id="23" name="TextBox 22">
            <a:extLst>
              <a:ext uri="{FF2B5EF4-FFF2-40B4-BE49-F238E27FC236}">
                <a16:creationId xmlns:a16="http://schemas.microsoft.com/office/drawing/2014/main" id="{12E086FB-6F0F-BEC3-411F-1BC7CA952426}"/>
              </a:ext>
            </a:extLst>
          </p:cNvPr>
          <p:cNvSpPr txBox="1"/>
          <p:nvPr/>
        </p:nvSpPr>
        <p:spPr>
          <a:xfrm>
            <a:off x="4870821" y="3682421"/>
            <a:ext cx="2915025" cy="1740447"/>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rPr>
              <a:t>Pre-tax through payroll</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rPr>
              <a:t>Amount withheld </a:t>
            </a:r>
            <a:br>
              <a:rPr kumimoji="0" lang="en-US" sz="1500" b="0" i="0" u="none" strike="noStrike" kern="1200" cap="none" spc="0" normalizeH="0" baseline="0" noProof="0">
                <a:ln>
                  <a:noFill/>
                </a:ln>
                <a:effectLst/>
                <a:uLnTx/>
                <a:uFillTx/>
                <a:latin typeface="Neue Haas Grotesk Text Pro" panose="020B0504020202020204" pitchFamily="34" charset="77"/>
              </a:rPr>
            </a:br>
            <a:r>
              <a:rPr kumimoji="0" lang="en-US" sz="1500" b="0" i="0" u="none" strike="noStrike" kern="1200" cap="none" spc="0" normalizeH="0" baseline="0" noProof="0">
                <a:ln>
                  <a:noFill/>
                </a:ln>
                <a:effectLst/>
                <a:uLnTx/>
                <a:uFillTx/>
                <a:latin typeface="Neue Haas Grotesk Text Pro" panose="020B0504020202020204" pitchFamily="34" charset="77"/>
              </a:rPr>
              <a:t>from each paycheck is typically equal</a:t>
            </a:r>
          </a:p>
        </p:txBody>
      </p:sp>
      <p:sp>
        <p:nvSpPr>
          <p:cNvPr id="27" name="TextBox 26">
            <a:extLst>
              <a:ext uri="{FF2B5EF4-FFF2-40B4-BE49-F238E27FC236}">
                <a16:creationId xmlns:a16="http://schemas.microsoft.com/office/drawing/2014/main" id="{2E35E44C-EE3B-D926-426F-A5B77C51EDDB}"/>
              </a:ext>
            </a:extLst>
          </p:cNvPr>
          <p:cNvSpPr txBox="1"/>
          <p:nvPr/>
        </p:nvSpPr>
        <p:spPr>
          <a:xfrm>
            <a:off x="8540940" y="3682421"/>
            <a:ext cx="3149495" cy="2123361"/>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b="0" i="0" u="none" strike="noStrike" kern="1200" cap="none" spc="0" normalizeH="0" baseline="0" noProof="0">
                <a:ln>
                  <a:noFill/>
                </a:ln>
                <a:effectLst/>
                <a:uLnTx/>
                <a:uFillTx/>
                <a:latin typeface="Neue Haas Grotesk Text Pro" panose="020B0504020202020204" pitchFamily="34" charset="77"/>
                <a:cs typeface="Arial"/>
              </a:rPr>
              <a:t>Register and login at </a:t>
            </a:r>
            <a:r>
              <a:rPr kumimoji="0" lang="en-US" sz="1500" b="0" i="0" u="none" strike="noStrike" kern="1200" cap="none" spc="0" normalizeH="0" baseline="0" noProof="0" err="1">
                <a:ln>
                  <a:noFill/>
                </a:ln>
                <a:effectLst/>
                <a:uLnTx/>
                <a:uFillTx/>
                <a:latin typeface="Neue Haas Grotesk Text Pro" panose="020B0504020202020204" pitchFamily="34" charset="77"/>
                <a:cs typeface="Arial"/>
              </a:rPr>
              <a:t>www</a:t>
            </a:r>
            <a:r>
              <a:rPr kumimoji="0" lang="en-US" sz="1500" b="0" i="0" u="none" strike="noStrike" kern="1200" cap="none" spc="0" normalizeH="0" baseline="0" noProof="0" err="1">
                <a:ln>
                  <a:noFill/>
                </a:ln>
                <a:effectLst/>
                <a:uLnTx/>
                <a:uFillTx/>
                <a:latin typeface="Neue Haas Grotesk Text Pro" panose="020B0504020202020204" pitchFamily="34" charset="77"/>
                <a:ea typeface="+mn-lt"/>
                <a:cs typeface="Arial"/>
              </a:rPr>
              <a:t>.HealthEquity.com</a:t>
            </a:r>
            <a:r>
              <a:rPr kumimoji="0" lang="en-US" sz="1500" b="0" i="0" u="none" strike="noStrike" kern="1200" cap="none" spc="0" normalizeH="0" baseline="0" noProof="0">
                <a:ln>
                  <a:noFill/>
                </a:ln>
                <a:effectLst/>
                <a:uLnTx/>
                <a:uFillTx/>
                <a:latin typeface="Neue Haas Grotesk Text Pro" panose="020B0504020202020204" pitchFamily="34" charset="77"/>
                <a:ea typeface="+mn-lt"/>
                <a:cs typeface="Arial"/>
              </a:rPr>
              <a:t>/login</a:t>
            </a:r>
            <a:endParaRPr kumimoji="0" lang="en-US" sz="1500" b="0" i="0" u="none" strike="noStrike" kern="1200" cap="none" spc="0" normalizeH="0" baseline="30000" noProof="0">
              <a:ln>
                <a:noFill/>
              </a:ln>
              <a:effectLst/>
              <a:uLnTx/>
              <a:uFillTx/>
              <a:latin typeface="Neue Haas Grotesk Text Pro" panose="020B0504020202020204" pitchFamily="34" charset="77"/>
              <a:ea typeface="+mn-lt"/>
              <a:cs typeface="Arial"/>
            </a:endParaRPr>
          </a:p>
          <a:p>
            <a:pPr marL="285750" marR="0" lvl="0" indent="-285750" algn="l" defTabSz="914400" rtl="0" eaLnBrk="1" fontAlgn="auto" latinLnBrk="0" hangingPunct="1">
              <a:lnSpc>
                <a:spcPct val="120000"/>
              </a:lnSpc>
              <a:spcBef>
                <a:spcPts val="0"/>
              </a:spcBef>
              <a:spcAft>
                <a:spcPts val="1200"/>
              </a:spcAft>
              <a:buClrTx/>
              <a:buSzTx/>
              <a:buFont typeface="Wingdings" pitchFamily="2" charset="2"/>
              <a:buChar char="ü"/>
              <a:tabLst/>
              <a:defRPr/>
            </a:pPr>
            <a:r>
              <a:rPr kumimoji="0" lang="en-US" sz="1500" i="0" u="none" strike="noStrike" kern="1200" cap="none" spc="0" normalizeH="0" baseline="0" noProof="0">
                <a:ln>
                  <a:noFill/>
                </a:ln>
                <a:solidFill>
                  <a:srgbClr val="2A2C2C"/>
                </a:solidFill>
                <a:effectLst/>
                <a:uLnTx/>
                <a:uFillTx/>
                <a:latin typeface="Neue Haas Grotesk Text Pro" panose="020B0504020202020204" pitchFamily="34" charset="77"/>
              </a:rPr>
              <a:t>Purchase qualified </a:t>
            </a:r>
            <a:br>
              <a:rPr kumimoji="0" lang="en-US" sz="1500" i="0" u="none" strike="noStrike" kern="1200" cap="none" spc="0" normalizeH="0" baseline="0" noProof="0">
                <a:ln>
                  <a:noFill/>
                </a:ln>
                <a:solidFill>
                  <a:srgbClr val="2A2C2C"/>
                </a:solidFill>
                <a:effectLst/>
                <a:uLnTx/>
                <a:uFillTx/>
                <a:latin typeface="Neue Haas Grotesk Text Pro" panose="020B0504020202020204" pitchFamily="34" charset="77"/>
              </a:rPr>
            </a:br>
            <a:r>
              <a:rPr kumimoji="0" lang="en-US" sz="1500" i="0" u="none" strike="noStrike" kern="1200" cap="none" spc="0" normalizeH="0" baseline="0" noProof="0">
                <a:ln>
                  <a:noFill/>
                </a:ln>
                <a:solidFill>
                  <a:srgbClr val="2A2C2C"/>
                </a:solidFill>
                <a:effectLst/>
                <a:uLnTx/>
                <a:uFillTx/>
                <a:latin typeface="Neue Haas Grotesk Text Pro" panose="020B0504020202020204" pitchFamily="34" charset="77"/>
              </a:rPr>
              <a:t>medical expenses </a:t>
            </a:r>
          </a:p>
          <a:p>
            <a:pPr marL="285750" marR="0" lvl="0" indent="-285750" algn="l" defTabSz="914400" rtl="0" eaLnBrk="1" fontAlgn="auto" latinLnBrk="0" hangingPunct="1">
              <a:lnSpc>
                <a:spcPct val="120000"/>
              </a:lnSpc>
              <a:spcBef>
                <a:spcPts val="0"/>
              </a:spcBef>
              <a:spcAft>
                <a:spcPts val="1200"/>
              </a:spcAft>
              <a:buClr>
                <a:schemeClr val="tx2"/>
              </a:buClr>
              <a:buSzTx/>
              <a:buFont typeface="Wingdings" pitchFamily="2" charset="2"/>
              <a:buChar char="ü"/>
              <a:tabLst/>
              <a:defRPr/>
            </a:pPr>
            <a:r>
              <a:rPr kumimoji="0" lang="en-US" sz="1500" i="0" u="none" strike="noStrike" kern="1200" cap="none" spc="0" normalizeH="0" baseline="0" noProof="0">
                <a:ln>
                  <a:noFill/>
                </a:ln>
                <a:effectLst/>
                <a:uLnTx/>
                <a:uFillTx/>
                <a:latin typeface="Neue Haas Grotesk Text Pro" panose="020B0504020202020204" pitchFamily="34" charset="77"/>
              </a:rPr>
              <a:t>Remember to save </a:t>
            </a:r>
            <a:r>
              <a:rPr lang="en-US" sz="1500">
                <a:latin typeface="Neue Haas Grotesk Text Pro" panose="020B0504020202020204" pitchFamily="34" charset="77"/>
              </a:rPr>
              <a:t>all</a:t>
            </a:r>
            <a:r>
              <a:rPr kumimoji="0" lang="en-US" sz="1500" i="0" u="none" strike="noStrike" kern="1200" cap="none" spc="0" normalizeH="0" baseline="0" noProof="0">
                <a:ln>
                  <a:noFill/>
                </a:ln>
                <a:effectLst/>
                <a:uLnTx/>
                <a:uFillTx/>
                <a:latin typeface="Neue Haas Grotesk Text Pro" panose="020B0504020202020204" pitchFamily="34" charset="77"/>
              </a:rPr>
              <a:t> receipts</a:t>
            </a:r>
            <a:endParaRPr lang="en-US" sz="1500" i="0" u="none" strike="noStrike" kern="1200" cap="none" spc="0" normalizeH="0" baseline="0" noProof="0">
              <a:ln>
                <a:noFill/>
              </a:ln>
              <a:effectLst/>
              <a:uLnTx/>
              <a:uFillTx/>
              <a:latin typeface="Neue Haas Grotesk Text Pro" panose="020B0504020202020204" pitchFamily="34" charset="77"/>
              <a:cs typeface="Arial"/>
            </a:endParaRPr>
          </a:p>
        </p:txBody>
      </p:sp>
    </p:spTree>
    <p:extLst>
      <p:ext uri="{BB962C8B-B14F-4D97-AF65-F5344CB8AC3E}">
        <p14:creationId xmlns:p14="http://schemas.microsoft.com/office/powerpoint/2010/main" val="348666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a:extLst>
              <a:ext uri="{FF2B5EF4-FFF2-40B4-BE49-F238E27FC236}">
                <a16:creationId xmlns:a16="http://schemas.microsoft.com/office/drawing/2014/main" id="{8F4B41C9-AD13-3280-F47E-A853508CD2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069" y="-1"/>
            <a:ext cx="6094931" cy="6856797"/>
          </a:xfrm>
          <a:prstGeom prst="rect">
            <a:avLst/>
          </a:prstGeom>
          <a:noFill/>
        </p:spPr>
      </p:pic>
      <p:sp>
        <p:nvSpPr>
          <p:cNvPr id="3" name="Rectangle 2">
            <a:extLst>
              <a:ext uri="{FF2B5EF4-FFF2-40B4-BE49-F238E27FC236}">
                <a16:creationId xmlns:a16="http://schemas.microsoft.com/office/drawing/2014/main" id="{C526E7E2-FEF0-7B3E-EB70-AAB373A14A4F}"/>
              </a:ext>
              <a:ext uri="{C183D7F6-B498-43B3-948B-1728B52AA6E4}">
                <adec:decorative xmlns:adec="http://schemas.microsoft.com/office/drawing/2017/decorative" val="1"/>
              </a:ext>
            </a:extLst>
          </p:cNvPr>
          <p:cNvSpPr/>
          <p:nvPr/>
        </p:nvSpPr>
        <p:spPr>
          <a:xfrm flipV="1">
            <a:off x="5857466" y="1202"/>
            <a:ext cx="3133315" cy="6856798"/>
          </a:xfrm>
          <a:prstGeom prst="rect">
            <a:avLst/>
          </a:prstGeom>
          <a:gradFill flip="none" rotWithShape="1">
            <a:gsLst>
              <a:gs pos="81000">
                <a:schemeClr val="bg1">
                  <a:alpha val="0"/>
                </a:schemeClr>
              </a:gs>
              <a:gs pos="15000">
                <a:schemeClr val="bg1"/>
              </a:gs>
            </a:gsLst>
            <a:lin ang="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AAC6"/>
              </a:solidFill>
              <a:effectLst/>
              <a:uLnTx/>
              <a:uFillTx/>
              <a:latin typeface="Oswald" panose="02000506000000020004" pitchFamily="2" charset="0"/>
              <a:ea typeface="+mn-ea"/>
              <a:cs typeface="+mn-cs"/>
            </a:endParaRPr>
          </a:p>
        </p:txBody>
      </p:sp>
      <p:sp>
        <p:nvSpPr>
          <p:cNvPr id="10" name="TextBox 9">
            <a:extLst>
              <a:ext uri="{FF2B5EF4-FFF2-40B4-BE49-F238E27FC236}">
                <a16:creationId xmlns:a16="http://schemas.microsoft.com/office/drawing/2014/main" id="{15A5E81D-A59C-1F8B-9A31-F67D5F1D5D3D}"/>
              </a:ext>
            </a:extLst>
          </p:cNvPr>
          <p:cNvSpPr txBox="1"/>
          <p:nvPr/>
        </p:nvSpPr>
        <p:spPr>
          <a:xfrm>
            <a:off x="600376" y="6415402"/>
            <a:ext cx="5495624" cy="292388"/>
          </a:xfrm>
          <a:prstGeom prst="rect">
            <a:avLst/>
          </a:prstGeom>
          <a:solidFill>
            <a:schemeClr val="bg1"/>
          </a:solidFill>
        </p:spPr>
        <p:txBody>
          <a:bodyPr wrap="square" lIns="0" bIns="0" rtlCol="0" anchor="b" anchorCtr="0">
            <a:spAutoFit/>
          </a:bodyPr>
          <a:lstStyle/>
          <a:p>
            <a:pPr defTabSz="609570"/>
            <a:r>
              <a:rPr lang="en-US" sz="800">
                <a:solidFill>
                  <a:schemeClr val="tx1">
                    <a:lumMod val="75000"/>
                    <a:lumOff val="25000"/>
                  </a:schemeClr>
                </a:solidFill>
                <a:latin typeface="Neue Haas Grotesk Text Pro" panose="020B0504020202020204" pitchFamily="34" charset="77"/>
                <a:cs typeface="Arial" pitchFamily="34" charset="0"/>
              </a:rPr>
              <a:t>Copyright © 2024 HealthEquity, Inc. All rights reserved.</a:t>
            </a:r>
          </a:p>
          <a:p>
            <a:pPr defTabSz="609570"/>
            <a:r>
              <a:rPr lang="en-US" sz="800">
                <a:solidFill>
                  <a:schemeClr val="tx1">
                    <a:lumMod val="75000"/>
                    <a:lumOff val="25000"/>
                  </a:schemeClr>
                </a:solidFill>
                <a:latin typeface="Neue Haas Grotesk Text Pro" panose="020B0504020202020204" pitchFamily="34" charset="77"/>
                <a:cs typeface="Arial" pitchFamily="34" charset="0"/>
              </a:rPr>
              <a:t>HealthEquity does not provide legal, tax or financial advice.</a:t>
            </a:r>
          </a:p>
        </p:txBody>
      </p:sp>
      <p:grpSp>
        <p:nvGrpSpPr>
          <p:cNvPr id="18" name="Group 17">
            <a:extLst>
              <a:ext uri="{FF2B5EF4-FFF2-40B4-BE49-F238E27FC236}">
                <a16:creationId xmlns:a16="http://schemas.microsoft.com/office/drawing/2014/main" id="{633F768E-8272-DB52-1979-6F3AE234480F}"/>
              </a:ext>
            </a:extLst>
          </p:cNvPr>
          <p:cNvGrpSpPr/>
          <p:nvPr/>
        </p:nvGrpSpPr>
        <p:grpSpPr>
          <a:xfrm>
            <a:off x="585614" y="4275131"/>
            <a:ext cx="8136356" cy="1687853"/>
            <a:chOff x="439210" y="3206348"/>
            <a:chExt cx="6102267" cy="1265890"/>
          </a:xfrm>
        </p:grpSpPr>
        <p:grpSp>
          <p:nvGrpSpPr>
            <p:cNvPr id="12" name="Group 11">
              <a:extLst>
                <a:ext uri="{FF2B5EF4-FFF2-40B4-BE49-F238E27FC236}">
                  <a16:creationId xmlns:a16="http://schemas.microsoft.com/office/drawing/2014/main" id="{C523C5AA-00A2-99C5-FB5A-0DF5A45F6950}"/>
                </a:ext>
              </a:extLst>
            </p:cNvPr>
            <p:cNvGrpSpPr/>
            <p:nvPr/>
          </p:nvGrpSpPr>
          <p:grpSpPr>
            <a:xfrm>
              <a:off x="1824848" y="3206348"/>
              <a:ext cx="3460668" cy="1265890"/>
              <a:chOff x="0" y="3836896"/>
              <a:chExt cx="4614224" cy="2365771"/>
            </a:xfrm>
          </p:grpSpPr>
          <p:sp>
            <p:nvSpPr>
              <p:cNvPr id="13" name="Rectangle 12">
                <a:extLst>
                  <a:ext uri="{FF2B5EF4-FFF2-40B4-BE49-F238E27FC236}">
                    <a16:creationId xmlns:a16="http://schemas.microsoft.com/office/drawing/2014/main" id="{2E80338C-8D16-0ED1-E0C3-25F786EA860F}"/>
                  </a:ext>
                </a:extLst>
              </p:cNvPr>
              <p:cNvSpPr/>
              <p:nvPr/>
            </p:nvSpPr>
            <p:spPr>
              <a:xfrm>
                <a:off x="114300" y="3836896"/>
                <a:ext cx="4499924" cy="236577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a:solidFill>
                    <a:srgbClr val="00AAC6"/>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5E18495D-53F4-06B4-2531-D4929E2F0725}"/>
                  </a:ext>
                </a:extLst>
              </p:cNvPr>
              <p:cNvSpPr/>
              <p:nvPr/>
            </p:nvSpPr>
            <p:spPr>
              <a:xfrm>
                <a:off x="0" y="3836896"/>
                <a:ext cx="4499924" cy="23657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a:solidFill>
                    <a:srgbClr val="00AAC6"/>
                  </a:solidFill>
                  <a:latin typeface="Neue Haas Grotesk Text Pro" panose="020B0504020202020204" pitchFamily="34" charset="77"/>
                </a:endParaRPr>
              </a:p>
            </p:txBody>
          </p:sp>
        </p:grpSp>
        <p:sp>
          <p:nvSpPr>
            <p:cNvPr id="15" name="Text Placeholder 12">
              <a:extLst>
                <a:ext uri="{FF2B5EF4-FFF2-40B4-BE49-F238E27FC236}">
                  <a16:creationId xmlns:a16="http://schemas.microsoft.com/office/drawing/2014/main" id="{23408A43-AC55-111C-0E17-0E838669C844}"/>
                </a:ext>
              </a:extLst>
            </p:cNvPr>
            <p:cNvSpPr txBox="1">
              <a:spLocks/>
            </p:cNvSpPr>
            <p:nvPr/>
          </p:nvSpPr>
          <p:spPr>
            <a:xfrm>
              <a:off x="439210" y="3432137"/>
              <a:ext cx="4687177" cy="281039"/>
            </a:xfrm>
            <a:prstGeom prst="rect">
              <a:avLst/>
            </a:prstGeom>
          </p:spPr>
          <p:txBody>
            <a:bodyPr vert="horz" lIns="0" tIns="0" rIns="0" bIns="0" rtlCol="0" anchor="ctr">
              <a:noAutofit/>
            </a:bodyPr>
            <a:lstStyle>
              <a:lvl1pPr marL="0" indent="0" algn="r" defTabSz="457189" rtl="0" eaLnBrk="1" latinLnBrk="0" hangingPunct="1">
                <a:lnSpc>
                  <a:spcPct val="130000"/>
                </a:lnSpc>
                <a:spcBef>
                  <a:spcPts val="0"/>
                </a:spcBef>
                <a:spcAft>
                  <a:spcPts val="600"/>
                </a:spcAft>
                <a:buFont typeface="Wingdings" pitchFamily="2" charset="2"/>
                <a:buNone/>
                <a:tabLst/>
                <a:defRPr sz="1400" b="0" i="0" kern="1200">
                  <a:solidFill>
                    <a:schemeClr val="bg2">
                      <a:lumMod val="50000"/>
                    </a:schemeClr>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defTabSz="609570">
                <a:spcAft>
                  <a:spcPts val="800"/>
                </a:spcAft>
              </a:pPr>
              <a:r>
                <a:rPr lang="en-US" sz="2400">
                  <a:solidFill>
                    <a:srgbClr val="2A2C2C"/>
                  </a:solidFill>
                  <a:latin typeface="Neue Haas Grotesk Text Pro" panose="020B0504020202020204" pitchFamily="34" charset="77"/>
                  <a:cs typeface="Arial"/>
                </a:rPr>
                <a:t>We’re here for you 24/7.</a:t>
              </a:r>
              <a:endParaRPr lang="en-US" sz="2400">
                <a:solidFill>
                  <a:srgbClr val="2A2C2C"/>
                </a:solidFill>
                <a:latin typeface="Neue Haas Grotesk Text Pro" panose="020B0504020202020204" pitchFamily="34" charset="77"/>
                <a:cs typeface="Arial" panose="020B0604020202020204" pitchFamily="34" charset="0"/>
              </a:endParaRPr>
            </a:p>
          </p:txBody>
        </p:sp>
        <p:sp>
          <p:nvSpPr>
            <p:cNvPr id="16" name="Text Placeholder 12">
              <a:extLst>
                <a:ext uri="{FF2B5EF4-FFF2-40B4-BE49-F238E27FC236}">
                  <a16:creationId xmlns:a16="http://schemas.microsoft.com/office/drawing/2014/main" id="{5AE0661A-9002-FD42-03FD-2A33E9FCB61D}"/>
                </a:ext>
              </a:extLst>
            </p:cNvPr>
            <p:cNvSpPr txBox="1">
              <a:spLocks/>
            </p:cNvSpPr>
            <p:nvPr/>
          </p:nvSpPr>
          <p:spPr>
            <a:xfrm>
              <a:off x="439210" y="3844499"/>
              <a:ext cx="6102267" cy="289454"/>
            </a:xfrm>
            <a:prstGeom prst="rect">
              <a:avLst/>
            </a:prstGeom>
          </p:spPr>
          <p:txBody>
            <a:bodyPr vert="horz" wrap="square" lIns="0" tIns="0" rIns="0" bIns="0" rtlCol="0">
              <a:spAutoFit/>
            </a:bodyPr>
            <a:lstStyle>
              <a:lvl1pPr marL="0" indent="0" algn="l" defTabSz="457189" rtl="0" eaLnBrk="1" latinLnBrk="0" hangingPunct="1">
                <a:lnSpc>
                  <a:spcPct val="11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7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55" fontAlgn="base">
                <a:spcAft>
                  <a:spcPts val="800"/>
                </a:spcAft>
              </a:pPr>
              <a:r>
                <a:rPr lang="en-US" sz="2400" dirty="0">
                  <a:solidFill>
                    <a:srgbClr val="007F93"/>
                  </a:solidFill>
                  <a:latin typeface="Neue Haas Grotesk Text Pro" panose="020B0504020202020204" pitchFamily="34" charset="77"/>
                  <a:cs typeface="Arial" panose="020B0604020202020204" pitchFamily="34" charset="0"/>
                </a:rPr>
                <a:t>HealthEquity.com/Learn</a:t>
              </a:r>
            </a:p>
          </p:txBody>
        </p:sp>
      </p:grpSp>
      <p:sp>
        <p:nvSpPr>
          <p:cNvPr id="17" name="Title 9">
            <a:extLst>
              <a:ext uri="{FF2B5EF4-FFF2-40B4-BE49-F238E27FC236}">
                <a16:creationId xmlns:a16="http://schemas.microsoft.com/office/drawing/2014/main" id="{FF6DBE6B-1563-4B64-19F5-C90CDDC3B2A8}"/>
              </a:ext>
            </a:extLst>
          </p:cNvPr>
          <p:cNvSpPr>
            <a:spLocks noGrp="1"/>
          </p:cNvSpPr>
          <p:nvPr>
            <p:ph type="title"/>
          </p:nvPr>
        </p:nvSpPr>
        <p:spPr>
          <a:xfrm>
            <a:off x="585614" y="2681909"/>
            <a:ext cx="6249473" cy="1018099"/>
          </a:xfrm>
        </p:spPr>
        <p:txBody>
          <a:bodyPr/>
          <a:lstStyle/>
          <a:p>
            <a:r>
              <a:rPr lang="en-US" sz="6400">
                <a:latin typeface="Neue Haas Grotesk Text Pro" panose="020B0504020202020204" pitchFamily="34" charset="77"/>
                <a:cs typeface="Arial" panose="020B0604020202020204" pitchFamily="34" charset="0"/>
              </a:rPr>
              <a:t>Questions? </a:t>
            </a:r>
            <a:endParaRPr lang="en-US">
              <a:latin typeface="Neue Haas Grotesk Tex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138538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99E7C055-2872-8544-4C2A-9C2B69556446}"/>
              </a:ext>
            </a:extLst>
          </p:cNvPr>
          <p:cNvPicPr>
            <a:picLocks noGrp="1" noChangeAspect="1"/>
          </p:cNvPicPr>
          <p:nvPr>
            <p:ph type="pic" idx="16"/>
          </p:nvPr>
        </p:nvPicPr>
        <p:blipFill rotWithShape="1">
          <a:blip r:embed="rId3" cstate="email">
            <a:extLst>
              <a:ext uri="{28A0092B-C50C-407E-A947-70E740481C1C}">
                <a14:useLocalDpi xmlns:a14="http://schemas.microsoft.com/office/drawing/2010/main"/>
              </a:ext>
            </a:extLst>
          </a:blip>
          <a:srcRect/>
          <a:stretch/>
        </p:blipFill>
        <p:spPr>
          <a:xfrm>
            <a:off x="3979334" y="-4"/>
            <a:ext cx="8707729" cy="6857999"/>
          </a:xfrm>
        </p:spPr>
      </p:pic>
      <p:sp>
        <p:nvSpPr>
          <p:cNvPr id="8" name="Rectangle 7">
            <a:extLst>
              <a:ext uri="{FF2B5EF4-FFF2-40B4-BE49-F238E27FC236}">
                <a16:creationId xmlns:a16="http://schemas.microsoft.com/office/drawing/2014/main" id="{A21187F0-BF63-97A5-5E7A-953FE443DBC6}"/>
              </a:ext>
              <a:ext uri="{C183D7F6-B498-43B3-948B-1728B52AA6E4}">
                <adec:decorative xmlns:adec="http://schemas.microsoft.com/office/drawing/2017/decorative" val="1"/>
              </a:ext>
            </a:extLst>
          </p:cNvPr>
          <p:cNvSpPr/>
          <p:nvPr/>
        </p:nvSpPr>
        <p:spPr>
          <a:xfrm>
            <a:off x="3339631" y="1603"/>
            <a:ext cx="2902355"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9" name="Rectangle 8">
            <a:extLst>
              <a:ext uri="{FF2B5EF4-FFF2-40B4-BE49-F238E27FC236}">
                <a16:creationId xmlns:a16="http://schemas.microsoft.com/office/drawing/2014/main" id="{49F156A4-BE8D-8CA1-83F7-9C831B3AD925}"/>
              </a:ext>
              <a:ext uri="{C183D7F6-B498-43B3-948B-1728B52AA6E4}">
                <adec:decorative xmlns:adec="http://schemas.microsoft.com/office/drawing/2017/decorative" val="1"/>
              </a:ext>
            </a:extLst>
          </p:cNvPr>
          <p:cNvSpPr/>
          <p:nvPr/>
        </p:nvSpPr>
        <p:spPr>
          <a:xfrm>
            <a:off x="3620022" y="1603"/>
            <a:ext cx="3900888"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endParaRPr>
          </a:p>
        </p:txBody>
      </p:sp>
      <p:sp>
        <p:nvSpPr>
          <p:cNvPr id="10" name="Title 6">
            <a:extLst>
              <a:ext uri="{FF2B5EF4-FFF2-40B4-BE49-F238E27FC236}">
                <a16:creationId xmlns:a16="http://schemas.microsoft.com/office/drawing/2014/main" id="{105DED66-13FF-9B4F-0B32-9BD8BE5B4671}"/>
              </a:ext>
            </a:extLst>
          </p:cNvPr>
          <p:cNvSpPr txBox="1">
            <a:spLocks/>
          </p:cNvSpPr>
          <p:nvPr/>
        </p:nvSpPr>
        <p:spPr>
          <a:xfrm>
            <a:off x="842925" y="365761"/>
            <a:ext cx="3941225" cy="2102499"/>
          </a:xfrm>
          <a:prstGeom prst="rect">
            <a:avLst/>
          </a:prstGeom>
        </p:spPr>
        <p:txBody>
          <a:bodyPr vert="horz" wrap="square" lIns="0" tIns="0" rIns="0" bIns="0" rtlCol="0" anchor="t" anchorCtr="0">
            <a:spAutoFit/>
          </a:bodyPr>
          <a:lstStyle>
            <a:lvl1pPr marL="0" marR="0" indent="0" algn="l" defTabSz="457189" rtl="0" eaLnBrk="1" fontAlgn="auto" latinLnBrk="0" hangingPunct="1">
              <a:lnSpc>
                <a:spcPct val="110000"/>
              </a:lnSpc>
              <a:spcBef>
                <a:spcPct val="0"/>
              </a:spcBef>
              <a:spcAft>
                <a:spcPts val="0"/>
              </a:spcAft>
              <a:buClrTx/>
              <a:buSzTx/>
              <a:buFontTx/>
              <a:buNone/>
              <a:tabLst/>
              <a:defRPr lang="en-US" sz="3200" b="1" i="0" kern="1200" smtClean="0">
                <a:solidFill>
                  <a:schemeClr val="tx2"/>
                </a:solidFill>
                <a:effectLst/>
                <a:latin typeface="NeueHaasGroteskText Pro" panose="020B0504020202020204" pitchFamily="34" charset="77"/>
                <a:ea typeface="+mj-ea"/>
                <a:cs typeface="+mj-cs"/>
              </a:defRPr>
            </a:lvl1pPr>
          </a:lstStyle>
          <a:p>
            <a:pPr defTabSz="609570">
              <a:defRPr/>
            </a:pPr>
            <a:r>
              <a:rPr lang="en-US" sz="4250">
                <a:solidFill>
                  <a:srgbClr val="4F2883"/>
                </a:solidFill>
                <a:latin typeface="Neue Haas Grotesk Text Pro" panose="020B0504020202020204" pitchFamily="34" charset="77"/>
                <a:cs typeface="Arial" panose="020B0604020202020204" pitchFamily="34" charset="0"/>
              </a:rPr>
              <a:t>Get the 'triple-tax advantage' only with HSA</a:t>
            </a:r>
            <a:endParaRPr lang="en-US" sz="4250">
              <a:latin typeface="Neue Haas Grotesk Text Pro" panose="020B0504020202020204" pitchFamily="34" charset="77"/>
              <a:cs typeface="Arial" panose="020B0604020202020204" pitchFamily="34" charset="0"/>
            </a:endParaRPr>
          </a:p>
        </p:txBody>
      </p:sp>
      <p:sp>
        <p:nvSpPr>
          <p:cNvPr id="11" name="Content Placeholder 7">
            <a:extLst>
              <a:ext uri="{FF2B5EF4-FFF2-40B4-BE49-F238E27FC236}">
                <a16:creationId xmlns:a16="http://schemas.microsoft.com/office/drawing/2014/main" id="{4730A81F-0F8F-06E5-7B42-345B042DCC37}"/>
              </a:ext>
            </a:extLst>
          </p:cNvPr>
          <p:cNvSpPr txBox="1">
            <a:spLocks/>
          </p:cNvSpPr>
          <p:nvPr/>
        </p:nvSpPr>
        <p:spPr>
          <a:xfrm>
            <a:off x="842923" y="6334798"/>
            <a:ext cx="4296968" cy="369332"/>
          </a:xfrm>
          <a:prstGeom prst="rect">
            <a:avLst/>
          </a:prstGeom>
        </p:spPr>
        <p:txBody>
          <a:bodyPr vert="horz" wrap="square" lIns="0" tIns="0" rIns="0" bIns="0" rtlCol="0" anchor="b">
            <a:spAutoFit/>
          </a:bodyPr>
          <a:lstStyle>
            <a:lvl1pPr marL="0" indent="0" algn="l" defTabSz="457189" rtl="0" eaLnBrk="1" latinLnBrk="0" hangingPunct="1">
              <a:lnSpc>
                <a:spcPts val="800"/>
              </a:lnSpc>
              <a:spcBef>
                <a:spcPts val="0"/>
              </a:spcBef>
              <a:spcAft>
                <a:spcPts val="200"/>
              </a:spcAft>
              <a:buFont typeface="Wingdings" pitchFamily="2" charset="2"/>
              <a:buNone/>
              <a:tabLst/>
              <a:defRPr sz="600" b="0" i="0" kern="1200">
                <a:solidFill>
                  <a:schemeClr val="tx1">
                    <a:lumMod val="90000"/>
                    <a:lumOff val="10000"/>
                  </a:schemeClr>
                </a:solidFill>
                <a:latin typeface="Neue Haas Grotesk Text Pro" panose="020B0504020202020204" pitchFamily="34" charset="0"/>
                <a:ea typeface="+mn-ea"/>
                <a:cs typeface="+mn-cs"/>
              </a:defRPr>
            </a:lvl1pPr>
            <a:lvl2pPr marL="457189" indent="0" algn="l" defTabSz="457189" rtl="0" eaLnBrk="1" latinLnBrk="0" hangingPunct="1">
              <a:lnSpc>
                <a:spcPct val="130000"/>
              </a:lnSpc>
              <a:spcBef>
                <a:spcPts val="0"/>
              </a:spcBef>
              <a:spcAft>
                <a:spcPts val="600"/>
              </a:spcAft>
              <a:buFont typeface="Wingdings" pitchFamily="2" charset="2"/>
              <a:buNone/>
              <a:tabLst/>
              <a:defRPr sz="1100" b="0" i="0" kern="1200">
                <a:solidFill>
                  <a:schemeClr val="tx1"/>
                </a:solidFill>
                <a:latin typeface="Neue Haas Grotesk Text Pro" panose="020B0504020202020204" pitchFamily="34" charset="0"/>
                <a:ea typeface="+mn-ea"/>
                <a:cs typeface="+mn-cs"/>
              </a:defRPr>
            </a:lvl2pPr>
            <a:lvl3pPr marL="914378" indent="0" algn="l" defTabSz="457189" rtl="0" eaLnBrk="1" latinLnBrk="0" hangingPunct="1">
              <a:lnSpc>
                <a:spcPct val="130000"/>
              </a:lnSpc>
              <a:spcBef>
                <a:spcPts val="0"/>
              </a:spcBef>
              <a:spcAft>
                <a:spcPts val="600"/>
              </a:spcAft>
              <a:buFont typeface="Wingdings" pitchFamily="2" charset="2"/>
              <a:buNone/>
              <a:tabLst/>
              <a:defRPr sz="1050" b="0" i="0" kern="1200">
                <a:solidFill>
                  <a:schemeClr val="tx1"/>
                </a:solidFill>
                <a:latin typeface="Neue Haas Grotesk Text Pro" panose="020B0504020202020204" pitchFamily="34" charset="0"/>
                <a:ea typeface="+mn-ea"/>
                <a:cs typeface="+mn-cs"/>
              </a:defRPr>
            </a:lvl3pPr>
            <a:lvl4pPr marL="1371566" indent="0" algn="l" defTabSz="457189" rtl="0" eaLnBrk="1" latinLnBrk="0" hangingPunct="1">
              <a:lnSpc>
                <a:spcPct val="13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0"/>
                <a:ea typeface="+mn-ea"/>
                <a:cs typeface="+mn-cs"/>
              </a:defRPr>
            </a:lvl4pPr>
            <a:lvl5pPr marL="1828754" indent="0" algn="l" defTabSz="457189" rtl="0" eaLnBrk="1" latinLnBrk="0" hangingPunct="1">
              <a:lnSpc>
                <a:spcPct val="120000"/>
              </a:lnSpc>
              <a:spcBef>
                <a:spcPts val="0"/>
              </a:spcBef>
              <a:spcAft>
                <a:spcPts val="600"/>
              </a:spcAft>
              <a:buFont typeface="Wingdings" pitchFamily="2" charset="2"/>
              <a:buNone/>
              <a:tabLst/>
              <a:defRPr sz="10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defTabSz="609570">
              <a:lnSpc>
                <a:spcPct val="100000"/>
              </a:lnSpc>
              <a:spcAft>
                <a:spcPts val="267"/>
              </a:spcAft>
              <a:defRPr/>
            </a:pPr>
            <a:r>
              <a:rPr lang="en-US" sz="800">
                <a:solidFill>
                  <a:schemeClr val="tx1">
                    <a:lumMod val="75000"/>
                    <a:lumOff val="25000"/>
                  </a:schemeClr>
                </a:solidFill>
                <a:latin typeface="+mn-lt"/>
                <a:cs typeface="Arial"/>
              </a:rPr>
              <a:t>HSAs are never taxed at a federal income tax level when used appropriately for qualified medical expenses. Also, most states recognize HSA funds as tax deductible with very few exceptions. Please consult a tax advisor regarding your state’s specific rules.</a:t>
            </a:r>
          </a:p>
        </p:txBody>
      </p:sp>
      <p:sp>
        <p:nvSpPr>
          <p:cNvPr id="12" name="Text Placeholder 8">
            <a:extLst>
              <a:ext uri="{FF2B5EF4-FFF2-40B4-BE49-F238E27FC236}">
                <a16:creationId xmlns:a16="http://schemas.microsoft.com/office/drawing/2014/main" id="{3C3A83B0-9803-8EDD-E4F9-B770FB036687}"/>
              </a:ext>
            </a:extLst>
          </p:cNvPr>
          <p:cNvSpPr txBox="1">
            <a:spLocks/>
          </p:cNvSpPr>
          <p:nvPr/>
        </p:nvSpPr>
        <p:spPr>
          <a:xfrm>
            <a:off x="1491702" y="2969936"/>
            <a:ext cx="4181279" cy="2467913"/>
          </a:xfrm>
          <a:prstGeom prst="rect">
            <a:avLst/>
          </a:prstGeom>
        </p:spPr>
        <p:txBody>
          <a:bodyPr lIns="91440" tIns="45720" rIns="91440" bIns="45720" anchor="t"/>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609570">
              <a:spcAft>
                <a:spcPts val="2000"/>
              </a:spcAft>
              <a:buClr>
                <a:schemeClr val="accent1"/>
              </a:buClr>
              <a:buNone/>
              <a:defRPr/>
            </a:pPr>
            <a:r>
              <a:rPr lang="en-US" sz="2400">
                <a:solidFill>
                  <a:srgbClr val="2A2C2C"/>
                </a:solidFill>
                <a:latin typeface="Neue Haas Grotesk Text Pro" panose="020B0504020202020204" pitchFamily="34" charset="77"/>
                <a:ea typeface="Verdana"/>
                <a:cs typeface="Arial" panose="020B0604020202020204" pitchFamily="34" charset="0"/>
              </a:rPr>
              <a:t>Tax-free contributions   </a:t>
            </a:r>
          </a:p>
          <a:p>
            <a:pPr marL="9525" indent="0" defTabSz="609570">
              <a:spcAft>
                <a:spcPts val="2000"/>
              </a:spcAft>
              <a:buClr>
                <a:schemeClr val="accent1"/>
              </a:buClr>
              <a:buNone/>
              <a:defRPr/>
            </a:pPr>
            <a:r>
              <a:rPr lang="en-US" sz="2400">
                <a:solidFill>
                  <a:srgbClr val="2A2C2C"/>
                </a:solidFill>
                <a:latin typeface="Neue Haas Grotesk Text Pro" panose="020B0504020202020204" pitchFamily="34" charset="77"/>
                <a:ea typeface="Verdana"/>
                <a:cs typeface="Arial" panose="020B0604020202020204" pitchFamily="34" charset="0"/>
              </a:rPr>
              <a:t>Tax-free account growth </a:t>
            </a:r>
          </a:p>
          <a:p>
            <a:pPr marL="9525" indent="0" defTabSz="609570">
              <a:spcAft>
                <a:spcPts val="2000"/>
              </a:spcAft>
              <a:buClr>
                <a:schemeClr val="accent1"/>
              </a:buClr>
              <a:buNone/>
              <a:defRPr/>
            </a:pPr>
            <a:r>
              <a:rPr lang="en-US" sz="2400">
                <a:solidFill>
                  <a:srgbClr val="2A2C2C"/>
                </a:solidFill>
                <a:latin typeface="Neue Haas Grotesk Text Pro" panose="020B0504020202020204" pitchFamily="34" charset="77"/>
                <a:ea typeface="Verdana"/>
                <a:cs typeface="Arial" panose="020B0604020202020204" pitchFamily="34" charset="0"/>
              </a:rPr>
              <a:t>Tax-free spending for qualified medical expenses</a:t>
            </a:r>
          </a:p>
          <a:p>
            <a:pPr marL="0" indent="0" defTabSz="609570">
              <a:spcAft>
                <a:spcPts val="2000"/>
              </a:spcAft>
              <a:buNone/>
              <a:defRPr/>
            </a:pPr>
            <a:endParaRPr lang="en-US" sz="2800">
              <a:solidFill>
                <a:srgbClr val="2A2C2C"/>
              </a:solidFill>
              <a:latin typeface="Neue Haas Grotesk Text Pro" panose="020B0504020202020204" pitchFamily="34" charset="77"/>
              <a:cs typeface="Arial"/>
            </a:endParaRPr>
          </a:p>
        </p:txBody>
      </p:sp>
      <p:pic>
        <p:nvPicPr>
          <p:cNvPr id="13" name="Graphic 12">
            <a:extLst>
              <a:ext uri="{FF2B5EF4-FFF2-40B4-BE49-F238E27FC236}">
                <a16:creationId xmlns:a16="http://schemas.microsoft.com/office/drawing/2014/main" id="{81CEA8CB-2D76-3E8A-BC86-9C27BE651DD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2923" y="2989217"/>
            <a:ext cx="516355" cy="516355"/>
          </a:xfrm>
          <a:prstGeom prst="rect">
            <a:avLst/>
          </a:prstGeom>
        </p:spPr>
      </p:pic>
      <p:pic>
        <p:nvPicPr>
          <p:cNvPr id="14" name="Graphic 13">
            <a:extLst>
              <a:ext uri="{FF2B5EF4-FFF2-40B4-BE49-F238E27FC236}">
                <a16:creationId xmlns:a16="http://schemas.microsoft.com/office/drawing/2014/main" id="{639EA564-0EC8-4BC3-367A-52908A14940C}"/>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2923" y="3731866"/>
            <a:ext cx="516355" cy="516355"/>
          </a:xfrm>
          <a:prstGeom prst="rect">
            <a:avLst/>
          </a:prstGeom>
        </p:spPr>
      </p:pic>
      <p:pic>
        <p:nvPicPr>
          <p:cNvPr id="15" name="Graphic 14">
            <a:extLst>
              <a:ext uri="{FF2B5EF4-FFF2-40B4-BE49-F238E27FC236}">
                <a16:creationId xmlns:a16="http://schemas.microsoft.com/office/drawing/2014/main" id="{5B48EC15-B576-9CB1-A1A9-705D3D725B95}"/>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42923" y="4474516"/>
            <a:ext cx="516355" cy="516355"/>
          </a:xfrm>
          <a:prstGeom prst="rect">
            <a:avLst/>
          </a:prstGeom>
        </p:spPr>
      </p:pic>
    </p:spTree>
    <p:extLst>
      <p:ext uri="{BB962C8B-B14F-4D97-AF65-F5344CB8AC3E}">
        <p14:creationId xmlns:p14="http://schemas.microsoft.com/office/powerpoint/2010/main" val="71256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120A3D7-C2D8-1811-318D-C08FD075E87D}"/>
              </a:ext>
            </a:extLst>
          </p:cNvPr>
          <p:cNvSpPr>
            <a:spLocks noGrp="1"/>
          </p:cNvSpPr>
          <p:nvPr>
            <p:ph type="title"/>
          </p:nvPr>
        </p:nvSpPr>
        <p:spPr>
          <a:xfrm>
            <a:off x="853442" y="365761"/>
            <a:ext cx="10836993" cy="676083"/>
          </a:xfrm>
        </p:spPr>
        <p:txBody>
          <a:bodyPr/>
          <a:lstStyle/>
          <a:p>
            <a:r>
              <a:rPr lang="en-US" sz="4250">
                <a:solidFill>
                  <a:srgbClr val="4F2883"/>
                </a:solidFill>
                <a:latin typeface="Neue Haas Grotesk Text Pro"/>
              </a:rPr>
              <a:t>Tax-free contributions</a:t>
            </a:r>
            <a:endParaRPr lang="en-US" sz="4250"/>
          </a:p>
        </p:txBody>
      </p:sp>
      <p:sp>
        <p:nvSpPr>
          <p:cNvPr id="11" name="TextBox 10">
            <a:extLst>
              <a:ext uri="{FF2B5EF4-FFF2-40B4-BE49-F238E27FC236}">
                <a16:creationId xmlns:a16="http://schemas.microsoft.com/office/drawing/2014/main" id="{5998D4DB-C1D3-722D-3E3D-CB442F14C5CD}"/>
              </a:ext>
            </a:extLst>
          </p:cNvPr>
          <p:cNvSpPr txBox="1"/>
          <p:nvPr/>
        </p:nvSpPr>
        <p:spPr>
          <a:xfrm>
            <a:off x="4949692" y="1174364"/>
            <a:ext cx="1683024" cy="966740"/>
          </a:xfrm>
          <a:prstGeom prst="rect">
            <a:avLst/>
          </a:prstGeom>
          <a:noFill/>
        </p:spPr>
        <p:txBody>
          <a:bodyPr wrap="square" rtlCol="0">
            <a:spAutoFit/>
          </a:bodyPr>
          <a:lstStyle/>
          <a:p>
            <a:pPr algn="ctr">
              <a:lnSpc>
                <a:spcPct val="130000"/>
              </a:lnSpc>
              <a:spcAft>
                <a:spcPts val="600"/>
              </a:spcAft>
            </a:pPr>
            <a:r>
              <a:rPr lang="en-US" sz="4800" b="1">
                <a:solidFill>
                  <a:srgbClr val="2A2C2C"/>
                </a:solidFill>
                <a:latin typeface="Libre Baskerville" panose="02000000000000000000" pitchFamily="2" charset="0"/>
              </a:rPr>
              <a:t>$50</a:t>
            </a:r>
          </a:p>
        </p:txBody>
      </p:sp>
      <p:sp>
        <p:nvSpPr>
          <p:cNvPr id="19" name="TextBox 18">
            <a:extLst>
              <a:ext uri="{FF2B5EF4-FFF2-40B4-BE49-F238E27FC236}">
                <a16:creationId xmlns:a16="http://schemas.microsoft.com/office/drawing/2014/main" id="{728C67D2-0764-7ABA-6B6F-1C07FF62F328}"/>
              </a:ext>
            </a:extLst>
          </p:cNvPr>
          <p:cNvSpPr txBox="1"/>
          <p:nvPr/>
        </p:nvSpPr>
        <p:spPr>
          <a:xfrm>
            <a:off x="5042456" y="2014239"/>
            <a:ext cx="2358887" cy="381708"/>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earned income</a:t>
            </a:r>
          </a:p>
        </p:txBody>
      </p:sp>
      <p:sp>
        <p:nvSpPr>
          <p:cNvPr id="28" name="Rectangle 27">
            <a:extLst>
              <a:ext uri="{FF2B5EF4-FFF2-40B4-BE49-F238E27FC236}">
                <a16:creationId xmlns:a16="http://schemas.microsoft.com/office/drawing/2014/main" id="{02EF6423-069F-8E5C-77FA-431ECFAD67DA}"/>
              </a:ext>
            </a:extLst>
          </p:cNvPr>
          <p:cNvSpPr/>
          <p:nvPr/>
        </p:nvSpPr>
        <p:spPr>
          <a:xfrm>
            <a:off x="7313026" y="2718329"/>
            <a:ext cx="3380604" cy="3513951"/>
          </a:xfrm>
          <a:prstGeom prst="rect">
            <a:avLst/>
          </a:prstGeom>
          <a:solidFill>
            <a:schemeClr val="bg1"/>
          </a:solidFill>
          <a:ln w="3175">
            <a:solidFill>
              <a:schemeClr val="bg2">
                <a:alpha val="49789"/>
              </a:schemeClr>
            </a:solidFill>
          </a:ln>
          <a:effectLst>
            <a:outerShdw blurRad="76945"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0" name="TextBox 29">
            <a:extLst>
              <a:ext uri="{FF2B5EF4-FFF2-40B4-BE49-F238E27FC236}">
                <a16:creationId xmlns:a16="http://schemas.microsoft.com/office/drawing/2014/main" id="{66ED2B6B-E63A-3E89-B6D0-F534220635D3}"/>
              </a:ext>
            </a:extLst>
          </p:cNvPr>
          <p:cNvSpPr txBox="1"/>
          <p:nvPr/>
        </p:nvSpPr>
        <p:spPr>
          <a:xfrm>
            <a:off x="7273920" y="4672232"/>
            <a:ext cx="3458816" cy="965170"/>
          </a:xfrm>
          <a:prstGeom prst="rect">
            <a:avLst/>
          </a:prstGeom>
          <a:noFill/>
        </p:spPr>
        <p:txBody>
          <a:bodyPr wrap="square" rtlCol="0" anchor="ctr" anchorCtr="0">
            <a:noAutofit/>
          </a:bodyPr>
          <a:lstStyle/>
          <a:p>
            <a:pPr algn="ctr">
              <a:lnSpc>
                <a:spcPct val="130000"/>
              </a:lnSpc>
              <a:spcAft>
                <a:spcPts val="600"/>
              </a:spcAft>
            </a:pPr>
            <a:r>
              <a:rPr lang="en-US" sz="6000" b="1">
                <a:latin typeface="Libre Baskerville" panose="02000000000000000000" pitchFamily="2" charset="0"/>
              </a:rPr>
              <a:t>$40</a:t>
            </a:r>
          </a:p>
        </p:txBody>
      </p:sp>
      <p:sp>
        <p:nvSpPr>
          <p:cNvPr id="32" name="TextBox 31">
            <a:extLst>
              <a:ext uri="{FF2B5EF4-FFF2-40B4-BE49-F238E27FC236}">
                <a16:creationId xmlns:a16="http://schemas.microsoft.com/office/drawing/2014/main" id="{C90C0675-2CDF-585E-5847-6AECABF43E83}"/>
              </a:ext>
            </a:extLst>
          </p:cNvPr>
          <p:cNvSpPr txBox="1"/>
          <p:nvPr/>
        </p:nvSpPr>
        <p:spPr>
          <a:xfrm>
            <a:off x="7823885" y="5608551"/>
            <a:ext cx="2358887" cy="381708"/>
          </a:xfrm>
          <a:prstGeom prst="rect">
            <a:avLst/>
          </a:prstGeom>
          <a:noFill/>
        </p:spPr>
        <p:txBody>
          <a:bodyPr wrap="square" lIns="91440" tIns="45720" rIns="91440" bIns="45720" rtlCol="0" anchor="t">
            <a:spAutoFit/>
          </a:bodyPr>
          <a:lstStyle/>
          <a:p>
            <a:pPr algn="ctr">
              <a:lnSpc>
                <a:spcPct val="130000"/>
              </a:lnSpc>
              <a:spcAft>
                <a:spcPts val="600"/>
              </a:spcAft>
            </a:pPr>
            <a:r>
              <a:rPr lang="en-US" sz="1600">
                <a:latin typeface="Neue Haas Grotesk Text Pro"/>
              </a:rPr>
              <a:t>Spending power</a:t>
            </a:r>
          </a:p>
        </p:txBody>
      </p:sp>
      <p:sp>
        <p:nvSpPr>
          <p:cNvPr id="34" name="TextBox 33">
            <a:extLst>
              <a:ext uri="{FF2B5EF4-FFF2-40B4-BE49-F238E27FC236}">
                <a16:creationId xmlns:a16="http://schemas.microsoft.com/office/drawing/2014/main" id="{4B756AAA-0DAA-48DC-600C-EF0AA3D10176}"/>
              </a:ext>
            </a:extLst>
          </p:cNvPr>
          <p:cNvSpPr txBox="1"/>
          <p:nvPr/>
        </p:nvSpPr>
        <p:spPr>
          <a:xfrm>
            <a:off x="7823885" y="4300657"/>
            <a:ext cx="2358887" cy="381708"/>
          </a:xfrm>
          <a:prstGeom prst="rect">
            <a:avLst/>
          </a:prstGeom>
          <a:noFill/>
        </p:spPr>
        <p:txBody>
          <a:bodyPr wrap="square" rtlCol="0">
            <a:spAutoFit/>
          </a:bodyPr>
          <a:lstStyle/>
          <a:p>
            <a:pPr algn="ctr">
              <a:lnSpc>
                <a:spcPct val="130000"/>
              </a:lnSpc>
              <a:spcAft>
                <a:spcPts val="600"/>
              </a:spcAft>
            </a:pPr>
            <a:r>
              <a:rPr lang="en-US" sz="1600">
                <a:latin typeface="Neue Haas Grotesk Text Pro" panose="020B0504020202020204" pitchFamily="34" charset="77"/>
              </a:rPr>
              <a:t>$10 to Uncle Sam</a:t>
            </a:r>
          </a:p>
        </p:txBody>
      </p:sp>
      <p:sp>
        <p:nvSpPr>
          <p:cNvPr id="35" name="TextBox 34">
            <a:extLst>
              <a:ext uri="{FF2B5EF4-FFF2-40B4-BE49-F238E27FC236}">
                <a16:creationId xmlns:a16="http://schemas.microsoft.com/office/drawing/2014/main" id="{CB7D9B38-97EC-D34C-67E8-7BC41F534563}"/>
              </a:ext>
            </a:extLst>
          </p:cNvPr>
          <p:cNvSpPr txBox="1"/>
          <p:nvPr/>
        </p:nvSpPr>
        <p:spPr>
          <a:xfrm>
            <a:off x="7273920" y="3795961"/>
            <a:ext cx="3458816" cy="602409"/>
          </a:xfrm>
          <a:prstGeom prst="rect">
            <a:avLst/>
          </a:prstGeom>
          <a:noFill/>
        </p:spPr>
        <p:txBody>
          <a:bodyPr wrap="square" rtlCol="0">
            <a:spAutoFit/>
          </a:bodyPr>
          <a:lstStyle/>
          <a:p>
            <a:pPr algn="ctr">
              <a:lnSpc>
                <a:spcPct val="130000"/>
              </a:lnSpc>
              <a:spcAft>
                <a:spcPts val="600"/>
              </a:spcAft>
            </a:pPr>
            <a:r>
              <a:rPr lang="en-US" sz="2800" b="1">
                <a:latin typeface="Neue Haas Grotesk Text Pro" panose="020B0504020202020204" pitchFamily="34" charset="77"/>
              </a:rPr>
              <a:t>Taxed</a:t>
            </a:r>
          </a:p>
        </p:txBody>
      </p:sp>
      <p:sp>
        <p:nvSpPr>
          <p:cNvPr id="36" name="TextBox 35">
            <a:extLst>
              <a:ext uri="{FF2B5EF4-FFF2-40B4-BE49-F238E27FC236}">
                <a16:creationId xmlns:a16="http://schemas.microsoft.com/office/drawing/2014/main" id="{F05AC4CF-B18D-1120-4685-D1312F33B59F}"/>
              </a:ext>
            </a:extLst>
          </p:cNvPr>
          <p:cNvSpPr txBox="1"/>
          <p:nvPr/>
        </p:nvSpPr>
        <p:spPr>
          <a:xfrm>
            <a:off x="7273920" y="3460898"/>
            <a:ext cx="3458816" cy="456663"/>
          </a:xfrm>
          <a:prstGeom prst="rect">
            <a:avLst/>
          </a:prstGeom>
          <a:noFill/>
        </p:spPr>
        <p:txBody>
          <a:bodyPr wrap="square" rtlCol="0">
            <a:spAutoFit/>
          </a:bodyPr>
          <a:lstStyle/>
          <a:p>
            <a:pPr algn="ctr">
              <a:lnSpc>
                <a:spcPct val="130000"/>
              </a:lnSpc>
              <a:spcAft>
                <a:spcPts val="600"/>
              </a:spcAft>
            </a:pPr>
            <a:r>
              <a:rPr lang="en-US" sz="2000">
                <a:latin typeface="Neue Haas Grotesk Text Pro" panose="020B0504020202020204" pitchFamily="34" charset="77"/>
              </a:rPr>
              <a:t>Without HSA</a:t>
            </a:r>
          </a:p>
        </p:txBody>
      </p:sp>
      <p:sp>
        <p:nvSpPr>
          <p:cNvPr id="37" name="Rectangle 36">
            <a:extLst>
              <a:ext uri="{FF2B5EF4-FFF2-40B4-BE49-F238E27FC236}">
                <a16:creationId xmlns:a16="http://schemas.microsoft.com/office/drawing/2014/main" id="{1436CA5B-1BC0-A9A9-FAD0-C8279FFB9303}"/>
              </a:ext>
            </a:extLst>
          </p:cNvPr>
          <p:cNvSpPr/>
          <p:nvPr/>
        </p:nvSpPr>
        <p:spPr>
          <a:xfrm>
            <a:off x="1617286" y="2718330"/>
            <a:ext cx="3380604" cy="3513951"/>
          </a:xfrm>
          <a:prstGeom prst="rect">
            <a:avLst/>
          </a:prstGeom>
          <a:solidFill>
            <a:schemeClr val="accent6">
              <a:lumMod val="20000"/>
              <a:lumOff val="80000"/>
            </a:schemeClr>
          </a:solidFill>
          <a:ln w="3175">
            <a:solidFill>
              <a:schemeClr val="accent6">
                <a:alpha val="49789"/>
              </a:schemeClr>
            </a:solidFill>
          </a:ln>
          <a:effectLst>
            <a:outerShdw blurRad="76200" dist="38100" dir="2700000" algn="tl" rotWithShape="0">
              <a:prstClr val="black">
                <a:alpha val="15749"/>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AC6"/>
              </a:solidFill>
            </a:endParaRPr>
          </a:p>
        </p:txBody>
      </p:sp>
      <p:sp>
        <p:nvSpPr>
          <p:cNvPr id="38" name="TextBox 37">
            <a:extLst>
              <a:ext uri="{FF2B5EF4-FFF2-40B4-BE49-F238E27FC236}">
                <a16:creationId xmlns:a16="http://schemas.microsoft.com/office/drawing/2014/main" id="{A656A6AA-C8BA-3713-86A2-175A7DE11AE5}"/>
              </a:ext>
            </a:extLst>
          </p:cNvPr>
          <p:cNvSpPr txBox="1"/>
          <p:nvPr/>
        </p:nvSpPr>
        <p:spPr>
          <a:xfrm>
            <a:off x="1731986" y="4553738"/>
            <a:ext cx="3151205" cy="1193596"/>
          </a:xfrm>
          <a:prstGeom prst="rect">
            <a:avLst/>
          </a:prstGeom>
          <a:noFill/>
        </p:spPr>
        <p:txBody>
          <a:bodyPr wrap="square" rtlCol="0">
            <a:spAutoFit/>
          </a:bodyPr>
          <a:lstStyle/>
          <a:p>
            <a:pPr algn="ctr">
              <a:lnSpc>
                <a:spcPct val="130000"/>
              </a:lnSpc>
              <a:spcAft>
                <a:spcPts val="600"/>
              </a:spcAft>
            </a:pPr>
            <a:r>
              <a:rPr lang="en-US" sz="6000" b="1">
                <a:solidFill>
                  <a:srgbClr val="2A2C2C"/>
                </a:solidFill>
                <a:latin typeface="Libre Baskerville" panose="02000000000000000000" pitchFamily="2" charset="0"/>
              </a:rPr>
              <a:t>$50</a:t>
            </a:r>
          </a:p>
        </p:txBody>
      </p:sp>
      <p:sp>
        <p:nvSpPr>
          <p:cNvPr id="39" name="TextBox 38">
            <a:extLst>
              <a:ext uri="{FF2B5EF4-FFF2-40B4-BE49-F238E27FC236}">
                <a16:creationId xmlns:a16="http://schemas.microsoft.com/office/drawing/2014/main" id="{D4443F43-8941-E5E0-A881-402794116AF2}"/>
              </a:ext>
            </a:extLst>
          </p:cNvPr>
          <p:cNvSpPr txBox="1"/>
          <p:nvPr/>
        </p:nvSpPr>
        <p:spPr>
          <a:xfrm>
            <a:off x="2233039" y="5631345"/>
            <a:ext cx="2149099" cy="358914"/>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Spending power</a:t>
            </a:r>
          </a:p>
        </p:txBody>
      </p:sp>
      <p:sp>
        <p:nvSpPr>
          <p:cNvPr id="40" name="TextBox 39">
            <a:extLst>
              <a:ext uri="{FF2B5EF4-FFF2-40B4-BE49-F238E27FC236}">
                <a16:creationId xmlns:a16="http://schemas.microsoft.com/office/drawing/2014/main" id="{2099D808-7234-BE7D-FA23-481C3417EA69}"/>
              </a:ext>
            </a:extLst>
          </p:cNvPr>
          <p:cNvSpPr txBox="1"/>
          <p:nvPr/>
        </p:nvSpPr>
        <p:spPr>
          <a:xfrm>
            <a:off x="2233039" y="4295849"/>
            <a:ext cx="2149099" cy="386516"/>
          </a:xfrm>
          <a:prstGeom prst="rect">
            <a:avLst/>
          </a:prstGeom>
          <a:noFill/>
        </p:spPr>
        <p:txBody>
          <a:bodyPr wrap="square" rtlCol="0">
            <a:spAutoFit/>
          </a:bodyPr>
          <a:lstStyle/>
          <a:p>
            <a:pPr algn="ctr">
              <a:lnSpc>
                <a:spcPct val="130000"/>
              </a:lnSpc>
              <a:spcAft>
                <a:spcPts val="600"/>
              </a:spcAft>
            </a:pPr>
            <a:r>
              <a:rPr lang="en-US" sz="1600">
                <a:solidFill>
                  <a:srgbClr val="2A2C2C"/>
                </a:solidFill>
                <a:latin typeface="Neue Haas Grotesk Text Pro" panose="020B0504020202020204" pitchFamily="34" charset="77"/>
              </a:rPr>
              <a:t>Keep your money</a:t>
            </a:r>
          </a:p>
        </p:txBody>
      </p:sp>
      <p:sp>
        <p:nvSpPr>
          <p:cNvPr id="41" name="TextBox 40">
            <a:extLst>
              <a:ext uri="{FF2B5EF4-FFF2-40B4-BE49-F238E27FC236}">
                <a16:creationId xmlns:a16="http://schemas.microsoft.com/office/drawing/2014/main" id="{D10D5AF5-F767-194E-848F-DADB9DA019F5}"/>
              </a:ext>
            </a:extLst>
          </p:cNvPr>
          <p:cNvSpPr txBox="1"/>
          <p:nvPr/>
        </p:nvSpPr>
        <p:spPr>
          <a:xfrm>
            <a:off x="1731986" y="3795961"/>
            <a:ext cx="3151205" cy="602409"/>
          </a:xfrm>
          <a:prstGeom prst="rect">
            <a:avLst/>
          </a:prstGeom>
          <a:noFill/>
        </p:spPr>
        <p:txBody>
          <a:bodyPr wrap="square" rtlCol="0">
            <a:spAutoFit/>
          </a:bodyPr>
          <a:lstStyle/>
          <a:p>
            <a:pPr algn="ctr">
              <a:lnSpc>
                <a:spcPct val="130000"/>
              </a:lnSpc>
              <a:spcAft>
                <a:spcPts val="600"/>
              </a:spcAft>
            </a:pPr>
            <a:r>
              <a:rPr lang="en-US" sz="2800" b="1">
                <a:solidFill>
                  <a:schemeClr val="tx2"/>
                </a:solidFill>
                <a:latin typeface="Neue Haas Grotesk Text Pro" panose="020B0504020202020204" pitchFamily="34" charset="77"/>
              </a:rPr>
              <a:t>Not taxed</a:t>
            </a:r>
          </a:p>
        </p:txBody>
      </p:sp>
      <p:sp>
        <p:nvSpPr>
          <p:cNvPr id="42" name="TextBox 41">
            <a:extLst>
              <a:ext uri="{FF2B5EF4-FFF2-40B4-BE49-F238E27FC236}">
                <a16:creationId xmlns:a16="http://schemas.microsoft.com/office/drawing/2014/main" id="{45505B41-8C04-43DD-6151-F95513853AFE}"/>
              </a:ext>
            </a:extLst>
          </p:cNvPr>
          <p:cNvSpPr txBox="1"/>
          <p:nvPr/>
        </p:nvSpPr>
        <p:spPr>
          <a:xfrm>
            <a:off x="1731986" y="3460898"/>
            <a:ext cx="3151205" cy="456663"/>
          </a:xfrm>
          <a:prstGeom prst="rect">
            <a:avLst/>
          </a:prstGeom>
          <a:noFill/>
        </p:spPr>
        <p:txBody>
          <a:bodyPr wrap="square" rtlCol="0">
            <a:spAutoFit/>
          </a:bodyPr>
          <a:lstStyle/>
          <a:p>
            <a:pPr algn="ctr">
              <a:lnSpc>
                <a:spcPct val="130000"/>
              </a:lnSpc>
              <a:spcAft>
                <a:spcPts val="600"/>
              </a:spcAft>
            </a:pPr>
            <a:r>
              <a:rPr lang="en-US" sz="2000">
                <a:solidFill>
                  <a:srgbClr val="2A2C2C"/>
                </a:solidFill>
                <a:latin typeface="Neue Haas Grotesk Text Pro" panose="020B0504020202020204" pitchFamily="34" charset="77"/>
              </a:rPr>
              <a:t>HSA</a:t>
            </a:r>
          </a:p>
        </p:txBody>
      </p:sp>
      <p:sp>
        <p:nvSpPr>
          <p:cNvPr id="43" name="Freeform 42">
            <a:extLst>
              <a:ext uri="{FF2B5EF4-FFF2-40B4-BE49-F238E27FC236}">
                <a16:creationId xmlns:a16="http://schemas.microsoft.com/office/drawing/2014/main" id="{C741FBFB-D8C8-A029-FDB0-2F77B26E5E72}"/>
              </a:ext>
            </a:extLst>
          </p:cNvPr>
          <p:cNvSpPr/>
          <p:nvPr/>
        </p:nvSpPr>
        <p:spPr>
          <a:xfrm>
            <a:off x="3273287"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96D46888-BBCA-E8E2-F9CB-ED4FF64E7335}"/>
              </a:ext>
            </a:extLst>
          </p:cNvPr>
          <p:cNvSpPr/>
          <p:nvPr/>
        </p:nvSpPr>
        <p:spPr>
          <a:xfrm flipH="1">
            <a:off x="7572316" y="1770029"/>
            <a:ext cx="1412151" cy="625917"/>
          </a:xfrm>
          <a:custGeom>
            <a:avLst/>
            <a:gdLst>
              <a:gd name="connsiteX0" fmla="*/ 1152939 w 1152939"/>
              <a:gd name="connsiteY0" fmla="*/ 0 h 477078"/>
              <a:gd name="connsiteX1" fmla="*/ 0 w 1152939"/>
              <a:gd name="connsiteY1" fmla="*/ 0 h 477078"/>
              <a:gd name="connsiteX2" fmla="*/ 0 w 1152939"/>
              <a:gd name="connsiteY2" fmla="*/ 477078 h 477078"/>
              <a:gd name="connsiteX3" fmla="*/ 0 w 1152939"/>
              <a:gd name="connsiteY3" fmla="*/ 477078 h 477078"/>
              <a:gd name="connsiteX4" fmla="*/ 0 w 1152939"/>
              <a:gd name="connsiteY4" fmla="*/ 477078 h 477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939" h="477078">
                <a:moveTo>
                  <a:pt x="1152939" y="0"/>
                </a:moveTo>
                <a:lnTo>
                  <a:pt x="0" y="0"/>
                </a:lnTo>
                <a:lnTo>
                  <a:pt x="0" y="477078"/>
                </a:lnTo>
                <a:lnTo>
                  <a:pt x="0" y="477078"/>
                </a:lnTo>
                <a:lnTo>
                  <a:pt x="0" y="477078"/>
                </a:lnTo>
              </a:path>
            </a:pathLst>
          </a:custGeom>
          <a:noFill/>
          <a:ln w="38100">
            <a:solidFill>
              <a:schemeClr val="accent6"/>
            </a:solidFill>
            <a:headEnd type="none" w="lg" len="med"/>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502DA37-5321-E1EC-9B59-EE49D30DB6FE}"/>
              </a:ext>
            </a:extLst>
          </p:cNvPr>
          <p:cNvSpPr txBox="1"/>
          <p:nvPr/>
        </p:nvSpPr>
        <p:spPr>
          <a:xfrm>
            <a:off x="1365328" y="6505170"/>
            <a:ext cx="10086975" cy="246221"/>
          </a:xfrm>
          <a:prstGeom prst="rect">
            <a:avLst/>
          </a:prstGeom>
          <a:noFill/>
        </p:spPr>
        <p:txBody>
          <a:bodyPr wrap="square">
            <a:spAutoFit/>
          </a:bodyPr>
          <a:lstStyle/>
          <a:p>
            <a:r>
              <a:rPr lang="en-US" sz="1000" b="0" i="0" u="none" strike="noStrike">
                <a:solidFill>
                  <a:srgbClr val="2A2C2C"/>
                </a:solidFill>
                <a:effectLst/>
                <a:latin typeface="Arial" panose="020B0604020202020204" pitchFamily="34" charset="0"/>
              </a:rPr>
              <a:t>Estimated savings are based on an assumed combined federal and state income tax bracket of 20%. Actual savings will depend on your taxable income and tax status.</a:t>
            </a:r>
            <a:endParaRPr lang="en-US" sz="1000"/>
          </a:p>
        </p:txBody>
      </p:sp>
      <p:pic>
        <p:nvPicPr>
          <p:cNvPr id="46" name="Graphic 45">
            <a:extLst>
              <a:ext uri="{FF2B5EF4-FFF2-40B4-BE49-F238E27FC236}">
                <a16:creationId xmlns:a16="http://schemas.microsoft.com/office/drawing/2014/main" id="{1543C275-E040-01DB-FF94-D9BE38F7DE06}"/>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6563943" y="1358830"/>
            <a:ext cx="666053" cy="666053"/>
          </a:xfrm>
          <a:prstGeom prst="rect">
            <a:avLst/>
          </a:prstGeom>
        </p:spPr>
      </p:pic>
      <p:pic>
        <p:nvPicPr>
          <p:cNvPr id="47" name="Graphic 46">
            <a:extLst>
              <a:ext uri="{FF2B5EF4-FFF2-40B4-BE49-F238E27FC236}">
                <a16:creationId xmlns:a16="http://schemas.microsoft.com/office/drawing/2014/main" id="{4C041488-92E5-C1A5-40B6-9219B5B8E7EA}"/>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728344" y="2981859"/>
            <a:ext cx="479038" cy="479038"/>
          </a:xfrm>
          <a:prstGeom prst="rect">
            <a:avLst/>
          </a:prstGeom>
        </p:spPr>
      </p:pic>
      <p:pic>
        <p:nvPicPr>
          <p:cNvPr id="48" name="Graphic 47">
            <a:extLst>
              <a:ext uri="{FF2B5EF4-FFF2-40B4-BE49-F238E27FC236}">
                <a16:creationId xmlns:a16="http://schemas.microsoft.com/office/drawing/2014/main" id="{8ECBD876-BCFB-3C23-6E7C-ECE0EAD81C30}"/>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3068069" y="2981859"/>
            <a:ext cx="479038" cy="479038"/>
          </a:xfrm>
          <a:prstGeom prst="rect">
            <a:avLst/>
          </a:prstGeom>
        </p:spPr>
      </p:pic>
    </p:spTree>
    <p:extLst>
      <p:ext uri="{BB962C8B-B14F-4D97-AF65-F5344CB8AC3E}">
        <p14:creationId xmlns:p14="http://schemas.microsoft.com/office/powerpoint/2010/main" val="330813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93A14F6-B260-8FB2-3A34-DB7C8F2D4984}"/>
              </a:ext>
            </a:extLst>
          </p:cNvPr>
          <p:cNvPicPr>
            <a:picLocks noGrp="1" noChangeAspect="1"/>
          </p:cNvPicPr>
          <p:nvPr>
            <p:ph type="pic" idx="16"/>
          </p:nvPr>
        </p:nvPicPr>
        <p:blipFill rotWithShape="1">
          <a:blip r:embed="rId3" cstate="screen">
            <a:extLst>
              <a:ext uri="{28A0092B-C50C-407E-A947-70E740481C1C}">
                <a14:useLocalDpi xmlns:a14="http://schemas.microsoft.com/office/drawing/2010/main"/>
              </a:ext>
            </a:extLst>
          </a:blip>
          <a:srcRect l="5338"/>
          <a:stretch/>
        </p:blipFill>
        <p:spPr>
          <a:xfrm>
            <a:off x="4000249" y="0"/>
            <a:ext cx="8179052" cy="6858000"/>
          </a:xfrm>
        </p:spPr>
      </p:pic>
      <p:sp>
        <p:nvSpPr>
          <p:cNvPr id="11" name="Rectangle 10">
            <a:extLst>
              <a:ext uri="{FF2B5EF4-FFF2-40B4-BE49-F238E27FC236}">
                <a16:creationId xmlns:a16="http://schemas.microsoft.com/office/drawing/2014/main" id="{18D442C8-C1F7-005B-A993-C7E2DF20D72C}"/>
              </a:ext>
              <a:ext uri="{C183D7F6-B498-43B3-948B-1728B52AA6E4}">
                <adec:decorative xmlns:adec="http://schemas.microsoft.com/office/drawing/2017/decorative" val="1"/>
              </a:ext>
            </a:extLst>
          </p:cNvPr>
          <p:cNvSpPr/>
          <p:nvPr/>
        </p:nvSpPr>
        <p:spPr>
          <a:xfrm>
            <a:off x="3660053" y="13640"/>
            <a:ext cx="5247651" cy="6856397"/>
          </a:xfrm>
          <a:prstGeom prst="rect">
            <a:avLst/>
          </a:prstGeom>
          <a:gradFill flip="none" rotWithShape="1">
            <a:gsLst>
              <a:gs pos="95000">
                <a:schemeClr val="bg1">
                  <a:alpha val="0"/>
                </a:schemeClr>
              </a:gs>
              <a:gs pos="18000">
                <a:schemeClr val="bg1"/>
              </a:gs>
            </a:gsLst>
            <a:lin ang="1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3200">
              <a:solidFill>
                <a:srgbClr val="00AAC6"/>
              </a:solidFill>
              <a:latin typeface="Oswald" panose="02000506000000020004" pitchFamily="2" charset="0"/>
            </a:endParaRPr>
          </a:p>
        </p:txBody>
      </p:sp>
      <p:sp>
        <p:nvSpPr>
          <p:cNvPr id="12" name="Title 4">
            <a:extLst>
              <a:ext uri="{FF2B5EF4-FFF2-40B4-BE49-F238E27FC236}">
                <a16:creationId xmlns:a16="http://schemas.microsoft.com/office/drawing/2014/main" id="{828944DD-5862-ADA6-F01B-40E987EEC6B4}"/>
              </a:ext>
            </a:extLst>
          </p:cNvPr>
          <p:cNvSpPr>
            <a:spLocks noGrp="1"/>
          </p:cNvSpPr>
          <p:nvPr>
            <p:ph type="title"/>
          </p:nvPr>
        </p:nvSpPr>
        <p:spPr>
          <a:xfrm>
            <a:off x="853442" y="365760"/>
            <a:ext cx="5247652" cy="1388585"/>
          </a:xfrm>
        </p:spPr>
        <p:txBody>
          <a:bodyPr/>
          <a:lstStyle/>
          <a:p>
            <a:r>
              <a:rPr lang="en-US">
                <a:latin typeface="Neue Haas Grotesk Text Pro" panose="020B0504020202020204" pitchFamily="34" charset="77"/>
                <a:cs typeface="Arial" panose="020B0604020202020204" pitchFamily="34" charset="0"/>
              </a:rPr>
              <a:t>HSA funds roll over year after year</a:t>
            </a:r>
          </a:p>
        </p:txBody>
      </p:sp>
      <p:sp>
        <p:nvSpPr>
          <p:cNvPr id="13" name="Text Placeholder 8">
            <a:extLst>
              <a:ext uri="{FF2B5EF4-FFF2-40B4-BE49-F238E27FC236}">
                <a16:creationId xmlns:a16="http://schemas.microsoft.com/office/drawing/2014/main" id="{E3FCF18E-D0C1-9730-0157-FBA57769E016}"/>
              </a:ext>
            </a:extLst>
          </p:cNvPr>
          <p:cNvSpPr txBox="1">
            <a:spLocks/>
          </p:cNvSpPr>
          <p:nvPr/>
        </p:nvSpPr>
        <p:spPr>
          <a:xfrm>
            <a:off x="1523357" y="2709681"/>
            <a:ext cx="3504486" cy="2840056"/>
          </a:xfrm>
          <a:prstGeom prst="rect">
            <a:avLst/>
          </a:prstGeom>
        </p:spPr>
        <p:txBody>
          <a:bodyPr/>
          <a:lstStyle>
            <a:lvl1pPr marL="177800" indent="-177800" algn="l" defTabSz="457189" rtl="0" eaLnBrk="1" latinLnBrk="0" hangingPunct="1">
              <a:lnSpc>
                <a:spcPct val="130000"/>
              </a:lnSpc>
              <a:spcBef>
                <a:spcPts val="0"/>
              </a:spcBef>
              <a:spcAft>
                <a:spcPts val="600"/>
              </a:spcAft>
              <a:buFont typeface="Wingdings" pitchFamily="2" charset="2"/>
              <a:buChar char="§"/>
              <a:tabLst/>
              <a:defRPr sz="1500" b="0" i="0" kern="1200">
                <a:solidFill>
                  <a:schemeClr val="tx1"/>
                </a:solidFill>
                <a:latin typeface="Neue Haas Grotesk Text Pro" panose="020B0504020202020204" pitchFamily="34" charset="0"/>
                <a:ea typeface="+mn-ea"/>
                <a:cs typeface="+mn-cs"/>
              </a:defRPr>
            </a:lvl1pPr>
            <a:lvl2pPr marL="347663" indent="-169863" algn="l" defTabSz="457189" rtl="0" eaLnBrk="1" latinLnBrk="0" hangingPunct="1">
              <a:lnSpc>
                <a:spcPct val="130000"/>
              </a:lnSpc>
              <a:spcBef>
                <a:spcPts val="0"/>
              </a:spcBef>
              <a:spcAft>
                <a:spcPts val="600"/>
              </a:spcAft>
              <a:buFont typeface="Wingdings" pitchFamily="2" charset="2"/>
              <a:buChar char="§"/>
              <a:tabLst/>
              <a:defRPr sz="1300" b="0" i="0" kern="1200">
                <a:solidFill>
                  <a:schemeClr val="tx1"/>
                </a:solidFill>
                <a:latin typeface="Neue Haas Grotesk Text Pro" panose="020B0504020202020204" pitchFamily="34" charset="0"/>
                <a:ea typeface="+mn-ea"/>
                <a:cs typeface="+mn-cs"/>
              </a:defRPr>
            </a:lvl2pPr>
            <a:lvl3pPr marL="517525" indent="-169863" algn="l" defTabSz="457189" rtl="0" eaLnBrk="1" latinLnBrk="0" hangingPunct="1">
              <a:lnSpc>
                <a:spcPct val="130000"/>
              </a:lnSpc>
              <a:spcBef>
                <a:spcPts val="0"/>
              </a:spcBef>
              <a:spcAft>
                <a:spcPts val="600"/>
              </a:spcAft>
              <a:buFont typeface="Wingdings" pitchFamily="2" charset="2"/>
              <a:buChar char="§"/>
              <a:tabLst/>
              <a:defRPr sz="1100" b="0" i="0" kern="1200">
                <a:solidFill>
                  <a:schemeClr val="tx1"/>
                </a:solidFill>
                <a:latin typeface="Neue Haas Grotesk Text Pro" panose="020B0504020202020204" pitchFamily="34" charset="0"/>
                <a:ea typeface="+mn-ea"/>
                <a:cs typeface="+mn-cs"/>
              </a:defRPr>
            </a:lvl3pPr>
            <a:lvl4pPr marL="687388" indent="-169863" algn="l" defTabSz="457189" rtl="0" eaLnBrk="1" latinLnBrk="0" hangingPunct="1">
              <a:lnSpc>
                <a:spcPct val="13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0"/>
                <a:ea typeface="+mn-ea"/>
                <a:cs typeface="+mn-cs"/>
              </a:defRPr>
            </a:lvl4pPr>
            <a:lvl5pPr marL="687388" indent="-168275" algn="l" defTabSz="457189" rtl="0" eaLnBrk="1" latinLnBrk="0" hangingPunct="1">
              <a:lnSpc>
                <a:spcPct val="120000"/>
              </a:lnSpc>
              <a:spcBef>
                <a:spcPts val="0"/>
              </a:spcBef>
              <a:spcAft>
                <a:spcPts val="600"/>
              </a:spcAft>
              <a:buFont typeface="Wingdings" pitchFamily="2" charset="2"/>
              <a:buChar char="§"/>
              <a:tabLst/>
              <a:defRPr sz="900" b="0" i="0" kern="1200">
                <a:solidFill>
                  <a:schemeClr val="tx1"/>
                </a:solidFill>
                <a:latin typeface="Neue Haas Grotesk Text Pro" panose="020B0504020202020204" pitchFamily="34" charset="77"/>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a:spcAft>
                <a:spcPts val="2800"/>
              </a:spcAft>
              <a:buNone/>
            </a:pPr>
            <a:r>
              <a:rPr lang="en-US" sz="2400">
                <a:solidFill>
                  <a:srgbClr val="2A2C2C"/>
                </a:solidFill>
                <a:latin typeface="Neue Haas Grotesk Text Pro" panose="020B0504020202020204" pitchFamily="34" charset="77"/>
                <a:cs typeface="Arial" panose="020B0604020202020204" pitchFamily="34" charset="0"/>
              </a:rPr>
              <a:t>No ‘use-it-or-lose-it’</a:t>
            </a:r>
          </a:p>
          <a:p>
            <a:pPr marL="0" indent="0" defTabSz="609570">
              <a:spcAft>
                <a:spcPts val="2800"/>
              </a:spcAft>
              <a:buNone/>
            </a:pPr>
            <a:r>
              <a:rPr lang="en-US" sz="2400">
                <a:solidFill>
                  <a:srgbClr val="2A2C2C"/>
                </a:solidFill>
                <a:latin typeface="Neue Haas Grotesk Text Pro" panose="020B0504020202020204" pitchFamily="34" charset="77"/>
                <a:cs typeface="Arial" panose="020B0604020202020204" pitchFamily="34" charset="0"/>
              </a:rPr>
              <a:t>Funds don’t expire at the end of a plan year</a:t>
            </a:r>
          </a:p>
          <a:p>
            <a:pPr marL="0" indent="0" defTabSz="609570">
              <a:spcAft>
                <a:spcPts val="2800"/>
              </a:spcAft>
              <a:buNone/>
            </a:pPr>
            <a:r>
              <a:rPr lang="en-US" sz="2400">
                <a:solidFill>
                  <a:srgbClr val="2A2C2C"/>
                </a:solidFill>
                <a:latin typeface="Neue Haas Grotesk Text Pro" panose="020B0504020202020204" pitchFamily="34" charset="77"/>
                <a:cs typeface="Arial" panose="020B0604020202020204" pitchFamily="34" charset="0"/>
              </a:rPr>
              <a:t>Keep your HSA forever</a:t>
            </a:r>
          </a:p>
          <a:p>
            <a:pPr marL="0" indent="0" defTabSz="609570">
              <a:spcAft>
                <a:spcPts val="2800"/>
              </a:spcAft>
              <a:buNone/>
            </a:pPr>
            <a:endParaRPr lang="en-US" sz="2400">
              <a:solidFill>
                <a:srgbClr val="2A2C2C"/>
              </a:solidFill>
              <a:latin typeface="Neue Haas Grotesk Text Pro" panose="020B0504020202020204" pitchFamily="34" charset="77"/>
              <a:cs typeface="Arial" panose="020B0604020202020204" pitchFamily="34" charset="0"/>
            </a:endParaRPr>
          </a:p>
        </p:txBody>
      </p:sp>
      <p:pic>
        <p:nvPicPr>
          <p:cNvPr id="14" name="Graphic 13">
            <a:extLst>
              <a:ext uri="{FF2B5EF4-FFF2-40B4-BE49-F238E27FC236}">
                <a16:creationId xmlns:a16="http://schemas.microsoft.com/office/drawing/2014/main" id="{E94A9284-C8CC-EA9A-221F-6754B0325BF9}"/>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53443" y="3815451"/>
            <a:ext cx="461180" cy="461180"/>
          </a:xfrm>
          <a:prstGeom prst="rect">
            <a:avLst/>
          </a:prstGeom>
        </p:spPr>
      </p:pic>
      <p:pic>
        <p:nvPicPr>
          <p:cNvPr id="15" name="Graphic 14">
            <a:extLst>
              <a:ext uri="{FF2B5EF4-FFF2-40B4-BE49-F238E27FC236}">
                <a16:creationId xmlns:a16="http://schemas.microsoft.com/office/drawing/2014/main" id="{892E8EAD-E386-32EE-6942-4953BF7D35A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26146" y="2711038"/>
            <a:ext cx="551381" cy="551381"/>
          </a:xfrm>
          <a:prstGeom prst="rect">
            <a:avLst/>
          </a:prstGeom>
        </p:spPr>
      </p:pic>
      <p:pic>
        <p:nvPicPr>
          <p:cNvPr id="16" name="Graphic 15">
            <a:extLst>
              <a:ext uri="{FF2B5EF4-FFF2-40B4-BE49-F238E27FC236}">
                <a16:creationId xmlns:a16="http://schemas.microsoft.com/office/drawing/2014/main" id="{0A028271-13A3-8B7A-E3BC-9E1A969115D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26145" y="4845704"/>
            <a:ext cx="551382" cy="551382"/>
          </a:xfrm>
          <a:prstGeom prst="rect">
            <a:avLst/>
          </a:prstGeom>
        </p:spPr>
      </p:pic>
    </p:spTree>
    <p:extLst>
      <p:ext uri="{BB962C8B-B14F-4D97-AF65-F5344CB8AC3E}">
        <p14:creationId xmlns:p14="http://schemas.microsoft.com/office/powerpoint/2010/main" val="268158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9">
            <a:extLst>
              <a:ext uri="{FF2B5EF4-FFF2-40B4-BE49-F238E27FC236}">
                <a16:creationId xmlns:a16="http://schemas.microsoft.com/office/drawing/2014/main" id="{3DF6B94A-395C-58F3-93E2-16B0DED91879}"/>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39521" b="35731"/>
          <a:stretch/>
        </p:blipFill>
        <p:spPr>
          <a:xfrm>
            <a:off x="716998" y="5667662"/>
            <a:ext cx="2637095" cy="652626"/>
          </a:xfrm>
          <a:prstGeom prst="rect">
            <a:avLst/>
          </a:prstGeom>
        </p:spPr>
      </p:pic>
      <p:sp>
        <p:nvSpPr>
          <p:cNvPr id="37" name="Rectangle 36">
            <a:extLst>
              <a:ext uri="{FF2B5EF4-FFF2-40B4-BE49-F238E27FC236}">
                <a16:creationId xmlns:a16="http://schemas.microsoft.com/office/drawing/2014/main" id="{90A70C68-26FB-D031-7999-D7ADBF70CE7B}"/>
              </a:ext>
            </a:extLst>
          </p:cNvPr>
          <p:cNvSpPr/>
          <p:nvPr/>
        </p:nvSpPr>
        <p:spPr>
          <a:xfrm>
            <a:off x="8056101" y="5857058"/>
            <a:ext cx="4135899" cy="10009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a:solidFill>
                  <a:srgbClr val="000000"/>
                </a:solidFill>
                <a:effectLst/>
                <a:latin typeface="Times"/>
              </a:rPr>
              <a:t> </a:t>
            </a:r>
            <a:endParaRPr lang="en-US">
              <a:solidFill>
                <a:srgbClr val="00AAC6"/>
              </a:solidFill>
            </a:endParaRPr>
          </a:p>
        </p:txBody>
      </p:sp>
      <p:sp>
        <p:nvSpPr>
          <p:cNvPr id="38" name="Title 5">
            <a:extLst>
              <a:ext uri="{FF2B5EF4-FFF2-40B4-BE49-F238E27FC236}">
                <a16:creationId xmlns:a16="http://schemas.microsoft.com/office/drawing/2014/main" id="{8A93195E-78F0-699E-4551-B24F634F0C5B}"/>
              </a:ext>
            </a:extLst>
          </p:cNvPr>
          <p:cNvSpPr>
            <a:spLocks noGrp="1"/>
          </p:cNvSpPr>
          <p:nvPr>
            <p:ph type="title"/>
          </p:nvPr>
        </p:nvSpPr>
        <p:spPr>
          <a:xfrm>
            <a:off x="853442" y="365762"/>
            <a:ext cx="11163564" cy="572721"/>
          </a:xfrm>
        </p:spPr>
        <p:txBody>
          <a:bodyPr/>
          <a:lstStyle/>
          <a:p>
            <a:r>
              <a:rPr lang="en-US" sz="3600">
                <a:solidFill>
                  <a:srgbClr val="4F2883"/>
                </a:solidFill>
                <a:latin typeface="Neue Haas Grotesk Text Pro" panose="020B0504020202020204" pitchFamily="34" charset="77"/>
                <a:cs typeface="Arial"/>
              </a:rPr>
              <a:t>Tax-free spending on qualified medical expenses</a:t>
            </a:r>
            <a:endParaRPr lang="en-US" sz="3600">
              <a:solidFill>
                <a:srgbClr val="4F2883"/>
              </a:solidFill>
              <a:latin typeface="Neue Haas Grotesk Text Pro" panose="020B0504020202020204" pitchFamily="34" charset="77"/>
            </a:endParaRPr>
          </a:p>
        </p:txBody>
      </p:sp>
      <p:sp>
        <p:nvSpPr>
          <p:cNvPr id="39" name="TextBox 38">
            <a:extLst>
              <a:ext uri="{FF2B5EF4-FFF2-40B4-BE49-F238E27FC236}">
                <a16:creationId xmlns:a16="http://schemas.microsoft.com/office/drawing/2014/main" id="{A68E7BD8-5D2A-D117-0DD4-65A0A35D9C88}"/>
              </a:ext>
            </a:extLst>
          </p:cNvPr>
          <p:cNvSpPr txBox="1"/>
          <p:nvPr/>
        </p:nvSpPr>
        <p:spPr>
          <a:xfrm>
            <a:off x="8433948" y="5943300"/>
            <a:ext cx="3583057" cy="675313"/>
          </a:xfrm>
          <a:prstGeom prst="rect">
            <a:avLst/>
          </a:prstGeom>
          <a:noFill/>
        </p:spPr>
        <p:txBody>
          <a:bodyPr wrap="square" lIns="121920" tIns="60960" rIns="121920" bIns="60960" rtlCol="0" anchor="t">
            <a:spAutoFit/>
          </a:bodyPr>
          <a:lstStyle/>
          <a:p>
            <a:pPr defTabSz="609570">
              <a:lnSpc>
                <a:spcPts val="5147"/>
              </a:lnSpc>
              <a:spcAft>
                <a:spcPts val="2400"/>
              </a:spcAft>
              <a:defRPr/>
            </a:pPr>
            <a:r>
              <a:rPr lang="en-US" sz="2000" err="1">
                <a:solidFill>
                  <a:srgbClr val="007F93"/>
                </a:solidFill>
                <a:latin typeface="Neue Haas Grotesk Text Pro" panose="020B0504020202020204" pitchFamily="34" charset="77"/>
                <a:cs typeface="Arial"/>
              </a:rPr>
              <a:t>HealthEquity.com</a:t>
            </a:r>
            <a:r>
              <a:rPr lang="en-US" sz="2000">
                <a:solidFill>
                  <a:srgbClr val="007F93"/>
                </a:solidFill>
                <a:latin typeface="Neue Haas Grotesk Text Pro" panose="020B0504020202020204" pitchFamily="34" charset="77"/>
                <a:cs typeface="Arial"/>
              </a:rPr>
              <a:t>/</a:t>
            </a:r>
            <a:r>
              <a:rPr lang="en-US" sz="2000" err="1">
                <a:solidFill>
                  <a:srgbClr val="007F93"/>
                </a:solidFill>
                <a:latin typeface="Neue Haas Grotesk Text Pro" panose="020B0504020202020204" pitchFamily="34" charset="77"/>
                <a:cs typeface="Arial"/>
              </a:rPr>
              <a:t>hsa-qme</a:t>
            </a:r>
            <a:endParaRPr lang="en-US" sz="2000">
              <a:solidFill>
                <a:srgbClr val="007F93"/>
              </a:solidFill>
              <a:latin typeface="Neue Haas Grotesk Text Pro" panose="020B0504020202020204" pitchFamily="34" charset="77"/>
              <a:cs typeface="Arial"/>
            </a:endParaRPr>
          </a:p>
        </p:txBody>
      </p:sp>
      <p:grpSp>
        <p:nvGrpSpPr>
          <p:cNvPr id="40" name="Group 39">
            <a:extLst>
              <a:ext uri="{FF2B5EF4-FFF2-40B4-BE49-F238E27FC236}">
                <a16:creationId xmlns:a16="http://schemas.microsoft.com/office/drawing/2014/main" id="{DE33FCFC-AFA4-7D46-CBC7-290983C8F403}"/>
              </a:ext>
            </a:extLst>
          </p:cNvPr>
          <p:cNvGrpSpPr/>
          <p:nvPr/>
        </p:nvGrpSpPr>
        <p:grpSpPr>
          <a:xfrm>
            <a:off x="1584380" y="1323203"/>
            <a:ext cx="2418785" cy="1753255"/>
            <a:chOff x="1447003" y="1272871"/>
            <a:chExt cx="2418785" cy="1753254"/>
          </a:xfrm>
        </p:grpSpPr>
        <p:sp>
          <p:nvSpPr>
            <p:cNvPr id="41" name="Title 2">
              <a:extLst>
                <a:ext uri="{FF2B5EF4-FFF2-40B4-BE49-F238E27FC236}">
                  <a16:creationId xmlns:a16="http://schemas.microsoft.com/office/drawing/2014/main" id="{65CB4AB8-72A1-1BB5-A3A9-805E9E834375}"/>
                </a:ext>
              </a:extLst>
            </p:cNvPr>
            <p:cNvSpPr txBox="1">
              <a:spLocks/>
            </p:cNvSpPr>
            <p:nvPr/>
          </p:nvSpPr>
          <p:spPr>
            <a:xfrm>
              <a:off x="1461288" y="1272871"/>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Medical care </a:t>
              </a:r>
            </a:p>
          </p:txBody>
        </p:sp>
        <p:sp>
          <p:nvSpPr>
            <p:cNvPr id="42" name="Content Placeholder 3">
              <a:extLst>
                <a:ext uri="{FF2B5EF4-FFF2-40B4-BE49-F238E27FC236}">
                  <a16:creationId xmlns:a16="http://schemas.microsoft.com/office/drawing/2014/main" id="{212249EB-BA39-284E-5AB0-3873B02086E0}"/>
                </a:ext>
              </a:extLst>
            </p:cNvPr>
            <p:cNvSpPr txBox="1">
              <a:spLocks/>
            </p:cNvSpPr>
            <p:nvPr/>
          </p:nvSpPr>
          <p:spPr>
            <a:xfrm>
              <a:off x="14470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Doctor visits</a:t>
              </a:r>
              <a:br>
                <a:rPr lang="en-US" sz="1400">
                  <a:latin typeface="Neue Haas Grotesk Text Pro" panose="020B0504020202020204" pitchFamily="34" charset="77"/>
                  <a:cs typeface="Arial" panose="020B0604020202020204" pitchFamily="34" charset="0"/>
                </a:rPr>
              </a:br>
              <a:r>
                <a:rPr lang="en-US" sz="1400">
                  <a:latin typeface="Neue Haas Grotesk Text Pro" panose="020B0504020202020204" pitchFamily="34" charset="77"/>
                  <a:cs typeface="Arial" panose="020B0604020202020204" pitchFamily="34" charset="0"/>
                </a:rPr>
                <a:t>and copays</a:t>
              </a:r>
            </a:p>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Hospital services </a:t>
              </a:r>
            </a:p>
            <a:p>
              <a:pPr marL="227965" indent="-213360" defTabSz="609570">
                <a:spcBef>
                  <a:spcPts val="0"/>
                </a:spcBef>
                <a:spcAft>
                  <a:spcPts val="800"/>
                </a:spcAft>
                <a:tabLst>
                  <a:tab pos="1661501" algn="l"/>
                </a:tabLst>
                <a:defRPr/>
              </a:pPr>
              <a:r>
                <a:rPr lang="en-US" sz="1400">
                  <a:latin typeface="Neue Haas Grotesk Text Pro" panose="020B0504020202020204" pitchFamily="34" charset="77"/>
                  <a:cs typeface="Arial" panose="020B0604020202020204" pitchFamily="34" charset="0"/>
                </a:rPr>
                <a:t>Telehealth </a:t>
              </a:r>
            </a:p>
          </p:txBody>
        </p:sp>
      </p:grpSp>
      <p:grpSp>
        <p:nvGrpSpPr>
          <p:cNvPr id="43" name="Group 42">
            <a:extLst>
              <a:ext uri="{FF2B5EF4-FFF2-40B4-BE49-F238E27FC236}">
                <a16:creationId xmlns:a16="http://schemas.microsoft.com/office/drawing/2014/main" id="{1A3F9E05-E14E-D01A-1545-6399D2FCB973}"/>
              </a:ext>
            </a:extLst>
          </p:cNvPr>
          <p:cNvGrpSpPr/>
          <p:nvPr/>
        </p:nvGrpSpPr>
        <p:grpSpPr>
          <a:xfrm>
            <a:off x="5223835" y="1323203"/>
            <a:ext cx="2418785" cy="1753255"/>
            <a:chOff x="5333203" y="1272871"/>
            <a:chExt cx="2418785" cy="1753254"/>
          </a:xfrm>
        </p:grpSpPr>
        <p:sp>
          <p:nvSpPr>
            <p:cNvPr id="44" name="Title 2">
              <a:extLst>
                <a:ext uri="{FF2B5EF4-FFF2-40B4-BE49-F238E27FC236}">
                  <a16:creationId xmlns:a16="http://schemas.microsoft.com/office/drawing/2014/main" id="{8779B367-C9E9-5E1D-6EFC-F8F010B6ECFA}"/>
                </a:ext>
              </a:extLst>
            </p:cNvPr>
            <p:cNvSpPr txBox="1">
              <a:spLocks/>
            </p:cNvSpPr>
            <p:nvPr/>
          </p:nvSpPr>
          <p:spPr>
            <a:xfrm>
              <a:off x="5347488" y="1272871"/>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Vision</a:t>
              </a:r>
            </a:p>
          </p:txBody>
        </p:sp>
        <p:sp>
          <p:nvSpPr>
            <p:cNvPr id="45" name="Content Placeholder 3">
              <a:extLst>
                <a:ext uri="{FF2B5EF4-FFF2-40B4-BE49-F238E27FC236}">
                  <a16:creationId xmlns:a16="http://schemas.microsoft.com/office/drawing/2014/main" id="{8282645A-2297-E975-A637-90F3FC3F268E}"/>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Eye exams </a:t>
              </a:r>
            </a:p>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Prescription glasses/contacts   </a:t>
              </a:r>
            </a:p>
            <a:p>
              <a:pPr marL="227748" indent="-21335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Laser eye surgery </a:t>
              </a:r>
            </a:p>
          </p:txBody>
        </p:sp>
      </p:grpSp>
      <p:grpSp>
        <p:nvGrpSpPr>
          <p:cNvPr id="46" name="Group 45">
            <a:extLst>
              <a:ext uri="{FF2B5EF4-FFF2-40B4-BE49-F238E27FC236}">
                <a16:creationId xmlns:a16="http://schemas.microsoft.com/office/drawing/2014/main" id="{2B9984AD-A553-1860-F9F1-90BCFE44CB20}"/>
              </a:ext>
            </a:extLst>
          </p:cNvPr>
          <p:cNvGrpSpPr/>
          <p:nvPr/>
        </p:nvGrpSpPr>
        <p:grpSpPr>
          <a:xfrm>
            <a:off x="8846556" y="1323203"/>
            <a:ext cx="2263461" cy="1753255"/>
            <a:chOff x="5333203" y="1272871"/>
            <a:chExt cx="2263461" cy="1753254"/>
          </a:xfrm>
        </p:grpSpPr>
        <p:sp>
          <p:nvSpPr>
            <p:cNvPr id="47" name="Title 2">
              <a:extLst>
                <a:ext uri="{FF2B5EF4-FFF2-40B4-BE49-F238E27FC236}">
                  <a16:creationId xmlns:a16="http://schemas.microsoft.com/office/drawing/2014/main" id="{E2D5467F-6EA5-3A25-075F-804F31D3E53F}"/>
                </a:ext>
              </a:extLst>
            </p:cNvPr>
            <p:cNvSpPr txBox="1">
              <a:spLocks/>
            </p:cNvSpPr>
            <p:nvPr/>
          </p:nvSpPr>
          <p:spPr>
            <a:xfrm>
              <a:off x="5347488" y="1272871"/>
              <a:ext cx="2249176"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Dental</a:t>
              </a:r>
            </a:p>
          </p:txBody>
        </p:sp>
        <p:sp>
          <p:nvSpPr>
            <p:cNvPr id="48" name="Content Placeholder 3">
              <a:extLst>
                <a:ext uri="{FF2B5EF4-FFF2-40B4-BE49-F238E27FC236}">
                  <a16:creationId xmlns:a16="http://schemas.microsoft.com/office/drawing/2014/main" id="{011B949F-655C-F864-AA15-3EC7F99C1F01}"/>
                </a:ext>
              </a:extLst>
            </p:cNvPr>
            <p:cNvSpPr txBox="1">
              <a:spLocks/>
            </p:cNvSpPr>
            <p:nvPr/>
          </p:nvSpPr>
          <p:spPr>
            <a:xfrm>
              <a:off x="5333203" y="1809569"/>
              <a:ext cx="2263461" cy="121655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Teeth cleaning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Dental reconstruction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Orthodontia </a:t>
              </a:r>
            </a:p>
          </p:txBody>
        </p:sp>
      </p:grpSp>
      <p:grpSp>
        <p:nvGrpSpPr>
          <p:cNvPr id="49" name="Group 48">
            <a:extLst>
              <a:ext uri="{FF2B5EF4-FFF2-40B4-BE49-F238E27FC236}">
                <a16:creationId xmlns:a16="http://schemas.microsoft.com/office/drawing/2014/main" id="{FC2971D2-D886-A0B0-EEC0-B287A5A3EEB2}"/>
              </a:ext>
            </a:extLst>
          </p:cNvPr>
          <p:cNvGrpSpPr/>
          <p:nvPr/>
        </p:nvGrpSpPr>
        <p:grpSpPr>
          <a:xfrm>
            <a:off x="1585874" y="3586542"/>
            <a:ext cx="2659551" cy="1753255"/>
            <a:chOff x="1447003" y="1272871"/>
            <a:chExt cx="2659551" cy="1753255"/>
          </a:xfrm>
        </p:grpSpPr>
        <p:sp>
          <p:nvSpPr>
            <p:cNvPr id="50" name="Title 2">
              <a:extLst>
                <a:ext uri="{FF2B5EF4-FFF2-40B4-BE49-F238E27FC236}">
                  <a16:creationId xmlns:a16="http://schemas.microsoft.com/office/drawing/2014/main" id="{DA280EF6-6855-1846-9157-2821D837B531}"/>
                </a:ext>
              </a:extLst>
            </p:cNvPr>
            <p:cNvSpPr txBox="1">
              <a:spLocks/>
            </p:cNvSpPr>
            <p:nvPr/>
          </p:nvSpPr>
          <p:spPr>
            <a:xfrm>
              <a:off x="1461287" y="1272871"/>
              <a:ext cx="2645267"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Personal health</a:t>
              </a:r>
            </a:p>
          </p:txBody>
        </p:sp>
        <p:sp>
          <p:nvSpPr>
            <p:cNvPr id="51" name="Content Placeholder 3">
              <a:extLst>
                <a:ext uri="{FF2B5EF4-FFF2-40B4-BE49-F238E27FC236}">
                  <a16:creationId xmlns:a16="http://schemas.microsoft.com/office/drawing/2014/main" id="{51E3BBA9-48CF-12D5-1D1B-B7B90D79E5D7}"/>
                </a:ext>
              </a:extLst>
            </p:cNvPr>
            <p:cNvSpPr txBox="1">
              <a:spLocks/>
            </p:cNvSpPr>
            <p:nvPr/>
          </p:nvSpPr>
          <p:spPr>
            <a:xfrm>
              <a:off x="1447003" y="1809569"/>
              <a:ext cx="2645268" cy="1216557"/>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330" indent="-21272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Over-the-counter pain relievers   </a:t>
              </a:r>
            </a:p>
            <a:p>
              <a:pPr marL="227330" indent="-212725"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Menstrual care products </a:t>
              </a:r>
            </a:p>
            <a:p>
              <a:pPr marL="227330" indent="-212725" defTabSz="609570">
                <a:spcBef>
                  <a:spcPts val="0"/>
                </a:spcBef>
                <a:spcAft>
                  <a:spcPts val="600"/>
                </a:spcAft>
                <a:tabLst>
                  <a:tab pos="1661501" algn="l"/>
                </a:tabLst>
                <a:defRPr/>
              </a:pPr>
              <a:r>
                <a:rPr lang="en-US" sz="1500">
                  <a:latin typeface="Neue Haas Grotesk Text Pro" panose="020B0504020202020204" pitchFamily="34" charset="77"/>
                  <a:cs typeface="Arial" panose="020B0604020202020204" pitchFamily="34" charset="0"/>
                </a:rPr>
                <a:t>Crutches</a:t>
              </a:r>
            </a:p>
          </p:txBody>
        </p:sp>
      </p:grpSp>
      <p:grpSp>
        <p:nvGrpSpPr>
          <p:cNvPr id="52" name="Group 51">
            <a:extLst>
              <a:ext uri="{FF2B5EF4-FFF2-40B4-BE49-F238E27FC236}">
                <a16:creationId xmlns:a16="http://schemas.microsoft.com/office/drawing/2014/main" id="{AD92974E-C80B-6AB4-FA4B-96A77E68ADE8}"/>
              </a:ext>
            </a:extLst>
          </p:cNvPr>
          <p:cNvGrpSpPr/>
          <p:nvPr/>
        </p:nvGrpSpPr>
        <p:grpSpPr>
          <a:xfrm>
            <a:off x="5223834" y="3556006"/>
            <a:ext cx="2717899" cy="1554101"/>
            <a:chOff x="1649492" y="1272871"/>
            <a:chExt cx="2717899" cy="1554101"/>
          </a:xfrm>
        </p:grpSpPr>
        <p:sp>
          <p:nvSpPr>
            <p:cNvPr id="53" name="Title 2">
              <a:extLst>
                <a:ext uri="{FF2B5EF4-FFF2-40B4-BE49-F238E27FC236}">
                  <a16:creationId xmlns:a16="http://schemas.microsoft.com/office/drawing/2014/main" id="{67170B3D-608B-1C27-FEF4-6662E0665DF5}"/>
                </a:ext>
              </a:extLst>
            </p:cNvPr>
            <p:cNvSpPr txBox="1">
              <a:spLocks/>
            </p:cNvSpPr>
            <p:nvPr/>
          </p:nvSpPr>
          <p:spPr>
            <a:xfrm>
              <a:off x="1663777" y="1272871"/>
              <a:ext cx="2703614"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Alternative care</a:t>
              </a:r>
            </a:p>
          </p:txBody>
        </p:sp>
        <p:sp>
          <p:nvSpPr>
            <p:cNvPr id="54" name="Content Placeholder 3">
              <a:extLst>
                <a:ext uri="{FF2B5EF4-FFF2-40B4-BE49-F238E27FC236}">
                  <a16:creationId xmlns:a16="http://schemas.microsoft.com/office/drawing/2014/main" id="{7748742D-0288-EA49-6478-C182CEB5FD72}"/>
                </a:ext>
              </a:extLst>
            </p:cNvPr>
            <p:cNvSpPr txBox="1">
              <a:spLocks/>
            </p:cNvSpPr>
            <p:nvPr/>
          </p:nvSpPr>
          <p:spPr>
            <a:xfrm>
              <a:off x="1649492" y="1809569"/>
              <a:ext cx="2263461" cy="1017403"/>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Chiropractic care</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Acupuncture</a:t>
              </a:r>
            </a:p>
            <a:p>
              <a:pPr marL="227965" indent="-213360" defTabSz="609570">
                <a:spcBef>
                  <a:spcPts val="0"/>
                </a:spcBef>
                <a:spcAft>
                  <a:spcPts val="600"/>
                </a:spcAft>
                <a:tabLst>
                  <a:tab pos="1661501" algn="l"/>
                </a:tabLst>
                <a:defRPr/>
              </a:pPr>
              <a:r>
                <a:rPr lang="en-US" sz="1500">
                  <a:latin typeface="Neue Haas Grotesk Text Pro" panose="020B0504020202020204" pitchFamily="34" charset="77"/>
                  <a:cs typeface="Arial" panose="020B0604020202020204" pitchFamily="34" charset="0"/>
                </a:rPr>
                <a:t>Massage* </a:t>
              </a:r>
            </a:p>
          </p:txBody>
        </p:sp>
      </p:grpSp>
      <p:grpSp>
        <p:nvGrpSpPr>
          <p:cNvPr id="55" name="Group 54">
            <a:extLst>
              <a:ext uri="{FF2B5EF4-FFF2-40B4-BE49-F238E27FC236}">
                <a16:creationId xmlns:a16="http://schemas.microsoft.com/office/drawing/2014/main" id="{22DE59BE-0774-0B84-DC85-3F3C5D237741}"/>
              </a:ext>
            </a:extLst>
          </p:cNvPr>
          <p:cNvGrpSpPr/>
          <p:nvPr/>
        </p:nvGrpSpPr>
        <p:grpSpPr>
          <a:xfrm>
            <a:off x="8846556" y="3566338"/>
            <a:ext cx="2922289" cy="1773460"/>
            <a:chOff x="4948407" y="1130803"/>
            <a:chExt cx="2922289" cy="1773460"/>
          </a:xfrm>
        </p:grpSpPr>
        <p:sp>
          <p:nvSpPr>
            <p:cNvPr id="56" name="Title 2">
              <a:extLst>
                <a:ext uri="{FF2B5EF4-FFF2-40B4-BE49-F238E27FC236}">
                  <a16:creationId xmlns:a16="http://schemas.microsoft.com/office/drawing/2014/main" id="{C2BA3942-6BA4-254D-25A1-E420E9DF9E5E}"/>
                </a:ext>
              </a:extLst>
            </p:cNvPr>
            <p:cNvSpPr txBox="1">
              <a:spLocks/>
            </p:cNvSpPr>
            <p:nvPr/>
          </p:nvSpPr>
          <p:spPr>
            <a:xfrm>
              <a:off x="4948407" y="1130803"/>
              <a:ext cx="2404500" cy="553998"/>
            </a:xfrm>
            <a:prstGeom prst="rect">
              <a:avLst/>
            </a:prstGeom>
            <a:noFill/>
          </p:spPr>
          <p:txBody>
            <a:bodyPr vert="horz" wrap="square" lIns="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70">
                <a:defRPr/>
              </a:pPr>
              <a:r>
                <a:rPr lang="en-US" sz="2000">
                  <a:solidFill>
                    <a:schemeClr val="tx1"/>
                  </a:solidFill>
                  <a:latin typeface="Neue Haas Grotesk Text Pro" panose="020B0504020202020204" pitchFamily="34" charset="77"/>
                  <a:cs typeface="Arial" panose="020B0604020202020204" pitchFamily="34" charset="0"/>
                </a:rPr>
                <a:t>Mental health</a:t>
              </a:r>
            </a:p>
          </p:txBody>
        </p:sp>
        <p:sp>
          <p:nvSpPr>
            <p:cNvPr id="57" name="Content Placeholder 3">
              <a:extLst>
                <a:ext uri="{FF2B5EF4-FFF2-40B4-BE49-F238E27FC236}">
                  <a16:creationId xmlns:a16="http://schemas.microsoft.com/office/drawing/2014/main" id="{483E8B6C-88A7-7ED4-3C48-DC0DAEC6E3E2}"/>
                </a:ext>
              </a:extLst>
            </p:cNvPr>
            <p:cNvSpPr txBox="1">
              <a:spLocks/>
            </p:cNvSpPr>
            <p:nvPr/>
          </p:nvSpPr>
          <p:spPr>
            <a:xfrm>
              <a:off x="4948407" y="1680417"/>
              <a:ext cx="2922289" cy="1223846"/>
            </a:xfrm>
            <a:prstGeom prst="rect">
              <a:avLst/>
            </a:prstGeom>
          </p:spPr>
          <p:txBody>
            <a:bodyPr vert="horz" lIns="0" tIns="60960" rIns="0" bIns="60960" numCol="1" rtlCol="0" anchor="t">
              <a:noAutofit/>
            </a:bodyPr>
            <a:lstStyle>
              <a:lvl1pPr marL="264478" indent="-258128" algn="l" defTabSz="457200" rtl="0" eaLnBrk="1" latinLnBrk="0" hangingPunct="1">
                <a:spcBef>
                  <a:spcPts val="1000"/>
                </a:spcBef>
                <a:buFont typeface="Wingdings" pitchFamily="2" charset="2"/>
                <a:buChar char="§"/>
                <a:tabLst/>
                <a:defRPr sz="2000" b="0" i="0" kern="1200">
                  <a:solidFill>
                    <a:schemeClr val="tx1"/>
                  </a:solidFill>
                  <a:latin typeface="Helvetica Condensed" panose="020B0606020202030204" pitchFamily="34" charset="0"/>
                  <a:ea typeface="+mn-ea"/>
                  <a:cs typeface="+mn-cs"/>
                </a:defRPr>
              </a:lvl1pPr>
              <a:lvl2pPr marL="528955" indent="-264478" algn="l" defTabSz="457200" rtl="0" eaLnBrk="1" latinLnBrk="0" hangingPunct="1">
                <a:spcBef>
                  <a:spcPts val="1000"/>
                </a:spcBef>
                <a:buFont typeface="Wingdings" pitchFamily="2" charset="2"/>
                <a:buChar char="§"/>
                <a:tabLst/>
                <a:defRPr sz="1800" b="0" i="0" kern="1200">
                  <a:solidFill>
                    <a:schemeClr val="tx1"/>
                  </a:solidFill>
                  <a:latin typeface="Helvetica Condensed" panose="020B0606020202030204" pitchFamily="34" charset="0"/>
                  <a:ea typeface="+mn-ea"/>
                  <a:cs typeface="+mn-cs"/>
                </a:defRPr>
              </a:lvl2pPr>
              <a:lvl3pPr marL="822960" indent="-265176"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3pPr>
              <a:lvl4pPr marL="1087438"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4pPr>
              <a:lvl5pPr marL="1351915" indent="-264478" algn="l" defTabSz="457200" rtl="0" eaLnBrk="1" latinLnBrk="0" hangingPunct="1">
                <a:spcBef>
                  <a:spcPts val="1000"/>
                </a:spcBef>
                <a:buFont typeface="Wingdings" pitchFamily="2" charset="2"/>
                <a:buChar char="§"/>
                <a:tabLst/>
                <a:defRPr sz="1600" b="0" i="0" kern="1200">
                  <a:solidFill>
                    <a:schemeClr val="tx1"/>
                  </a:solidFill>
                  <a:latin typeface="Helvetica Condensed" panose="020B0606020202030204" pitchFamily="34" charset="0"/>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Therapy sessions* </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Prescriptions</a:t>
              </a:r>
            </a:p>
            <a:p>
              <a:pPr marL="227965" indent="-213360" defTabSz="609570">
                <a:spcBef>
                  <a:spcPts val="0"/>
                </a:spcBef>
                <a:spcAft>
                  <a:spcPts val="800"/>
                </a:spcAft>
                <a:tabLst>
                  <a:tab pos="1661501" algn="l"/>
                </a:tabLst>
                <a:defRPr/>
              </a:pPr>
              <a:r>
                <a:rPr lang="en-US" sz="1500">
                  <a:latin typeface="Neue Haas Grotesk Text Pro" panose="020B0504020202020204" pitchFamily="34" charset="77"/>
                  <a:cs typeface="Arial" panose="020B0604020202020204" pitchFamily="34" charset="0"/>
                </a:rPr>
                <a:t>Treatment for substance </a:t>
              </a:r>
              <a:br>
                <a:rPr lang="en-US" sz="1500">
                  <a:latin typeface="Neue Haas Grotesk Text Pro" panose="020B0504020202020204" pitchFamily="34" charset="77"/>
                  <a:cs typeface="Arial" panose="020B0604020202020204" pitchFamily="34" charset="0"/>
                </a:rPr>
              </a:br>
              <a:r>
                <a:rPr lang="en-US" sz="1500">
                  <a:latin typeface="Neue Haas Grotesk Text Pro" panose="020B0504020202020204" pitchFamily="34" charset="77"/>
                  <a:cs typeface="Arial" panose="020B0604020202020204" pitchFamily="34" charset="0"/>
                </a:rPr>
                <a:t>abuse disorder</a:t>
              </a:r>
            </a:p>
          </p:txBody>
        </p:sp>
      </p:grpSp>
      <p:sp>
        <p:nvSpPr>
          <p:cNvPr id="58" name="Content Placeholder 3">
            <a:extLst>
              <a:ext uri="{FF2B5EF4-FFF2-40B4-BE49-F238E27FC236}">
                <a16:creationId xmlns:a16="http://schemas.microsoft.com/office/drawing/2014/main" id="{392A4A29-740E-784C-7A3A-190C87FCC27F}"/>
              </a:ext>
            </a:extLst>
          </p:cNvPr>
          <p:cNvSpPr txBox="1">
            <a:spLocks/>
          </p:cNvSpPr>
          <p:nvPr/>
        </p:nvSpPr>
        <p:spPr>
          <a:xfrm>
            <a:off x="4903378" y="5313713"/>
            <a:ext cx="5253076" cy="395686"/>
          </a:xfrm>
          <a:prstGeom prst="rect">
            <a:avLst/>
          </a:prstGeom>
        </p:spPr>
        <p:txBody>
          <a:bodyPr vert="horz" lIns="0" tIns="0" rIns="0" bIns="0" rtlCol="0">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indent="0" defTabSz="609570">
              <a:spcBef>
                <a:spcPts val="0"/>
              </a:spcBef>
              <a:spcAft>
                <a:spcPts val="300"/>
              </a:spcAft>
              <a:buNone/>
              <a:tabLst>
                <a:tab pos="1661501" algn="l"/>
              </a:tabLst>
              <a:defRPr/>
            </a:pPr>
            <a:r>
              <a:rPr lang="en-US" sz="1050">
                <a:solidFill>
                  <a:schemeClr val="tx1">
                    <a:lumMod val="75000"/>
                    <a:lumOff val="25000"/>
                  </a:schemeClr>
                </a:solidFill>
                <a:latin typeface="Neue Haas Grotesk Text Pro" panose="020B0504020202020204" pitchFamily="34" charset="77"/>
                <a:cs typeface="Arial" panose="020B0604020202020204" pitchFamily="34" charset="0"/>
              </a:rPr>
              <a:t>*May require letter of medical necessity </a:t>
            </a:r>
          </a:p>
          <a:p>
            <a:endParaRPr lang="en-US">
              <a:latin typeface="Neue Haas Grotesk Text Pro" panose="020B0504020202020204" pitchFamily="34" charset="77"/>
            </a:endParaRPr>
          </a:p>
        </p:txBody>
      </p:sp>
      <p:sp>
        <p:nvSpPr>
          <p:cNvPr id="59" name="Content Placeholder 3">
            <a:extLst>
              <a:ext uri="{FF2B5EF4-FFF2-40B4-BE49-F238E27FC236}">
                <a16:creationId xmlns:a16="http://schemas.microsoft.com/office/drawing/2014/main" id="{2D4CD484-F410-D8B5-99C4-B66036CE878D}"/>
              </a:ext>
            </a:extLst>
          </p:cNvPr>
          <p:cNvSpPr txBox="1">
            <a:spLocks/>
          </p:cNvSpPr>
          <p:nvPr/>
        </p:nvSpPr>
        <p:spPr>
          <a:xfrm>
            <a:off x="994076" y="6339900"/>
            <a:ext cx="6474131" cy="541943"/>
          </a:xfrm>
          <a:prstGeom prst="rect">
            <a:avLst/>
          </a:prstGeom>
        </p:spPr>
        <p:txBody>
          <a:bodyPr vert="horz" wrap="square" lIns="0" tIns="0" rIns="0" bIns="0" rtlCol="0" anchor="t">
            <a:spAutoFit/>
          </a:bodyPr>
          <a:lstStyle>
            <a:lvl1pPr marL="0"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1pPr>
            <a:lvl2pPr marL="237061"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2pPr>
            <a:lvl3pPr marL="463538"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3pPr>
            <a:lvl4pPr marL="690016" indent="0" algn="l" defTabSz="609570" rtl="0" eaLnBrk="1" latinLnBrk="0" hangingPunct="1">
              <a:lnSpc>
                <a:spcPct val="130000"/>
              </a:lnSpc>
              <a:spcBef>
                <a:spcPts val="0"/>
              </a:spcBef>
              <a:spcAft>
                <a:spcPts val="800"/>
              </a:spcAft>
              <a:buFont typeface="Wingdings" pitchFamily="2" charset="2"/>
              <a:buNone/>
              <a:tabLst/>
              <a:defRPr sz="800" b="0" i="0" kern="1200">
                <a:solidFill>
                  <a:schemeClr val="tx1"/>
                </a:solidFill>
                <a:latin typeface="NeueHaasGroteskText Pro" panose="020B0504020202020204" pitchFamily="34" charset="77"/>
                <a:ea typeface="+mn-ea"/>
                <a:cs typeface="+mn-cs"/>
              </a:defRPr>
            </a:lvl4pPr>
            <a:lvl5pPr marL="692133" indent="0" algn="l" defTabSz="609570" rtl="0" eaLnBrk="1" latinLnBrk="0" hangingPunct="1">
              <a:lnSpc>
                <a:spcPct val="120000"/>
              </a:lnSpc>
              <a:spcBef>
                <a:spcPts val="0"/>
              </a:spcBef>
              <a:spcAft>
                <a:spcPts val="800"/>
              </a:spcAft>
              <a:buFont typeface="Wingdings" pitchFamily="2" charset="2"/>
              <a:buNone/>
              <a:tabLst/>
              <a:defRPr sz="800" b="0" i="0" kern="1200">
                <a:solidFill>
                  <a:schemeClr val="tx1"/>
                </a:solidFill>
                <a:latin typeface="Neue Haas Grotesk Text Pro"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6350">
              <a:spcAft>
                <a:spcPts val="300"/>
              </a:spcAft>
              <a:tabLst>
                <a:tab pos="1661501" algn="l"/>
              </a:tabLst>
              <a:defRPr/>
            </a:pPr>
            <a:r>
              <a:rPr lang="en-US" sz="900">
                <a:effectLst/>
                <a:latin typeface="Neue Haas Grotesk Text Pro" panose="020B0504020202020204" pitchFamily="34" charset="77"/>
              </a:rPr>
              <a:t>HealthEquity and the HSA Store are separate companies and are not responsible for each other's policies or services. When you make a purchase through HSA Store from a link on a HealthEquity site, we may earn an affiliate commission.</a:t>
            </a:r>
            <a:endParaRPr lang="en-US" sz="900">
              <a:solidFill>
                <a:srgbClr val="595959"/>
              </a:solidFill>
              <a:latin typeface="Neue Haas Grotesk Text Pro" panose="020B0504020202020204" pitchFamily="34" charset="77"/>
              <a:cs typeface="Arial" panose="020B0604020202020204" pitchFamily="34" charset="0"/>
            </a:endParaRPr>
          </a:p>
          <a:p>
            <a:endParaRPr lang="en-US">
              <a:latin typeface="Neue Haas Grotesk Text Pro" panose="020B0504020202020204" pitchFamily="34" charset="77"/>
            </a:endParaRPr>
          </a:p>
        </p:txBody>
      </p:sp>
      <p:pic>
        <p:nvPicPr>
          <p:cNvPr id="60" name="Graphic 59">
            <a:extLst>
              <a:ext uri="{FF2B5EF4-FFF2-40B4-BE49-F238E27FC236}">
                <a16:creationId xmlns:a16="http://schemas.microsoft.com/office/drawing/2014/main" id="{C39FF3F0-BD79-F1E8-1D6D-7E515009450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530413" y="1347041"/>
            <a:ext cx="518582" cy="518582"/>
          </a:xfrm>
          <a:prstGeom prst="rect">
            <a:avLst/>
          </a:prstGeom>
        </p:spPr>
      </p:pic>
      <p:pic>
        <p:nvPicPr>
          <p:cNvPr id="61" name="Graphic 60">
            <a:extLst>
              <a:ext uri="{FF2B5EF4-FFF2-40B4-BE49-F238E27FC236}">
                <a16:creationId xmlns:a16="http://schemas.microsoft.com/office/drawing/2014/main" id="{B28F8B6A-1C1A-AFA8-95E8-93455C9D8FC6}"/>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8196674" y="1347041"/>
            <a:ext cx="518582" cy="518582"/>
          </a:xfrm>
          <a:prstGeom prst="rect">
            <a:avLst/>
          </a:prstGeom>
        </p:spPr>
      </p:pic>
      <p:pic>
        <p:nvPicPr>
          <p:cNvPr id="62" name="Graphic 61">
            <a:extLst>
              <a:ext uri="{FF2B5EF4-FFF2-40B4-BE49-F238E27FC236}">
                <a16:creationId xmlns:a16="http://schemas.microsoft.com/office/drawing/2014/main" id="{43DD9D22-15F7-E187-81EC-D415C0620461}"/>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932851" y="1347041"/>
            <a:ext cx="518583" cy="518583"/>
          </a:xfrm>
          <a:prstGeom prst="rect">
            <a:avLst/>
          </a:prstGeom>
        </p:spPr>
      </p:pic>
      <p:pic>
        <p:nvPicPr>
          <p:cNvPr id="63" name="Graphic 62">
            <a:extLst>
              <a:ext uri="{FF2B5EF4-FFF2-40B4-BE49-F238E27FC236}">
                <a16:creationId xmlns:a16="http://schemas.microsoft.com/office/drawing/2014/main" id="{42411568-3D32-D830-A81D-E29010845703}"/>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932851" y="3602345"/>
            <a:ext cx="518583" cy="518583"/>
          </a:xfrm>
          <a:prstGeom prst="rect">
            <a:avLst/>
          </a:prstGeom>
        </p:spPr>
      </p:pic>
      <p:pic>
        <p:nvPicPr>
          <p:cNvPr id="64" name="Graphic 63">
            <a:extLst>
              <a:ext uri="{FF2B5EF4-FFF2-40B4-BE49-F238E27FC236}">
                <a16:creationId xmlns:a16="http://schemas.microsoft.com/office/drawing/2014/main" id="{F5E5A1A3-A35D-51B8-5310-FDA330AACB5F}"/>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8196674" y="3602345"/>
            <a:ext cx="518582" cy="518582"/>
          </a:xfrm>
          <a:prstGeom prst="rect">
            <a:avLst/>
          </a:prstGeom>
        </p:spPr>
      </p:pic>
      <p:pic>
        <p:nvPicPr>
          <p:cNvPr id="65" name="Graphic 64">
            <a:extLst>
              <a:ext uri="{FF2B5EF4-FFF2-40B4-BE49-F238E27FC236}">
                <a16:creationId xmlns:a16="http://schemas.microsoft.com/office/drawing/2014/main" id="{2DE39736-C313-6FB7-1E9E-5B25C92A15CC}"/>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4574657" y="3602345"/>
            <a:ext cx="518582" cy="518582"/>
          </a:xfrm>
          <a:prstGeom prst="rect">
            <a:avLst/>
          </a:prstGeom>
        </p:spPr>
      </p:pic>
    </p:spTree>
    <p:extLst>
      <p:ext uri="{BB962C8B-B14F-4D97-AF65-F5344CB8AC3E}">
        <p14:creationId xmlns:p14="http://schemas.microsoft.com/office/powerpoint/2010/main" val="1081858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397FE1-7AD0-01D7-6011-A6598FD21247}"/>
              </a:ext>
              <a:ext uri="{C183D7F6-B498-43B3-948B-1728B52AA6E4}">
                <adec:decorative xmlns:adec="http://schemas.microsoft.com/office/drawing/2017/decorative" val="1"/>
              </a:ext>
            </a:extLst>
          </p:cNvPr>
          <p:cNvSpPr/>
          <p:nvPr/>
        </p:nvSpPr>
        <p:spPr>
          <a:xfrm>
            <a:off x="6556442" y="1"/>
            <a:ext cx="5635557"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17" name="TextBox 16">
            <a:extLst>
              <a:ext uri="{FF2B5EF4-FFF2-40B4-BE49-F238E27FC236}">
                <a16:creationId xmlns:a16="http://schemas.microsoft.com/office/drawing/2014/main" id="{56365BE2-0616-C949-12A2-795A94C27AD4}"/>
              </a:ext>
            </a:extLst>
          </p:cNvPr>
          <p:cNvSpPr txBox="1"/>
          <p:nvPr/>
        </p:nvSpPr>
        <p:spPr>
          <a:xfrm>
            <a:off x="7373630" y="1997839"/>
            <a:ext cx="4001181" cy="2862322"/>
          </a:xfrm>
          <a:prstGeom prst="rect">
            <a:avLst/>
          </a:prstGeom>
          <a:noFill/>
        </p:spPr>
        <p:txBody>
          <a:bodyPr wrap="square" lIns="91440" tIns="45720" rIns="91440" bIns="45720" rtlCol="0" anchor="t">
            <a:spAutoFit/>
          </a:bodyPr>
          <a:lstStyle/>
          <a:p>
            <a:pPr marL="459105" indent="-459105" defTabSz="609570">
              <a:spcAft>
                <a:spcPts val="1600"/>
              </a:spcAft>
              <a:buFont typeface="+mj-lt"/>
              <a:buAutoNum type="alphaUcPeriod"/>
            </a:pPr>
            <a:r>
              <a:rPr lang="en-US" sz="2800">
                <a:solidFill>
                  <a:srgbClr val="2A2C2C"/>
                </a:solidFill>
                <a:latin typeface="Neue Haas Grotesk Text Pro" panose="020B0504020202020204" pitchFamily="34" charset="77"/>
                <a:cs typeface="Arial"/>
              </a:rPr>
              <a:t>Yourself</a:t>
            </a:r>
          </a:p>
          <a:p>
            <a:pPr marL="459105" indent="-459105" defTabSz="609570">
              <a:spcAft>
                <a:spcPts val="1600"/>
              </a:spcAft>
              <a:buFont typeface="+mj-lt"/>
              <a:buAutoNum type="alphaUcPeriod"/>
            </a:pPr>
            <a:r>
              <a:rPr lang="en-US" sz="2800">
                <a:solidFill>
                  <a:srgbClr val="2A2C2C"/>
                </a:solidFill>
                <a:latin typeface="Neue Haas Grotesk Text Pro" panose="020B0504020202020204" pitchFamily="34" charset="77"/>
                <a:cs typeface="Arial"/>
              </a:rPr>
              <a:t>Your spouse</a:t>
            </a:r>
          </a:p>
          <a:p>
            <a:pPr marL="459105" indent="-459105" defTabSz="609570">
              <a:spcAft>
                <a:spcPts val="1600"/>
              </a:spcAft>
              <a:buFont typeface="+mj-lt"/>
              <a:buAutoNum type="alphaUcPeriod"/>
            </a:pPr>
            <a:r>
              <a:rPr lang="en-US" sz="2800">
                <a:solidFill>
                  <a:srgbClr val="2A2C2C"/>
                </a:solidFill>
                <a:latin typeface="Neue Haas Grotesk Text Pro" panose="020B0504020202020204" pitchFamily="34" charset="77"/>
                <a:cs typeface="Arial"/>
              </a:rPr>
              <a:t>Your eligible tax dependents</a:t>
            </a:r>
          </a:p>
          <a:p>
            <a:pPr marL="459105" indent="-459105" defTabSz="609570">
              <a:spcAft>
                <a:spcPts val="1600"/>
              </a:spcAft>
              <a:buFont typeface="+mj-lt"/>
              <a:buAutoNum type="alphaUcPeriod"/>
            </a:pPr>
            <a:r>
              <a:rPr lang="en-US" sz="2800">
                <a:solidFill>
                  <a:srgbClr val="2A2C2C"/>
                </a:solidFill>
                <a:latin typeface="Neue Haas Grotesk Text Pro" panose="020B0504020202020204" pitchFamily="34" charset="77"/>
                <a:cs typeface="Arial"/>
              </a:rPr>
              <a:t>All of the above</a:t>
            </a:r>
          </a:p>
        </p:txBody>
      </p:sp>
      <p:sp>
        <p:nvSpPr>
          <p:cNvPr id="3" name="Title 59">
            <a:extLst>
              <a:ext uri="{FF2B5EF4-FFF2-40B4-BE49-F238E27FC236}">
                <a16:creationId xmlns:a16="http://schemas.microsoft.com/office/drawing/2014/main" id="{C7976B4F-B923-D6A1-92E0-EB2FFD82E4F2}"/>
              </a:ext>
            </a:extLst>
          </p:cNvPr>
          <p:cNvSpPr txBox="1">
            <a:spLocks/>
          </p:cNvSpPr>
          <p:nvPr/>
        </p:nvSpPr>
        <p:spPr>
          <a:xfrm>
            <a:off x="853444" y="2672066"/>
            <a:ext cx="4885810" cy="2188095"/>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defTabSz="609585">
              <a:lnSpc>
                <a:spcPct val="110000"/>
              </a:lnSpc>
              <a:spcBef>
                <a:spcPts val="0"/>
              </a:spcBef>
              <a:defRPr/>
            </a:pPr>
            <a:r>
              <a:rPr lang="en-US" sz="4270">
                <a:solidFill>
                  <a:srgbClr val="4F2883"/>
                </a:solidFill>
                <a:latin typeface="Neue Haas Grotesk Text Pro" panose="020B0504020202020204" pitchFamily="34" charset="77"/>
                <a:cs typeface="Arial" panose="020B0604020202020204" pitchFamily="34" charset="0"/>
              </a:rPr>
              <a:t>Who can you spend your HSA funds on?</a:t>
            </a:r>
          </a:p>
        </p:txBody>
      </p:sp>
      <p:pic>
        <p:nvPicPr>
          <p:cNvPr id="7" name="Graphic 6">
            <a:extLst>
              <a:ext uri="{FF2B5EF4-FFF2-40B4-BE49-F238E27FC236}">
                <a16:creationId xmlns:a16="http://schemas.microsoft.com/office/drawing/2014/main" id="{EF2625F0-B909-93FC-0400-DB1DEFB81D30}"/>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98413" y="1926653"/>
            <a:ext cx="600603" cy="600603"/>
          </a:xfrm>
          <a:prstGeom prst="rect">
            <a:avLst/>
          </a:prstGeom>
        </p:spPr>
      </p:pic>
    </p:spTree>
    <p:extLst>
      <p:ext uri="{BB962C8B-B14F-4D97-AF65-F5344CB8AC3E}">
        <p14:creationId xmlns:p14="http://schemas.microsoft.com/office/powerpoint/2010/main" val="3282333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5EB1-92DD-B2EA-50AF-8169CB6061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93C2F1-A01A-36CF-FAC7-146A0C56130E}"/>
              </a:ext>
              <a:ext uri="{C183D7F6-B498-43B3-948B-1728B52AA6E4}">
                <adec:decorative xmlns:adec="http://schemas.microsoft.com/office/drawing/2017/decorative" val="1"/>
              </a:ext>
            </a:extLst>
          </p:cNvPr>
          <p:cNvSpPr/>
          <p:nvPr/>
        </p:nvSpPr>
        <p:spPr>
          <a:xfrm>
            <a:off x="6760020" y="1"/>
            <a:ext cx="5431980" cy="68579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en-US" sz="2400" b="1">
              <a:solidFill>
                <a:srgbClr val="00AAC6"/>
              </a:solidFill>
              <a:latin typeface="Arial" panose="020B0604020202020204" pitchFamily="34" charset="0"/>
            </a:endParaRPr>
          </a:p>
        </p:txBody>
      </p:sp>
      <p:sp>
        <p:nvSpPr>
          <p:cNvPr id="4" name="Title 59">
            <a:extLst>
              <a:ext uri="{FF2B5EF4-FFF2-40B4-BE49-F238E27FC236}">
                <a16:creationId xmlns:a16="http://schemas.microsoft.com/office/drawing/2014/main" id="{26D24B07-8CF1-EAF7-17F4-65B2A57A3C82}"/>
              </a:ext>
            </a:extLst>
          </p:cNvPr>
          <p:cNvSpPr txBox="1">
            <a:spLocks/>
          </p:cNvSpPr>
          <p:nvPr/>
        </p:nvSpPr>
        <p:spPr>
          <a:xfrm>
            <a:off x="853443" y="2949514"/>
            <a:ext cx="5431980" cy="2896115"/>
          </a:xfrm>
          <a:prstGeom prst="rect">
            <a:avLst/>
          </a:prstGeom>
        </p:spPr>
        <p:txBody>
          <a:bodyPr lIns="91440" tIns="45720" rIns="91440" bIns="45720" anchor="t"/>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sz="4250" b="0" dirty="0">
                <a:latin typeface="Neue Haas Grotesk Text Pro"/>
                <a:cs typeface="Arial"/>
              </a:rPr>
              <a:t>D. </a:t>
            </a:r>
            <a:r>
              <a:rPr lang="en-US" sz="4250" dirty="0">
                <a:latin typeface="Neue Haas Grotesk Text Pro"/>
                <a:cs typeface="Arial"/>
              </a:rPr>
              <a:t>All of the above</a:t>
            </a:r>
            <a:br>
              <a:rPr lang="en-US" sz="4250" dirty="0">
                <a:latin typeface="Neue Haas Grotesk Text Pro" panose="020B0504020202020204" pitchFamily="34" charset="77"/>
                <a:cs typeface="Arial" panose="020B0604020202020204" pitchFamily="34" charset="0"/>
              </a:rPr>
            </a:br>
            <a:r>
              <a:rPr kumimoji="0" lang="en-US" sz="2400" b="0" i="0" u="none" strike="noStrike" kern="1200" cap="none" spc="0" normalizeH="0" baseline="0" noProof="0" dirty="0">
                <a:ln>
                  <a:noFill/>
                </a:ln>
                <a:solidFill>
                  <a:srgbClr val="2A2C2C"/>
                </a:solidFill>
                <a:effectLst/>
                <a:uLnTx/>
                <a:uFillTx/>
                <a:latin typeface="Neue Haas Grotesk Text Pro"/>
                <a:ea typeface="+mn-ea"/>
                <a:cs typeface="Arial"/>
              </a:rPr>
              <a:t>You can use your HSA to cover </a:t>
            </a:r>
            <a:r>
              <a:rPr lang="en-US" sz="2400" b="0" dirty="0">
                <a:solidFill>
                  <a:srgbClr val="2A2C2C"/>
                </a:solidFill>
                <a:latin typeface="Neue Haas Grotesk Text Pro"/>
                <a:ea typeface="+mn-ea"/>
                <a:cs typeface="Arial"/>
              </a:rPr>
              <a:t>qualified medical </a:t>
            </a:r>
            <a:r>
              <a:rPr kumimoji="0" lang="en-US" sz="2400" b="0" i="0" u="none" strike="noStrike" kern="1200" cap="none" spc="0" normalizeH="0" baseline="0" noProof="0" dirty="0">
                <a:ln>
                  <a:noFill/>
                </a:ln>
                <a:solidFill>
                  <a:srgbClr val="2A2C2C"/>
                </a:solidFill>
                <a:effectLst/>
                <a:uLnTx/>
                <a:uFillTx/>
                <a:latin typeface="Neue Haas Grotesk Text Pro"/>
                <a:ea typeface="+mn-ea"/>
                <a:cs typeface="Arial"/>
              </a:rPr>
              <a:t>expenses for you and your eligible tax dependents, even if they are not eligible</a:t>
            </a:r>
            <a:r>
              <a:rPr lang="en-US" sz="2400" b="0" dirty="0">
                <a:solidFill>
                  <a:srgbClr val="2A2C2C"/>
                </a:solidFill>
                <a:latin typeface="Neue Haas Grotesk Text Pro"/>
                <a:ea typeface="+mn-ea"/>
                <a:cs typeface="Arial"/>
              </a:rPr>
              <a:t> for an HSA themselves.</a:t>
            </a:r>
            <a:r>
              <a:rPr kumimoji="0" lang="en-US" sz="2400" b="0" i="0" u="none" strike="noStrike" kern="1200" cap="none" spc="0" normalizeH="0" baseline="0" noProof="0" dirty="0">
                <a:ln>
                  <a:noFill/>
                </a:ln>
                <a:solidFill>
                  <a:srgbClr val="2A2C2C"/>
                </a:solidFill>
                <a:effectLst/>
                <a:uLnTx/>
                <a:uFillTx/>
                <a:latin typeface="Neue Haas Grotesk Text Pro"/>
                <a:ea typeface="+mn-ea"/>
                <a:cs typeface="Arial"/>
              </a:rPr>
              <a:t> </a:t>
            </a:r>
          </a:p>
          <a:p>
            <a:pPr>
              <a:lnSpc>
                <a:spcPct val="110000"/>
              </a:lnSpc>
            </a:pPr>
            <a:endParaRPr lang="en-US">
              <a:latin typeface="Neue Haas Grotesk Text Pro" panose="020B0504020202020204" pitchFamily="34" charset="77"/>
              <a:cs typeface="Arial" panose="020B0604020202020204" pitchFamily="34" charset="0"/>
            </a:endParaRPr>
          </a:p>
        </p:txBody>
      </p:sp>
      <p:pic>
        <p:nvPicPr>
          <p:cNvPr id="5" name="Picture Placeholder 6">
            <a:extLst>
              <a:ext uri="{FF2B5EF4-FFF2-40B4-BE49-F238E27FC236}">
                <a16:creationId xmlns:a16="http://schemas.microsoft.com/office/drawing/2014/main" id="{3D0F6CE9-17EA-4047-6477-890C4FC206F7}"/>
              </a:ext>
            </a:extLst>
          </p:cNvPr>
          <p:cNvPicPr>
            <a:picLocks noChangeAspect="1"/>
          </p:cNvPicPr>
          <p:nvPr/>
        </p:nvPicPr>
        <p:blipFill>
          <a:blip r:embed="rId3">
            <a:extLst>
              <a:ext uri="{28A0092B-C50C-407E-A947-70E740481C1C}">
                <a14:useLocalDpi xmlns:a14="http://schemas.microsoft.com/office/drawing/2010/main" val="0"/>
              </a:ext>
            </a:extLst>
          </a:blip>
          <a:srcRect l="27982" r="18858"/>
          <a:stretch/>
        </p:blipFill>
        <p:spPr>
          <a:xfrm>
            <a:off x="6715812" y="-4"/>
            <a:ext cx="5463251" cy="6857999"/>
          </a:xfrm>
          <a:prstGeom prst="rect">
            <a:avLst/>
          </a:prstGeom>
        </p:spPr>
      </p:pic>
      <p:sp>
        <p:nvSpPr>
          <p:cNvPr id="6" name="Title 59">
            <a:extLst>
              <a:ext uri="{FF2B5EF4-FFF2-40B4-BE49-F238E27FC236}">
                <a16:creationId xmlns:a16="http://schemas.microsoft.com/office/drawing/2014/main" id="{BDBC9D7B-D84E-CCCE-0908-56549580E8B5}"/>
              </a:ext>
            </a:extLst>
          </p:cNvPr>
          <p:cNvSpPr txBox="1">
            <a:spLocks/>
          </p:cNvSpPr>
          <p:nvPr/>
        </p:nvSpPr>
        <p:spPr>
          <a:xfrm>
            <a:off x="1373729" y="2236499"/>
            <a:ext cx="5431980" cy="523029"/>
          </a:xfrm>
          <a:prstGeom prst="rect">
            <a:avLst/>
          </a:prstGeom>
        </p:spPr>
        <p:txBody>
          <a:bodyPr/>
          <a:lstStyle>
            <a:lvl1pPr algn="l" defTabSz="609570" rtl="0" eaLnBrk="1" latinLnBrk="0" hangingPunct="1">
              <a:spcBef>
                <a:spcPct val="0"/>
              </a:spcBef>
              <a:buNone/>
              <a:defRPr sz="4267" b="1" i="0" kern="1200">
                <a:solidFill>
                  <a:schemeClr val="tx2"/>
                </a:solidFill>
                <a:latin typeface="Neue Haas Grotesk Text Pro" panose="020B0504020202020204" pitchFamily="34" charset="0"/>
                <a:ea typeface="+mj-ea"/>
                <a:cs typeface="+mj-cs"/>
              </a:defRPr>
            </a:lvl1pPr>
          </a:lstStyle>
          <a:p>
            <a:pPr>
              <a:lnSpc>
                <a:spcPct val="110000"/>
              </a:lnSpc>
            </a:pPr>
            <a:r>
              <a:rPr lang="en-US" sz="2800" b="0">
                <a:solidFill>
                  <a:schemeClr val="tx1"/>
                </a:solidFill>
                <a:latin typeface="Neue Haas Grotesk Text Pro" panose="020B0504020202020204" pitchFamily="34" charset="77"/>
                <a:cs typeface="Arial" panose="020B0604020202020204" pitchFamily="34" charset="0"/>
              </a:rPr>
              <a:t>Answer</a:t>
            </a:r>
          </a:p>
        </p:txBody>
      </p:sp>
      <p:pic>
        <p:nvPicPr>
          <p:cNvPr id="7" name="Graphic 6">
            <a:extLst>
              <a:ext uri="{FF2B5EF4-FFF2-40B4-BE49-F238E27FC236}">
                <a16:creationId xmlns:a16="http://schemas.microsoft.com/office/drawing/2014/main" id="{FBFA6B1B-A50C-A187-58E8-2E290DF5FF1E}"/>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839429" y="2236499"/>
            <a:ext cx="523028" cy="523028"/>
          </a:xfrm>
          <a:prstGeom prst="rect">
            <a:avLst/>
          </a:prstGeom>
        </p:spPr>
      </p:pic>
    </p:spTree>
    <p:extLst>
      <p:ext uri="{BB962C8B-B14F-4D97-AF65-F5344CB8AC3E}">
        <p14:creationId xmlns:p14="http://schemas.microsoft.com/office/powerpoint/2010/main" val="622929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F42808-1D2A-672D-66D1-DFFEC0C8A00E}"/>
              </a:ext>
            </a:extLst>
          </p:cNvPr>
          <p:cNvSpPr>
            <a:spLocks noGrp="1"/>
          </p:cNvSpPr>
          <p:nvPr>
            <p:ph type="title"/>
          </p:nvPr>
        </p:nvSpPr>
        <p:spPr>
          <a:xfrm>
            <a:off x="853442" y="365762"/>
            <a:ext cx="10836993" cy="1431867"/>
          </a:xfrm>
        </p:spPr>
        <p:txBody>
          <a:bodyPr/>
          <a:lstStyle/>
          <a:p>
            <a:r>
              <a:rPr lang="en-US" sz="4400">
                <a:latin typeface="Neue Haas Grotesk Text Pro" panose="020B0504020202020204" pitchFamily="34" charset="77"/>
                <a:cs typeface="Arial" panose="020B0604020202020204" pitchFamily="34" charset="0"/>
              </a:rPr>
              <a:t>Sign up for a high-deductible health plan (HDHP) to access an HSA </a:t>
            </a:r>
            <a:endParaRPr lang="en-US">
              <a:latin typeface="Neue Haas Grotesk Text Pro" panose="020B0504020202020204" pitchFamily="34" charset="77"/>
              <a:cs typeface="Arial" panose="020B0604020202020204" pitchFamily="34" charset="0"/>
            </a:endParaRPr>
          </a:p>
        </p:txBody>
      </p:sp>
      <p:sp>
        <p:nvSpPr>
          <p:cNvPr id="16" name="Title 2">
            <a:extLst>
              <a:ext uri="{FF2B5EF4-FFF2-40B4-BE49-F238E27FC236}">
                <a16:creationId xmlns:a16="http://schemas.microsoft.com/office/drawing/2014/main" id="{4E1DDF8F-D561-7144-2A60-945D10AFC1C4}"/>
              </a:ext>
            </a:extLst>
          </p:cNvPr>
          <p:cNvSpPr txBox="1">
            <a:spLocks/>
          </p:cNvSpPr>
          <p:nvPr/>
        </p:nvSpPr>
        <p:spPr>
          <a:xfrm>
            <a:off x="853442" y="2512749"/>
            <a:ext cx="2551964"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133">
                <a:solidFill>
                  <a:schemeClr val="tx1"/>
                </a:solidFill>
                <a:latin typeface="Neue Haas Grotesk Text Pro" panose="020B0504020202020204" pitchFamily="34" charset="77"/>
                <a:cs typeface="Arial" panose="020B0604020202020204" pitchFamily="34" charset="0"/>
              </a:rPr>
              <a:t>Lower premiums</a:t>
            </a:r>
          </a:p>
        </p:txBody>
      </p:sp>
      <p:cxnSp>
        <p:nvCxnSpPr>
          <p:cNvPr id="17" name="Straight Arrow Connector 16">
            <a:extLst>
              <a:ext uri="{FF2B5EF4-FFF2-40B4-BE49-F238E27FC236}">
                <a16:creationId xmlns:a16="http://schemas.microsoft.com/office/drawing/2014/main" id="{11BBDF98-3D2C-DA55-7543-A1FDF89E785A}"/>
              </a:ext>
              <a:ext uri="{C183D7F6-B498-43B3-948B-1728B52AA6E4}">
                <adec:decorative xmlns:adec="http://schemas.microsoft.com/office/drawing/2017/decorative" val="1"/>
              </a:ext>
            </a:extLst>
          </p:cNvPr>
          <p:cNvCxnSpPr>
            <a:cxnSpLocks/>
          </p:cNvCxnSpPr>
          <p:nvPr/>
        </p:nvCxnSpPr>
        <p:spPr>
          <a:xfrm>
            <a:off x="3423366" y="2823461"/>
            <a:ext cx="7513401" cy="0"/>
          </a:xfrm>
          <a:prstGeom prst="straightConnector1">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Graphic 27">
            <a:extLst>
              <a:ext uri="{FF2B5EF4-FFF2-40B4-BE49-F238E27FC236}">
                <a16:creationId xmlns:a16="http://schemas.microsoft.com/office/drawing/2014/main" id="{4BF8EBA2-03B0-A4E8-897A-C207247A609A}"/>
              </a:ext>
              <a:ext uri="{C183D7F6-B498-43B3-948B-1728B52AA6E4}">
                <adec:decorative xmlns:adec="http://schemas.microsoft.com/office/drawing/2017/decorative" val="1"/>
              </a:ext>
            </a:extLst>
          </p:cNvPr>
          <p:cNvSpPr/>
          <p:nvPr/>
        </p:nvSpPr>
        <p:spPr>
          <a:xfrm>
            <a:off x="3944575" y="2644084"/>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19" name="Graphic 27">
            <a:extLst>
              <a:ext uri="{FF2B5EF4-FFF2-40B4-BE49-F238E27FC236}">
                <a16:creationId xmlns:a16="http://schemas.microsoft.com/office/drawing/2014/main" id="{8680641A-7D89-938F-E14D-7B489A2E7733}"/>
              </a:ext>
              <a:ext uri="{C183D7F6-B498-43B3-948B-1728B52AA6E4}">
                <adec:decorative xmlns:adec="http://schemas.microsoft.com/office/drawing/2017/decorative" val="1"/>
              </a:ext>
            </a:extLst>
          </p:cNvPr>
          <p:cNvSpPr/>
          <p:nvPr/>
        </p:nvSpPr>
        <p:spPr>
          <a:xfrm>
            <a:off x="3944639" y="2644083"/>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0" name="Graphic 28">
            <a:extLst>
              <a:ext uri="{FF2B5EF4-FFF2-40B4-BE49-F238E27FC236}">
                <a16:creationId xmlns:a16="http://schemas.microsoft.com/office/drawing/2014/main" id="{735BD965-FAD3-9C72-B543-1372B1EDEEC5}"/>
              </a:ext>
              <a:ext uri="{C183D7F6-B498-43B3-948B-1728B52AA6E4}">
                <adec:decorative xmlns:adec="http://schemas.microsoft.com/office/drawing/2017/decorative" val="1"/>
              </a:ext>
            </a:extLst>
          </p:cNvPr>
          <p:cNvSpPr/>
          <p:nvPr/>
        </p:nvSpPr>
        <p:spPr>
          <a:xfrm>
            <a:off x="5329559" y="2644083"/>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1" name="Graphic 28">
            <a:extLst>
              <a:ext uri="{FF2B5EF4-FFF2-40B4-BE49-F238E27FC236}">
                <a16:creationId xmlns:a16="http://schemas.microsoft.com/office/drawing/2014/main" id="{74D535A0-A065-B4DD-166E-FE7CCDA8B1F3}"/>
              </a:ext>
              <a:ext uri="{C183D7F6-B498-43B3-948B-1728B52AA6E4}">
                <adec:decorative xmlns:adec="http://schemas.microsoft.com/office/drawing/2017/decorative" val="1"/>
              </a:ext>
            </a:extLst>
          </p:cNvPr>
          <p:cNvSpPr/>
          <p:nvPr/>
        </p:nvSpPr>
        <p:spPr>
          <a:xfrm>
            <a:off x="5329623" y="2644082"/>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2" name="Graphic 29">
            <a:extLst>
              <a:ext uri="{FF2B5EF4-FFF2-40B4-BE49-F238E27FC236}">
                <a16:creationId xmlns:a16="http://schemas.microsoft.com/office/drawing/2014/main" id="{01F3B1FA-258D-9D70-8B0E-B76405589728}"/>
              </a:ext>
              <a:ext uri="{C183D7F6-B498-43B3-948B-1728B52AA6E4}">
                <adec:decorative xmlns:adec="http://schemas.microsoft.com/office/drawing/2017/decorative" val="1"/>
              </a:ext>
            </a:extLst>
          </p:cNvPr>
          <p:cNvSpPr/>
          <p:nvPr/>
        </p:nvSpPr>
        <p:spPr>
          <a:xfrm>
            <a:off x="6752454" y="2647492"/>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3" name="Graphic 29">
            <a:extLst>
              <a:ext uri="{FF2B5EF4-FFF2-40B4-BE49-F238E27FC236}">
                <a16:creationId xmlns:a16="http://schemas.microsoft.com/office/drawing/2014/main" id="{7332DF80-73FD-2821-9315-7BEDD19EBACD}"/>
              </a:ext>
              <a:ext uri="{C183D7F6-B498-43B3-948B-1728B52AA6E4}">
                <adec:decorative xmlns:adec="http://schemas.microsoft.com/office/drawing/2017/decorative" val="1"/>
              </a:ext>
            </a:extLst>
          </p:cNvPr>
          <p:cNvSpPr/>
          <p:nvPr/>
        </p:nvSpPr>
        <p:spPr>
          <a:xfrm>
            <a:off x="6752518" y="2647491"/>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4" name="Graphic 30">
            <a:extLst>
              <a:ext uri="{FF2B5EF4-FFF2-40B4-BE49-F238E27FC236}">
                <a16:creationId xmlns:a16="http://schemas.microsoft.com/office/drawing/2014/main" id="{83E3E6B9-F864-7600-1E9A-F74071EBE36A}"/>
              </a:ext>
              <a:ext uri="{C183D7F6-B498-43B3-948B-1728B52AA6E4}">
                <adec:decorative xmlns:adec="http://schemas.microsoft.com/office/drawing/2017/decorative" val="1"/>
              </a:ext>
            </a:extLst>
          </p:cNvPr>
          <p:cNvSpPr/>
          <p:nvPr/>
        </p:nvSpPr>
        <p:spPr>
          <a:xfrm>
            <a:off x="8175478" y="2635826"/>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5" name="Graphic 30">
            <a:extLst>
              <a:ext uri="{FF2B5EF4-FFF2-40B4-BE49-F238E27FC236}">
                <a16:creationId xmlns:a16="http://schemas.microsoft.com/office/drawing/2014/main" id="{E35FB0D9-48E8-AFAA-F0EF-7EE351334714}"/>
              </a:ext>
              <a:ext uri="{C183D7F6-B498-43B3-948B-1728B52AA6E4}">
                <adec:decorative xmlns:adec="http://schemas.microsoft.com/office/drawing/2017/decorative" val="1"/>
              </a:ext>
            </a:extLst>
          </p:cNvPr>
          <p:cNvSpPr/>
          <p:nvPr/>
        </p:nvSpPr>
        <p:spPr>
          <a:xfrm>
            <a:off x="8175542" y="2635825"/>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6" name="Graphic 31">
            <a:extLst>
              <a:ext uri="{FF2B5EF4-FFF2-40B4-BE49-F238E27FC236}">
                <a16:creationId xmlns:a16="http://schemas.microsoft.com/office/drawing/2014/main" id="{1F1C7143-F08A-F9A5-320B-A7286295ED1E}"/>
              </a:ext>
              <a:ext uri="{C183D7F6-B498-43B3-948B-1728B52AA6E4}">
                <adec:decorative xmlns:adec="http://schemas.microsoft.com/office/drawing/2017/decorative" val="1"/>
              </a:ext>
            </a:extLst>
          </p:cNvPr>
          <p:cNvSpPr/>
          <p:nvPr/>
        </p:nvSpPr>
        <p:spPr>
          <a:xfrm>
            <a:off x="9555994" y="2644083"/>
            <a:ext cx="364989" cy="364989"/>
          </a:xfrm>
          <a:custGeom>
            <a:avLst/>
            <a:gdLst>
              <a:gd name="connsiteX0" fmla="*/ 273743 w 273742"/>
              <a:gd name="connsiteY0" fmla="*/ 136871 h 273742"/>
              <a:gd name="connsiteX1" fmla="*/ 136871 w 273742"/>
              <a:gd name="connsiteY1" fmla="*/ 273743 h 273742"/>
              <a:gd name="connsiteX2" fmla="*/ 0 w 273742"/>
              <a:gd name="connsiteY2" fmla="*/ 136871 h 273742"/>
              <a:gd name="connsiteX3" fmla="*/ 136871 w 273742"/>
              <a:gd name="connsiteY3" fmla="*/ 0 h 273742"/>
              <a:gd name="connsiteX4" fmla="*/ 273743 w 273742"/>
              <a:gd name="connsiteY4" fmla="*/ 136871 h 27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742" h="273742">
                <a:moveTo>
                  <a:pt x="273743" y="136871"/>
                </a:moveTo>
                <a:cubicBezTo>
                  <a:pt x="273743" y="212463"/>
                  <a:pt x="212463" y="273743"/>
                  <a:pt x="136871" y="273743"/>
                </a:cubicBezTo>
                <a:cubicBezTo>
                  <a:pt x="61279" y="273743"/>
                  <a:pt x="0" y="212463"/>
                  <a:pt x="0" y="136871"/>
                </a:cubicBezTo>
                <a:cubicBezTo>
                  <a:pt x="0" y="61279"/>
                  <a:pt x="61279" y="0"/>
                  <a:pt x="136871" y="0"/>
                </a:cubicBezTo>
                <a:cubicBezTo>
                  <a:pt x="212463" y="0"/>
                  <a:pt x="273743" y="61279"/>
                  <a:pt x="273743" y="136871"/>
                </a:cubicBezTo>
                <a:close/>
              </a:path>
            </a:pathLst>
          </a:custGeom>
          <a:solidFill>
            <a:srgbClr val="FFFFFF"/>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7" name="Graphic 31">
            <a:extLst>
              <a:ext uri="{FF2B5EF4-FFF2-40B4-BE49-F238E27FC236}">
                <a16:creationId xmlns:a16="http://schemas.microsoft.com/office/drawing/2014/main" id="{25215D99-9607-49E4-14DC-096637C2FBDE}"/>
              </a:ext>
              <a:ext uri="{C183D7F6-B498-43B3-948B-1728B52AA6E4}">
                <adec:decorative xmlns:adec="http://schemas.microsoft.com/office/drawing/2017/decorative" val="1"/>
              </a:ext>
            </a:extLst>
          </p:cNvPr>
          <p:cNvSpPr/>
          <p:nvPr/>
        </p:nvSpPr>
        <p:spPr>
          <a:xfrm>
            <a:off x="9556058" y="2644082"/>
            <a:ext cx="364989" cy="364989"/>
          </a:xfrm>
          <a:custGeom>
            <a:avLst/>
            <a:gdLst>
              <a:gd name="connsiteX0" fmla="*/ 136823 w 273742"/>
              <a:gd name="connsiteY0" fmla="*/ 0 h 273742"/>
              <a:gd name="connsiteX1" fmla="*/ 0 w 273742"/>
              <a:gd name="connsiteY1" fmla="*/ 136919 h 273742"/>
              <a:gd name="connsiteX2" fmla="*/ 136919 w 273742"/>
              <a:gd name="connsiteY2" fmla="*/ 273743 h 273742"/>
              <a:gd name="connsiteX3" fmla="*/ 273742 w 273742"/>
              <a:gd name="connsiteY3" fmla="*/ 136871 h 273742"/>
              <a:gd name="connsiteX4" fmla="*/ 136871 w 273742"/>
              <a:gd name="connsiteY4" fmla="*/ 0 h 273742"/>
              <a:gd name="connsiteX5" fmla="*/ 136823 w 273742"/>
              <a:gd name="connsiteY5" fmla="*/ 0 h 273742"/>
              <a:gd name="connsiteX6" fmla="*/ 192794 w 273742"/>
              <a:gd name="connsiteY6" fmla="*/ 192505 h 273742"/>
              <a:gd name="connsiteX7" fmla="*/ 178356 w 273742"/>
              <a:gd name="connsiteY7" fmla="*/ 208772 h 273742"/>
              <a:gd name="connsiteX8" fmla="*/ 152753 w 273742"/>
              <a:gd name="connsiteY8" fmla="*/ 217868 h 273742"/>
              <a:gd name="connsiteX9" fmla="*/ 152753 w 273742"/>
              <a:gd name="connsiteY9" fmla="*/ 238177 h 273742"/>
              <a:gd name="connsiteX10" fmla="*/ 130134 w 273742"/>
              <a:gd name="connsiteY10" fmla="*/ 238177 h 273742"/>
              <a:gd name="connsiteX11" fmla="*/ 130134 w 273742"/>
              <a:gd name="connsiteY11" fmla="*/ 218397 h 273742"/>
              <a:gd name="connsiteX12" fmla="*/ 103327 w 273742"/>
              <a:gd name="connsiteY12" fmla="*/ 211323 h 273742"/>
              <a:gd name="connsiteX13" fmla="*/ 75221 w 273742"/>
              <a:gd name="connsiteY13" fmla="*/ 191398 h 273742"/>
              <a:gd name="connsiteX14" fmla="*/ 98081 w 273742"/>
              <a:gd name="connsiteY14" fmla="*/ 170512 h 273742"/>
              <a:gd name="connsiteX15" fmla="*/ 140577 w 273742"/>
              <a:gd name="connsiteY15" fmla="*/ 191398 h 273742"/>
              <a:gd name="connsiteX16" fmla="*/ 158480 w 273742"/>
              <a:gd name="connsiteY16" fmla="*/ 184901 h 273742"/>
              <a:gd name="connsiteX17" fmla="*/ 165988 w 273742"/>
              <a:gd name="connsiteY17" fmla="*/ 169645 h 273742"/>
              <a:gd name="connsiteX18" fmla="*/ 161175 w 273742"/>
              <a:gd name="connsiteY18" fmla="*/ 156699 h 273742"/>
              <a:gd name="connsiteX19" fmla="*/ 142165 w 273742"/>
              <a:gd name="connsiteY19" fmla="*/ 145341 h 273742"/>
              <a:gd name="connsiteX20" fmla="*/ 103664 w 273742"/>
              <a:gd name="connsiteY20" fmla="*/ 126668 h 273742"/>
              <a:gd name="connsiteX21" fmla="*/ 88601 w 273742"/>
              <a:gd name="connsiteY21" fmla="*/ 111124 h 273742"/>
              <a:gd name="connsiteX22" fmla="*/ 83788 w 273742"/>
              <a:gd name="connsiteY22" fmla="*/ 92739 h 273742"/>
              <a:gd name="connsiteX23" fmla="*/ 96975 w 273742"/>
              <a:gd name="connsiteY23" fmla="*/ 65067 h 273742"/>
              <a:gd name="connsiteX24" fmla="*/ 130134 w 273742"/>
              <a:gd name="connsiteY24" fmla="*/ 52939 h 273742"/>
              <a:gd name="connsiteX25" fmla="*/ 130134 w 273742"/>
              <a:gd name="connsiteY25" fmla="*/ 35758 h 273742"/>
              <a:gd name="connsiteX26" fmla="*/ 152657 w 273742"/>
              <a:gd name="connsiteY26" fmla="*/ 35758 h 273742"/>
              <a:gd name="connsiteX27" fmla="*/ 152657 w 273742"/>
              <a:gd name="connsiteY27" fmla="*/ 54094 h 273742"/>
              <a:gd name="connsiteX28" fmla="*/ 172437 w 273742"/>
              <a:gd name="connsiteY28" fmla="*/ 60735 h 273742"/>
              <a:gd name="connsiteX29" fmla="*/ 191687 w 273742"/>
              <a:gd name="connsiteY29" fmla="*/ 74885 h 273742"/>
              <a:gd name="connsiteX30" fmla="*/ 168394 w 273742"/>
              <a:gd name="connsiteY30" fmla="*/ 95001 h 273742"/>
              <a:gd name="connsiteX31" fmla="*/ 137064 w 273742"/>
              <a:gd name="connsiteY31" fmla="*/ 80563 h 273742"/>
              <a:gd name="connsiteX32" fmla="*/ 122241 w 273742"/>
              <a:gd name="connsiteY32" fmla="*/ 84943 h 273742"/>
              <a:gd name="connsiteX33" fmla="*/ 116562 w 273742"/>
              <a:gd name="connsiteY33" fmla="*/ 94953 h 273742"/>
              <a:gd name="connsiteX34" fmla="*/ 121375 w 273742"/>
              <a:gd name="connsiteY34" fmla="*/ 104578 h 273742"/>
              <a:gd name="connsiteX35" fmla="*/ 141347 w 273742"/>
              <a:gd name="connsiteY35" fmla="*/ 114829 h 273742"/>
              <a:gd name="connsiteX36" fmla="*/ 178019 w 273742"/>
              <a:gd name="connsiteY36" fmla="*/ 131433 h 273742"/>
              <a:gd name="connsiteX37" fmla="*/ 193131 w 273742"/>
              <a:gd name="connsiteY37" fmla="*/ 148133 h 273742"/>
              <a:gd name="connsiteX38" fmla="*/ 198425 w 273742"/>
              <a:gd name="connsiteY38" fmla="*/ 169982 h 273742"/>
              <a:gd name="connsiteX39" fmla="*/ 192794 w 273742"/>
              <a:gd name="connsiteY39" fmla="*/ 192505 h 27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3742" h="273742">
                <a:moveTo>
                  <a:pt x="136823" y="0"/>
                </a:moveTo>
                <a:cubicBezTo>
                  <a:pt x="61231" y="27"/>
                  <a:pt x="-27" y="61327"/>
                  <a:pt x="0" y="136919"/>
                </a:cubicBezTo>
                <a:cubicBezTo>
                  <a:pt x="27" y="212511"/>
                  <a:pt x="61327" y="273769"/>
                  <a:pt x="136919" y="273743"/>
                </a:cubicBezTo>
                <a:cubicBezTo>
                  <a:pt x="212493" y="273716"/>
                  <a:pt x="273742" y="212444"/>
                  <a:pt x="273742" y="136871"/>
                </a:cubicBezTo>
                <a:cubicBezTo>
                  <a:pt x="273742" y="61279"/>
                  <a:pt x="212463" y="0"/>
                  <a:pt x="136871" y="0"/>
                </a:cubicBezTo>
                <a:cubicBezTo>
                  <a:pt x="136855" y="0"/>
                  <a:pt x="136839" y="0"/>
                  <a:pt x="136823" y="0"/>
                </a:cubicBezTo>
                <a:close/>
                <a:moveTo>
                  <a:pt x="192794" y="192505"/>
                </a:moveTo>
                <a:cubicBezTo>
                  <a:pt x="189355" y="199007"/>
                  <a:pt x="184403" y="204586"/>
                  <a:pt x="178356" y="208772"/>
                </a:cubicBezTo>
                <a:cubicBezTo>
                  <a:pt x="170513" y="213480"/>
                  <a:pt x="161808" y="216573"/>
                  <a:pt x="152753" y="217868"/>
                </a:cubicBezTo>
                <a:lnTo>
                  <a:pt x="152753" y="238177"/>
                </a:lnTo>
                <a:lnTo>
                  <a:pt x="130134" y="238177"/>
                </a:lnTo>
                <a:lnTo>
                  <a:pt x="130134" y="218397"/>
                </a:lnTo>
                <a:cubicBezTo>
                  <a:pt x="120854" y="217620"/>
                  <a:pt x="111782" y="215225"/>
                  <a:pt x="103327" y="211323"/>
                </a:cubicBezTo>
                <a:cubicBezTo>
                  <a:pt x="93007" y="206138"/>
                  <a:pt x="83530" y="199421"/>
                  <a:pt x="75221" y="191398"/>
                </a:cubicBezTo>
                <a:lnTo>
                  <a:pt x="98081" y="170512"/>
                </a:lnTo>
                <a:cubicBezTo>
                  <a:pt x="112712" y="184436"/>
                  <a:pt x="126877" y="191398"/>
                  <a:pt x="140577" y="191398"/>
                </a:cubicBezTo>
                <a:cubicBezTo>
                  <a:pt x="147144" y="191529"/>
                  <a:pt x="153525" y="189213"/>
                  <a:pt x="158480" y="184901"/>
                </a:cubicBezTo>
                <a:cubicBezTo>
                  <a:pt x="163186" y="181233"/>
                  <a:pt x="165952" y="175611"/>
                  <a:pt x="165988" y="169645"/>
                </a:cubicBezTo>
                <a:cubicBezTo>
                  <a:pt x="166040" y="164883"/>
                  <a:pt x="164325" y="160271"/>
                  <a:pt x="161175" y="156699"/>
                </a:cubicBezTo>
                <a:cubicBezTo>
                  <a:pt x="155699" y="151631"/>
                  <a:pt x="149224" y="147762"/>
                  <a:pt x="142165" y="145341"/>
                </a:cubicBezTo>
                <a:cubicBezTo>
                  <a:pt x="128812" y="140252"/>
                  <a:pt x="115929" y="134004"/>
                  <a:pt x="103664" y="126668"/>
                </a:cubicBezTo>
                <a:cubicBezTo>
                  <a:pt x="97545" y="122677"/>
                  <a:pt x="92397" y="117366"/>
                  <a:pt x="88601" y="111124"/>
                </a:cubicBezTo>
                <a:cubicBezTo>
                  <a:pt x="85383" y="105536"/>
                  <a:pt x="83721" y="99187"/>
                  <a:pt x="83788" y="92739"/>
                </a:cubicBezTo>
                <a:cubicBezTo>
                  <a:pt x="83765" y="81994"/>
                  <a:pt x="88614" y="71817"/>
                  <a:pt x="96975" y="65067"/>
                </a:cubicBezTo>
                <a:cubicBezTo>
                  <a:pt x="106314" y="57349"/>
                  <a:pt x="118018" y="53068"/>
                  <a:pt x="130134" y="52939"/>
                </a:cubicBezTo>
                <a:lnTo>
                  <a:pt x="130134" y="35758"/>
                </a:lnTo>
                <a:lnTo>
                  <a:pt x="152657" y="35758"/>
                </a:lnTo>
                <a:lnTo>
                  <a:pt x="152657" y="54094"/>
                </a:lnTo>
                <a:cubicBezTo>
                  <a:pt x="159518" y="55412"/>
                  <a:pt x="166171" y="57645"/>
                  <a:pt x="172437" y="60735"/>
                </a:cubicBezTo>
                <a:cubicBezTo>
                  <a:pt x="179411" y="64641"/>
                  <a:pt x="185877" y="69394"/>
                  <a:pt x="191687" y="74885"/>
                </a:cubicBezTo>
                <a:lnTo>
                  <a:pt x="168394" y="95001"/>
                </a:lnTo>
                <a:cubicBezTo>
                  <a:pt x="157870" y="85376"/>
                  <a:pt x="147427" y="80563"/>
                  <a:pt x="137064" y="80563"/>
                </a:cubicBezTo>
                <a:cubicBezTo>
                  <a:pt x="131776" y="80354"/>
                  <a:pt x="126566" y="81893"/>
                  <a:pt x="122241" y="84943"/>
                </a:cubicBezTo>
                <a:cubicBezTo>
                  <a:pt x="118822" y="87148"/>
                  <a:pt x="116701" y="90888"/>
                  <a:pt x="116562" y="94953"/>
                </a:cubicBezTo>
                <a:cubicBezTo>
                  <a:pt x="116760" y="98691"/>
                  <a:pt x="118503" y="102177"/>
                  <a:pt x="121375" y="104578"/>
                </a:cubicBezTo>
                <a:cubicBezTo>
                  <a:pt x="127332" y="109215"/>
                  <a:pt x="134106" y="112693"/>
                  <a:pt x="141347" y="114829"/>
                </a:cubicBezTo>
                <a:cubicBezTo>
                  <a:pt x="154168" y="118936"/>
                  <a:pt x="166474" y="124508"/>
                  <a:pt x="178019" y="131433"/>
                </a:cubicBezTo>
                <a:cubicBezTo>
                  <a:pt x="184289" y="135747"/>
                  <a:pt x="189463" y="141465"/>
                  <a:pt x="193131" y="148133"/>
                </a:cubicBezTo>
                <a:cubicBezTo>
                  <a:pt x="196710" y="154853"/>
                  <a:pt x="198531" y="162369"/>
                  <a:pt x="198425" y="169982"/>
                </a:cubicBezTo>
                <a:cubicBezTo>
                  <a:pt x="198510" y="177848"/>
                  <a:pt x="196571" y="185605"/>
                  <a:pt x="192794" y="192505"/>
                </a:cubicBezTo>
                <a:close/>
              </a:path>
            </a:pathLst>
          </a:custGeom>
          <a:solidFill>
            <a:srgbClr val="007A96"/>
          </a:solidFill>
          <a:ln w="4679" cap="flat">
            <a:noFill/>
            <a:prstDash val="solid"/>
            <a:miter/>
          </a:ln>
        </p:spPr>
        <p:txBody>
          <a:bodyPr rtlCol="0" anchor="ctr"/>
          <a:lstStyle/>
          <a:p>
            <a:pPr defTabSz="609570"/>
            <a:endParaRPr lang="en-US" sz="2400">
              <a:solidFill>
                <a:srgbClr val="2A2C2C"/>
              </a:solidFill>
              <a:latin typeface="Arial" panose="020B0604020202020204" pitchFamily="34" charset="0"/>
              <a:cs typeface="Arial" panose="020B0604020202020204" pitchFamily="34" charset="0"/>
            </a:endParaRPr>
          </a:p>
        </p:txBody>
      </p:sp>
      <p:sp>
        <p:nvSpPr>
          <p:cNvPr id="28" name="Title 2">
            <a:extLst>
              <a:ext uri="{FF2B5EF4-FFF2-40B4-BE49-F238E27FC236}">
                <a16:creationId xmlns:a16="http://schemas.microsoft.com/office/drawing/2014/main" id="{A4E4B33E-0600-23DC-2320-16496B142B59}"/>
              </a:ext>
            </a:extLst>
          </p:cNvPr>
          <p:cNvSpPr txBox="1">
            <a:spLocks/>
          </p:cNvSpPr>
          <p:nvPr/>
        </p:nvSpPr>
        <p:spPr>
          <a:xfrm>
            <a:off x="3308446" y="3360377"/>
            <a:ext cx="1912299"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chemeClr val="tx1"/>
                </a:solidFill>
                <a:latin typeface="Neue Haas Grotesk Text Pro" panose="020B0504020202020204" pitchFamily="34" charset="77"/>
                <a:cs typeface="Arial" panose="020B0604020202020204" pitchFamily="34" charset="0"/>
              </a:rPr>
              <a:t>Deductible</a:t>
            </a:r>
          </a:p>
        </p:txBody>
      </p:sp>
      <p:sp>
        <p:nvSpPr>
          <p:cNvPr id="29" name="Title 2">
            <a:extLst>
              <a:ext uri="{FF2B5EF4-FFF2-40B4-BE49-F238E27FC236}">
                <a16:creationId xmlns:a16="http://schemas.microsoft.com/office/drawing/2014/main" id="{C0F66B2B-1DE4-7B64-33CD-89C0EA494A3C}"/>
              </a:ext>
            </a:extLst>
          </p:cNvPr>
          <p:cNvSpPr txBox="1">
            <a:spLocks/>
          </p:cNvSpPr>
          <p:nvPr/>
        </p:nvSpPr>
        <p:spPr>
          <a:xfrm>
            <a:off x="956048" y="4440875"/>
            <a:ext cx="3299852"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Neue Haas Grotesk Text Pro" panose="020B0504020202020204" pitchFamily="34" charset="77"/>
                <a:cs typeface="Arial" panose="020B0604020202020204" pitchFamily="34" charset="0"/>
              </a:rPr>
              <a:t>You pay 100%</a:t>
            </a:r>
          </a:p>
        </p:txBody>
      </p:sp>
      <p:cxnSp>
        <p:nvCxnSpPr>
          <p:cNvPr id="30" name="Straight Connector 29">
            <a:extLst>
              <a:ext uri="{FF2B5EF4-FFF2-40B4-BE49-F238E27FC236}">
                <a16:creationId xmlns:a16="http://schemas.microsoft.com/office/drawing/2014/main" id="{16A95413-EA50-44F2-78E4-4F6444FD3A23}"/>
              </a:ext>
              <a:ext uri="{C183D7F6-B498-43B3-948B-1728B52AA6E4}">
                <adec:decorative xmlns:adec="http://schemas.microsoft.com/office/drawing/2017/decorative" val="1"/>
              </a:ext>
            </a:extLst>
          </p:cNvPr>
          <p:cNvCxnSpPr>
            <a:cxnSpLocks/>
          </p:cNvCxnSpPr>
          <p:nvPr/>
        </p:nvCxnSpPr>
        <p:spPr>
          <a:xfrm>
            <a:off x="4260622" y="3966591"/>
            <a:ext cx="0" cy="1312889"/>
          </a:xfrm>
          <a:prstGeom prst="line">
            <a:avLst/>
          </a:prstGeom>
          <a:ln>
            <a:solidFill>
              <a:schemeClr val="accent6"/>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06DE832-FBC4-742D-BA1D-38AAC01B94CB}"/>
              </a:ext>
              <a:ext uri="{C183D7F6-B498-43B3-948B-1728B52AA6E4}">
                <adec:decorative xmlns:adec="http://schemas.microsoft.com/office/drawing/2017/decorative" val="1"/>
              </a:ext>
            </a:extLst>
          </p:cNvPr>
          <p:cNvCxnSpPr>
            <a:cxnSpLocks/>
          </p:cNvCxnSpPr>
          <p:nvPr/>
        </p:nvCxnSpPr>
        <p:spPr>
          <a:xfrm>
            <a:off x="961070" y="5034190"/>
            <a:ext cx="3294829" cy="0"/>
          </a:xfrm>
          <a:prstGeom prst="straightConnector1">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0B16FA1B-FB84-AAF0-3AAF-4FB4B68306E0}"/>
              </a:ext>
              <a:ext uri="{C183D7F6-B498-43B3-948B-1728B52AA6E4}">
                <adec:decorative xmlns:adec="http://schemas.microsoft.com/office/drawing/2017/decorative" val="1"/>
              </a:ext>
            </a:extLst>
          </p:cNvPr>
          <p:cNvCxnSpPr>
            <a:cxnSpLocks/>
          </p:cNvCxnSpPr>
          <p:nvPr/>
        </p:nvCxnSpPr>
        <p:spPr>
          <a:xfrm>
            <a:off x="969269" y="5034190"/>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3" name="Title 2">
            <a:extLst>
              <a:ext uri="{FF2B5EF4-FFF2-40B4-BE49-F238E27FC236}">
                <a16:creationId xmlns:a16="http://schemas.microsoft.com/office/drawing/2014/main" id="{DEFF76E2-3820-F5C7-44C6-CB086EADABBE}"/>
              </a:ext>
            </a:extLst>
          </p:cNvPr>
          <p:cNvSpPr txBox="1">
            <a:spLocks/>
          </p:cNvSpPr>
          <p:nvPr/>
        </p:nvSpPr>
        <p:spPr>
          <a:xfrm>
            <a:off x="4255905" y="4011748"/>
            <a:ext cx="3344601"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rgbClr val="2A2C2C"/>
                </a:solidFill>
                <a:latin typeface="Neue Haas Grotesk Text Pro" panose="020B0504020202020204" pitchFamily="34" charset="77"/>
                <a:cs typeface="Arial" panose="020B0604020202020204" pitchFamily="34" charset="0"/>
              </a:rPr>
              <a:t>Coinsurance</a:t>
            </a:r>
          </a:p>
        </p:txBody>
      </p:sp>
      <p:sp>
        <p:nvSpPr>
          <p:cNvPr id="34" name="Title 2">
            <a:extLst>
              <a:ext uri="{FF2B5EF4-FFF2-40B4-BE49-F238E27FC236}">
                <a16:creationId xmlns:a16="http://schemas.microsoft.com/office/drawing/2014/main" id="{E5196DE1-FE63-B3FD-BF02-590521AF84CA}"/>
              </a:ext>
            </a:extLst>
          </p:cNvPr>
          <p:cNvSpPr txBox="1">
            <a:spLocks/>
          </p:cNvSpPr>
          <p:nvPr/>
        </p:nvSpPr>
        <p:spPr>
          <a:xfrm>
            <a:off x="4289771" y="4440874"/>
            <a:ext cx="3310736"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Neue Haas Grotesk Text Pro" panose="020B0504020202020204" pitchFamily="34" charset="77"/>
                <a:cs typeface="Arial" panose="020B0604020202020204" pitchFamily="34" charset="0"/>
              </a:rPr>
              <a:t>You pay a fixed amount</a:t>
            </a:r>
          </a:p>
        </p:txBody>
      </p:sp>
      <p:cxnSp>
        <p:nvCxnSpPr>
          <p:cNvPr id="35" name="Straight Connector 34">
            <a:extLst>
              <a:ext uri="{FF2B5EF4-FFF2-40B4-BE49-F238E27FC236}">
                <a16:creationId xmlns:a16="http://schemas.microsoft.com/office/drawing/2014/main" id="{4BE29F9F-FE8F-65F0-AAE1-735C1C14670A}"/>
              </a:ext>
              <a:ext uri="{C183D7F6-B498-43B3-948B-1728B52AA6E4}">
                <adec:decorative xmlns:adec="http://schemas.microsoft.com/office/drawing/2017/decorative" val="1"/>
              </a:ext>
            </a:extLst>
          </p:cNvPr>
          <p:cNvCxnSpPr>
            <a:cxnSpLocks/>
          </p:cNvCxnSpPr>
          <p:nvPr/>
        </p:nvCxnSpPr>
        <p:spPr>
          <a:xfrm>
            <a:off x="7600510" y="3944962"/>
            <a:ext cx="0" cy="1312889"/>
          </a:xfrm>
          <a:prstGeom prst="line">
            <a:avLst/>
          </a:prstGeom>
          <a:ln>
            <a:solidFill>
              <a:schemeClr val="accent6"/>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520D8944-CCF7-F4EC-C8D9-EE50EA3EC62D}"/>
              </a:ext>
              <a:ext uri="{C183D7F6-B498-43B3-948B-1728B52AA6E4}">
                <adec:decorative xmlns:adec="http://schemas.microsoft.com/office/drawing/2017/decorative" val="1"/>
              </a:ext>
            </a:extLst>
          </p:cNvPr>
          <p:cNvCxnSpPr>
            <a:cxnSpLocks/>
          </p:cNvCxnSpPr>
          <p:nvPr/>
        </p:nvCxnSpPr>
        <p:spPr>
          <a:xfrm>
            <a:off x="4268714" y="5034190"/>
            <a:ext cx="3320503" cy="0"/>
          </a:xfrm>
          <a:prstGeom prst="straightConnector1">
            <a:avLst/>
          </a:prstGeom>
          <a:ln>
            <a:solidFill>
              <a:schemeClr val="accent6"/>
            </a:solidFil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7D735A7-693C-7E5D-B2AE-143FD8998C46}"/>
              </a:ext>
              <a:ext uri="{C183D7F6-B498-43B3-948B-1728B52AA6E4}">
                <adec:decorative xmlns:adec="http://schemas.microsoft.com/office/drawing/2017/decorative" val="1"/>
              </a:ext>
            </a:extLst>
          </p:cNvPr>
          <p:cNvCxnSpPr>
            <a:cxnSpLocks/>
          </p:cNvCxnSpPr>
          <p:nvPr/>
        </p:nvCxnSpPr>
        <p:spPr>
          <a:xfrm>
            <a:off x="4295762" y="5034190"/>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8" name="Title 2">
            <a:extLst>
              <a:ext uri="{FF2B5EF4-FFF2-40B4-BE49-F238E27FC236}">
                <a16:creationId xmlns:a16="http://schemas.microsoft.com/office/drawing/2014/main" id="{FFDEEDD1-EC68-073B-CD3E-E808C5358D03}"/>
              </a:ext>
            </a:extLst>
          </p:cNvPr>
          <p:cNvSpPr txBox="1">
            <a:spLocks/>
          </p:cNvSpPr>
          <p:nvPr/>
        </p:nvSpPr>
        <p:spPr>
          <a:xfrm>
            <a:off x="6084657" y="3360377"/>
            <a:ext cx="3064927" cy="574453"/>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2133">
                <a:solidFill>
                  <a:srgbClr val="2A2C2C"/>
                </a:solidFill>
                <a:latin typeface="Neue Haas Grotesk Text Pro" panose="020B0504020202020204" pitchFamily="34" charset="77"/>
                <a:cs typeface="Arial" panose="020B0604020202020204" pitchFamily="34" charset="0"/>
              </a:rPr>
              <a:t>Out-of-pocket max</a:t>
            </a:r>
          </a:p>
        </p:txBody>
      </p:sp>
      <p:sp>
        <p:nvSpPr>
          <p:cNvPr id="39" name="Title 2">
            <a:extLst>
              <a:ext uri="{FF2B5EF4-FFF2-40B4-BE49-F238E27FC236}">
                <a16:creationId xmlns:a16="http://schemas.microsoft.com/office/drawing/2014/main" id="{36F9DC04-32EE-151F-FCD1-D892F4876320}"/>
              </a:ext>
            </a:extLst>
          </p:cNvPr>
          <p:cNvSpPr txBox="1">
            <a:spLocks/>
          </p:cNvSpPr>
          <p:nvPr/>
        </p:nvSpPr>
        <p:spPr>
          <a:xfrm>
            <a:off x="7629660" y="4440875"/>
            <a:ext cx="3528095"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algn="ctr" defTabSz="609585"/>
            <a:r>
              <a:rPr lang="en-US" sz="1867" b="0">
                <a:solidFill>
                  <a:srgbClr val="2A2C2C"/>
                </a:solidFill>
                <a:latin typeface="Neue Haas Grotesk Text Pro" panose="020B0504020202020204" pitchFamily="34" charset="77"/>
                <a:cs typeface="Arial" panose="020B0604020202020204" pitchFamily="34" charset="0"/>
              </a:rPr>
              <a:t>Insurance pays 100%</a:t>
            </a:r>
          </a:p>
        </p:txBody>
      </p:sp>
      <p:cxnSp>
        <p:nvCxnSpPr>
          <p:cNvPr id="40" name="Straight Arrow Connector 39">
            <a:extLst>
              <a:ext uri="{FF2B5EF4-FFF2-40B4-BE49-F238E27FC236}">
                <a16:creationId xmlns:a16="http://schemas.microsoft.com/office/drawing/2014/main" id="{AD3E6390-2121-2568-505C-AE681FA19F2C}"/>
              </a:ext>
              <a:ext uri="{C183D7F6-B498-43B3-948B-1728B52AA6E4}">
                <adec:decorative xmlns:adec="http://schemas.microsoft.com/office/drawing/2017/decorative" val="1"/>
              </a:ext>
            </a:extLst>
          </p:cNvPr>
          <p:cNvCxnSpPr>
            <a:cxnSpLocks/>
          </p:cNvCxnSpPr>
          <p:nvPr/>
        </p:nvCxnSpPr>
        <p:spPr>
          <a:xfrm>
            <a:off x="7616265" y="5034190"/>
            <a:ext cx="3320503" cy="0"/>
          </a:xfrm>
          <a:prstGeom prst="straightConnector1">
            <a:avLst/>
          </a:prstGeom>
          <a:ln>
            <a:solidFill>
              <a:schemeClr val="accent6"/>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F731AE20-E841-C6AC-2217-2C185213991C}"/>
              </a:ext>
              <a:ext uri="{C183D7F6-B498-43B3-948B-1728B52AA6E4}">
                <adec:decorative xmlns:adec="http://schemas.microsoft.com/office/drawing/2017/decorative" val="1"/>
              </a:ext>
            </a:extLst>
          </p:cNvPr>
          <p:cNvCxnSpPr>
            <a:cxnSpLocks/>
          </p:cNvCxnSpPr>
          <p:nvPr/>
        </p:nvCxnSpPr>
        <p:spPr>
          <a:xfrm>
            <a:off x="7629660" y="5035174"/>
            <a:ext cx="3320503"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2" name="Title 2">
            <a:extLst>
              <a:ext uri="{FF2B5EF4-FFF2-40B4-BE49-F238E27FC236}">
                <a16:creationId xmlns:a16="http://schemas.microsoft.com/office/drawing/2014/main" id="{23361873-BD2A-A9BA-B0AD-10F1294F878F}"/>
              </a:ext>
            </a:extLst>
          </p:cNvPr>
          <p:cNvSpPr txBox="1">
            <a:spLocks/>
          </p:cNvSpPr>
          <p:nvPr/>
        </p:nvSpPr>
        <p:spPr>
          <a:xfrm>
            <a:off x="871402" y="5483755"/>
            <a:ext cx="2551964" cy="574453"/>
          </a:xfrm>
          <a:prstGeom prst="rect">
            <a:avLst/>
          </a:prstGeom>
          <a:noFill/>
          <a:ln>
            <a:noFill/>
          </a:ln>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2133">
                <a:solidFill>
                  <a:schemeClr val="tx1"/>
                </a:solidFill>
                <a:latin typeface="Neue Haas Grotesk Text Pro" panose="020B0504020202020204" pitchFamily="34" charset="77"/>
                <a:cs typeface="Arial" panose="020B0604020202020204" pitchFamily="34" charset="0"/>
              </a:rPr>
              <a:t>Preventive</a:t>
            </a:r>
            <a:r>
              <a:rPr lang="en-US" sz="2133">
                <a:solidFill>
                  <a:srgbClr val="007A96"/>
                </a:solidFill>
                <a:latin typeface="Neue Haas Grotesk Text Pro" panose="020B0504020202020204" pitchFamily="34" charset="77"/>
                <a:cs typeface="Arial" panose="020B0604020202020204" pitchFamily="34" charset="0"/>
              </a:rPr>
              <a:t> </a:t>
            </a:r>
            <a:r>
              <a:rPr lang="en-US" sz="2133">
                <a:solidFill>
                  <a:schemeClr val="tx1"/>
                </a:solidFill>
                <a:latin typeface="Neue Haas Grotesk Text Pro" panose="020B0504020202020204" pitchFamily="34" charset="77"/>
                <a:cs typeface="Arial" panose="020B0604020202020204" pitchFamily="34" charset="0"/>
              </a:rPr>
              <a:t>care</a:t>
            </a:r>
          </a:p>
        </p:txBody>
      </p:sp>
      <p:sp>
        <p:nvSpPr>
          <p:cNvPr id="43" name="Title 2">
            <a:extLst>
              <a:ext uri="{FF2B5EF4-FFF2-40B4-BE49-F238E27FC236}">
                <a16:creationId xmlns:a16="http://schemas.microsoft.com/office/drawing/2014/main" id="{CBFCD4EF-A965-6EAB-18A6-6D173CAD668D}"/>
              </a:ext>
            </a:extLst>
          </p:cNvPr>
          <p:cNvSpPr txBox="1">
            <a:spLocks/>
          </p:cNvSpPr>
          <p:nvPr/>
        </p:nvSpPr>
        <p:spPr>
          <a:xfrm>
            <a:off x="3423366" y="5524793"/>
            <a:ext cx="3103943" cy="533544"/>
          </a:xfrm>
          <a:prstGeom prst="rect">
            <a:avLst/>
          </a:prstGeom>
          <a:noFill/>
        </p:spPr>
        <p:txBody>
          <a:bodyPr vert="horz" wrap="square" lIns="121920" tIns="121920" rIns="121920" bIns="121920" rtlCol="0" anchor="t" anchorCtr="0">
            <a:spAutoFit/>
          </a:bodyPr>
          <a:lstStyle>
            <a:lvl1pPr algn="l" defTabSz="457200" rtl="0" eaLnBrk="1" latinLnBrk="0" hangingPunct="1">
              <a:spcBef>
                <a:spcPct val="0"/>
              </a:spcBef>
              <a:buNone/>
              <a:defRPr sz="2800" b="1" kern="1200">
                <a:solidFill>
                  <a:schemeClr val="tx2"/>
                </a:solidFill>
                <a:latin typeface="+mj-lt"/>
                <a:ea typeface="+mj-ea"/>
                <a:cs typeface="+mj-cs"/>
              </a:defRPr>
            </a:lvl1pPr>
          </a:lstStyle>
          <a:p>
            <a:pPr defTabSz="609585"/>
            <a:r>
              <a:rPr lang="en-US" sz="1867" b="0">
                <a:solidFill>
                  <a:srgbClr val="2A2C2C"/>
                </a:solidFill>
                <a:latin typeface="Neue Haas Grotesk Text Pro" panose="020B0504020202020204" pitchFamily="34" charset="77"/>
                <a:cs typeface="Arial" panose="020B0604020202020204" pitchFamily="34" charset="0"/>
              </a:rPr>
              <a:t>Insurance pays 100%</a:t>
            </a:r>
          </a:p>
        </p:txBody>
      </p:sp>
      <p:cxnSp>
        <p:nvCxnSpPr>
          <p:cNvPr id="44" name="Straight Arrow Connector 43">
            <a:extLst>
              <a:ext uri="{FF2B5EF4-FFF2-40B4-BE49-F238E27FC236}">
                <a16:creationId xmlns:a16="http://schemas.microsoft.com/office/drawing/2014/main" id="{7DD10D92-C4A9-3F31-F794-7320E8CC04F2}"/>
              </a:ext>
              <a:ext uri="{C183D7F6-B498-43B3-948B-1728B52AA6E4}">
                <adec:decorative xmlns:adec="http://schemas.microsoft.com/office/drawing/2017/decorative" val="1"/>
              </a:ext>
            </a:extLst>
          </p:cNvPr>
          <p:cNvCxnSpPr>
            <a:cxnSpLocks/>
          </p:cNvCxnSpPr>
          <p:nvPr/>
        </p:nvCxnSpPr>
        <p:spPr>
          <a:xfrm>
            <a:off x="956047" y="6174369"/>
            <a:ext cx="9980720" cy="0"/>
          </a:xfrm>
          <a:prstGeom prst="straightConnector1">
            <a:avLst/>
          </a:prstGeom>
          <a:ln>
            <a:solidFill>
              <a:srgbClr val="007A96"/>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9394118"/>
      </p:ext>
    </p:extLst>
  </p:cSld>
  <p:clrMapOvr>
    <a:masterClrMapping/>
  </p:clrMapOvr>
</p:sld>
</file>

<file path=ppt/theme/theme1.xml><?xml version="1.0" encoding="utf-8"?>
<a:theme xmlns:a="http://schemas.openxmlformats.org/drawingml/2006/main" name="TITLE">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7FD553A7-4B12-43C7-A896-83F5C14DE38C}"/>
    </a:ext>
  </a:extLst>
</a:theme>
</file>

<file path=ppt/theme/theme2.xml><?xml version="1.0" encoding="utf-8"?>
<a:theme xmlns:a="http://schemas.openxmlformats.org/drawingml/2006/main" name="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3.xml><?xml version="1.0" encoding="utf-8"?>
<a:theme xmlns:a="http://schemas.openxmlformats.org/drawingml/2006/main" name="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4.xml><?xml version="1.0" encoding="utf-8"?>
<a:theme xmlns:a="http://schemas.openxmlformats.org/drawingml/2006/main" name="1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141C49AC-49E0-4937-BA2E-C8D5569D0632}"/>
    </a:ext>
  </a:extLst>
</a:theme>
</file>

<file path=ppt/theme/theme5.xml><?xml version="1.0" encoding="utf-8"?>
<a:theme xmlns:a="http://schemas.openxmlformats.org/drawingml/2006/main" name="5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6.xml><?xml version="1.0" encoding="utf-8"?>
<a:theme xmlns:a="http://schemas.openxmlformats.org/drawingml/2006/main" name="7_CONTENT">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2A2C2C"/>
      </a:hlink>
      <a:folHlink>
        <a:srgbClr val="2A2C2C"/>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Updated" id="{8F9C7DB1-7461-49CA-9309-BA8E99EE84DE}" vid="{697C8DED-986D-4DC9-A0CF-E316D478344B}"/>
    </a:ext>
  </a:extLst>
</a:theme>
</file>

<file path=ppt/theme/theme7.xml><?xml version="1.0" encoding="utf-8"?>
<a:theme xmlns:a="http://schemas.openxmlformats.org/drawingml/2006/main" name="3_BASIC LAYOUTS">
  <a:themeElements>
    <a:clrScheme name="HealthEquity 2022">
      <a:dk1>
        <a:srgbClr val="2A2C2C"/>
      </a:dk1>
      <a:lt1>
        <a:srgbClr val="FFFFFF"/>
      </a:lt1>
      <a:dk2>
        <a:srgbClr val="4F2883"/>
      </a:dk2>
      <a:lt2>
        <a:srgbClr val="F2F2F2"/>
      </a:lt2>
      <a:accent1>
        <a:srgbClr val="007F93"/>
      </a:accent1>
      <a:accent2>
        <a:srgbClr val="AD2B7D"/>
      </a:accent2>
      <a:accent3>
        <a:srgbClr val="0F5A8E"/>
      </a:accent3>
      <a:accent4>
        <a:srgbClr val="E96657"/>
      </a:accent4>
      <a:accent5>
        <a:srgbClr val="E99C11"/>
      </a:accent5>
      <a:accent6>
        <a:srgbClr val="A7A8AB"/>
      </a:accent6>
      <a:hlink>
        <a:srgbClr val="007E92"/>
      </a:hlink>
      <a:folHlink>
        <a:srgbClr val="007E91"/>
      </a:folHlink>
    </a:clrScheme>
    <a:fontScheme name="NHG 2">
      <a:majorFont>
        <a:latin typeface="Neue Haas Grotesk Text Pro Bold"/>
        <a:ea typeface=""/>
        <a:cs typeface=""/>
      </a:majorFont>
      <a:minorFont>
        <a:latin typeface="Neue Haas Grotesk Text Pro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solidFill>
              <a:srgbClr val="00AAC6"/>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4625" indent="-174625" algn="l">
          <a:lnSpc>
            <a:spcPct val="130000"/>
          </a:lnSpc>
          <a:spcAft>
            <a:spcPts val="600"/>
          </a:spcAft>
          <a:buFont typeface="Wingdings" pitchFamily="2" charset="2"/>
          <a:buChar char="§"/>
          <a:defRPr sz="1500" dirty="0" err="1">
            <a:solidFill>
              <a:srgbClr val="2A2C2C"/>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ealthEquity PPT template 2022 - External" id="{A2F28720-2C92-404F-9E41-8B2990C14455}" vid="{2F562211-F94F-7D48-B892-75AF9815858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D7A384D-494A-8041-B13B-87C576CBF7E8}">
  <we:reference id="b0430364-2ab6-47cd-907e-f8b72239b204" version="3.19.222.0" store="EXCatalog" storeType="EXCatalog"/>
  <we:alternateReferences>
    <we:reference id="WA200000729" version="3.19.222.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5429D44E3E341AE8CF3DCC26112CF" ma:contentTypeVersion="14" ma:contentTypeDescription="Create a new document." ma:contentTypeScope="" ma:versionID="ae1e630f5839acc4caa4a5909e8705c2">
  <xsd:schema xmlns:xsd="http://www.w3.org/2001/XMLSchema" xmlns:xs="http://www.w3.org/2001/XMLSchema" xmlns:p="http://schemas.microsoft.com/office/2006/metadata/properties" xmlns:ns2="a4c24deb-6510-4f36-abef-353a6680f7e7" xmlns:ns3="9babf503-ade8-4b92-8801-769fe6ea6535" targetNamespace="http://schemas.microsoft.com/office/2006/metadata/properties" ma:root="true" ma:fieldsID="95e2b4dbc7244805c36fd1e66371bd92" ns2:_="" ns3:_="">
    <xsd:import namespace="a4c24deb-6510-4f36-abef-353a6680f7e7"/>
    <xsd:import namespace="9babf503-ade8-4b92-8801-769fe6ea65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24deb-6510-4f36-abef-353a6680f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5b63519-2865-40f6-b4ff-6a0af005ef4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abf503-ade8-4b92-8801-769fe6ea65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c8e1ddf4-234c-4405-92f7-02506505f745}" ma:internalName="TaxCatchAll" ma:showField="CatchAllData" ma:web="9babf503-ade8-4b92-8801-769fe6ea65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babf503-ade8-4b92-8801-769fe6ea6535" xsi:nil="true"/>
    <lcf76f155ced4ddcb4097134ff3c332f xmlns="a4c24deb-6510-4f36-abef-353a6680f7e7">
      <Terms xmlns="http://schemas.microsoft.com/office/infopath/2007/PartnerControls"/>
    </lcf76f155ced4ddcb4097134ff3c332f>
    <SharedWithUsers xmlns="9babf503-ade8-4b92-8801-769fe6ea6535">
      <UserInfo>
        <DisplayName>Brandon Buck</DisplayName>
        <AccountId>21</AccountId>
        <AccountType/>
      </UserInfo>
    </SharedWithUsers>
    <MediaLengthInSeconds xmlns="a4c24deb-6510-4f36-abef-353a6680f7e7" xsi:nil="true"/>
  </documentManagement>
</p:properties>
</file>

<file path=customXml/itemProps1.xml><?xml version="1.0" encoding="utf-8"?>
<ds:datastoreItem xmlns:ds="http://schemas.openxmlformats.org/officeDocument/2006/customXml" ds:itemID="{B5631B8F-AD4E-477B-BC9D-AC303100FD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c24deb-6510-4f36-abef-353a6680f7e7"/>
    <ds:schemaRef ds:uri="9babf503-ade8-4b92-8801-769fe6ea65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AB96FA-BD65-46D9-9747-CE0AFA54C4BE}">
  <ds:schemaRefs>
    <ds:schemaRef ds:uri="http://schemas.microsoft.com/sharepoint/v3/contenttype/forms"/>
  </ds:schemaRefs>
</ds:datastoreItem>
</file>

<file path=customXml/itemProps3.xml><?xml version="1.0" encoding="utf-8"?>
<ds:datastoreItem xmlns:ds="http://schemas.openxmlformats.org/officeDocument/2006/customXml" ds:itemID="{88C5E1A2-AF5C-4C40-9E03-0E39D747DEFB}">
  <ds:schemaRefs>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a4c24deb-6510-4f36-abef-353a6680f7e7"/>
    <ds:schemaRef ds:uri="http://schemas.microsoft.com/office/2006/documentManagement/types"/>
    <ds:schemaRef ds:uri="http://schemas.microsoft.com/office/infopath/2007/PartnerControls"/>
    <ds:schemaRef ds:uri="9babf503-ade8-4b92-8801-769fe6ea6535"/>
    <ds:schemaRef ds:uri="http://purl.org/dc/dcmitype/"/>
  </ds:schemaRefs>
</ds:datastoreItem>
</file>

<file path=docMetadata/LabelInfo.xml><?xml version="1.0" encoding="utf-8"?>
<clbl:labelList xmlns:clbl="http://schemas.microsoft.com/office/2020/mipLabelMetadata">
  <clbl:label id="{3b23c674-de8a-426d-bc8b-74ad6594a910}" enabled="1" method="Standard" siteId="{c5d0ad88-8f93-43b8-9b7c-c8a3bb8e410a}" removed="0"/>
</clbl:labelList>
</file>

<file path=docProps/app.xml><?xml version="1.0" encoding="utf-8"?>
<Properties xmlns="http://schemas.openxmlformats.org/officeDocument/2006/extended-properties" xmlns:vt="http://schemas.openxmlformats.org/officeDocument/2006/docPropsVTypes">
  <TotalTime>52</TotalTime>
  <Words>3817</Words>
  <Application>Microsoft Office PowerPoint</Application>
  <PresentationFormat>Widescreen</PresentationFormat>
  <Paragraphs>407</Paragraphs>
  <Slides>25</Slides>
  <Notes>25</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TITLE</vt:lpstr>
      <vt:lpstr>BASIC LAYOUTS</vt:lpstr>
      <vt:lpstr>CONTENT</vt:lpstr>
      <vt:lpstr>1_BASIC LAYOUTS</vt:lpstr>
      <vt:lpstr>5_CONTENT</vt:lpstr>
      <vt:lpstr>7_CONTENT</vt:lpstr>
      <vt:lpstr>3_BASIC LAYOUTS</vt:lpstr>
      <vt:lpstr>HSA triple-tax savings: Your guide to smarter healthcare</vt:lpstr>
      <vt:lpstr>Invest in your healthcare</vt:lpstr>
      <vt:lpstr>PowerPoint Presentation</vt:lpstr>
      <vt:lpstr>Tax-free contributions</vt:lpstr>
      <vt:lpstr>HSA funds roll over year after year</vt:lpstr>
      <vt:lpstr>Tax-free spending on qualified medical expenses</vt:lpstr>
      <vt:lpstr>PowerPoint Presentation</vt:lpstr>
      <vt:lpstr>PowerPoint Presentation</vt:lpstr>
      <vt:lpstr>Sign up for a high-deductible health plan (HDHP) to access an HSA </vt:lpstr>
      <vt:lpstr>Think HDHPs cost too much?  Not so fast!</vt:lpstr>
      <vt:lpstr>The more you contribute the more you save</vt:lpstr>
      <vt:lpstr>Save $1,700+</vt:lpstr>
      <vt:lpstr>If you are on  an individual HSA</vt:lpstr>
      <vt:lpstr>If you are on  a family HSA</vt:lpstr>
      <vt:lpstr>PowerPoint Presentation</vt:lpstr>
      <vt:lpstr>PowerPoint Presentation</vt:lpstr>
      <vt:lpstr>If you love a 401(k), meet your new best friend</vt:lpstr>
      <vt:lpstr>Meet Barbara</vt:lpstr>
      <vt:lpstr>Nia’s commuter savings</vt:lpstr>
      <vt:lpstr>Meet Kim</vt:lpstr>
      <vt:lpstr>Nia’s commuter savings</vt:lpstr>
      <vt:lpstr>PowerPoint Presentation</vt:lpstr>
      <vt:lpstr>HealthEquity  makes saving easy</vt:lpstr>
      <vt:lpstr>PowerPoint Presentation</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 the  power of an HSA</dc:title>
  <dc:creator>Amy Cowin</dc:creator>
  <cp:lastModifiedBy>Amy Cowin</cp:lastModifiedBy>
  <cp:revision>21</cp:revision>
  <dcterms:created xsi:type="dcterms:W3CDTF">2022-12-19T17:59:14Z</dcterms:created>
  <dcterms:modified xsi:type="dcterms:W3CDTF">2025-06-18T15:24:28Z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b23c674-de8a-426d-bc8b-74ad6594a910_Enabled">
    <vt:lpwstr>true</vt:lpwstr>
  </property>
  <property fmtid="{D5CDD505-2E9C-101B-9397-08002B2CF9AE}" pid="3" name="MSIP_Label_3b23c674-de8a-426d-bc8b-74ad6594a910_SetDate">
    <vt:lpwstr>2022-12-19T17:59:14Z</vt:lpwstr>
  </property>
  <property fmtid="{D5CDD505-2E9C-101B-9397-08002B2CF9AE}" pid="4" name="MSIP_Label_3b23c674-de8a-426d-bc8b-74ad6594a910_Method">
    <vt:lpwstr>Standard</vt:lpwstr>
  </property>
  <property fmtid="{D5CDD505-2E9C-101B-9397-08002B2CF9AE}" pid="5" name="MSIP_Label_3b23c674-de8a-426d-bc8b-74ad6594a910_Name">
    <vt:lpwstr>HQY Proprietary</vt:lpwstr>
  </property>
  <property fmtid="{D5CDD505-2E9C-101B-9397-08002B2CF9AE}" pid="6" name="MSIP_Label_3b23c674-de8a-426d-bc8b-74ad6594a910_SiteId">
    <vt:lpwstr>c5d0ad88-8f93-43b8-9b7c-c8a3bb8e410a</vt:lpwstr>
  </property>
  <property fmtid="{D5CDD505-2E9C-101B-9397-08002B2CF9AE}" pid="7" name="MSIP_Label_3b23c674-de8a-426d-bc8b-74ad6594a910_ActionId">
    <vt:lpwstr>614c6581-91c7-42db-ae08-8b9b010e0479</vt:lpwstr>
  </property>
  <property fmtid="{D5CDD505-2E9C-101B-9397-08002B2CF9AE}" pid="8" name="MSIP_Label_3b23c674-de8a-426d-bc8b-74ad6594a910_ContentBits">
    <vt:lpwstr>0</vt:lpwstr>
  </property>
  <property fmtid="{D5CDD505-2E9C-101B-9397-08002B2CF9AE}" pid="9" name="ContentTypeId">
    <vt:lpwstr>0x010100F025429D44E3E341AE8CF3DCC26112CF</vt:lpwstr>
  </property>
  <property fmtid="{D5CDD505-2E9C-101B-9397-08002B2CF9AE}" pid="10" name="MediaServiceImageTags">
    <vt:lpwstr/>
  </property>
  <property fmtid="{D5CDD505-2E9C-101B-9397-08002B2CF9AE}" pid="11" name="Order">
    <vt:r8>3802600</vt:r8>
  </property>
  <property fmtid="{D5CDD505-2E9C-101B-9397-08002B2CF9AE}" pid="12" name="xd_Signature">
    <vt:bool>false</vt:bool>
  </property>
  <property fmtid="{D5CDD505-2E9C-101B-9397-08002B2CF9AE}" pid="13" name="xd_ProgID">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ies>
</file>