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93" r:id="rId6"/>
    <p:sldMasterId id="2147483713" r:id="rId7"/>
    <p:sldMasterId id="2147483716" r:id="rId8"/>
    <p:sldMasterId id="2147483723" r:id="rId9"/>
    <p:sldMasterId id="2147483729" r:id="rId10"/>
    <p:sldMasterId id="2147483901" r:id="rId11"/>
    <p:sldMasterId id="2147483922" r:id="rId12"/>
    <p:sldMasterId id="2147483958" r:id="rId13"/>
  </p:sldMasterIdLst>
  <p:notesMasterIdLst>
    <p:notesMasterId r:id="rId40"/>
  </p:notesMasterIdLst>
  <p:sldIdLst>
    <p:sldId id="260" r:id="rId14"/>
    <p:sldId id="3974" r:id="rId15"/>
    <p:sldId id="3983" r:id="rId16"/>
    <p:sldId id="3995" r:id="rId17"/>
    <p:sldId id="4000" r:id="rId18"/>
    <p:sldId id="3972" r:id="rId19"/>
    <p:sldId id="3944" r:id="rId20"/>
    <p:sldId id="362" r:id="rId21"/>
    <p:sldId id="346" r:id="rId22"/>
    <p:sldId id="331" r:id="rId23"/>
    <p:sldId id="348" r:id="rId24"/>
    <p:sldId id="3945" r:id="rId25"/>
    <p:sldId id="3946" r:id="rId26"/>
    <p:sldId id="3958" r:id="rId27"/>
    <p:sldId id="3959" r:id="rId28"/>
    <p:sldId id="3952" r:id="rId29"/>
    <p:sldId id="373" r:id="rId30"/>
    <p:sldId id="4001" r:id="rId31"/>
    <p:sldId id="3999" r:id="rId32"/>
    <p:sldId id="4002" r:id="rId33"/>
    <p:sldId id="3998" r:id="rId34"/>
    <p:sldId id="3924" r:id="rId35"/>
    <p:sldId id="3935" r:id="rId36"/>
    <p:sldId id="263" r:id="rId37"/>
    <p:sldId id="360" r:id="rId38"/>
    <p:sldId id="35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B3AE2B-C95E-2F6C-8BBA-D0CB6A6D3FC6}" name="Heather Gerken" initials="HG" userId="S::hgerken@healthequity.com::3ba92fd8-1370-4a82-91b6-e690b24bb754" providerId="AD"/>
  <p188:author id="{3D577866-9A8D-1EF5-DDB1-FE5DA5F4F8CC}" name="Amy Cowin" initials="AC" userId="S::acowin@healthequity.com::eb56b0cb-f9eb-4900-aabd-0bba0cb61343" providerId="AD"/>
  <p188:author id="{615AEE6D-B114-7361-6C09-68ED66F2ABA2}" name="Sherisa Bly" initials="SB" userId="S::sbly@healthequity.com::196538dd-f018-4464-8f24-9f2656d320a2" providerId="AD"/>
  <p188:author id="{E5D95F8B-3068-3B70-8D01-C93E72BFEF0D}" name="Diane Slyman" initials="DS" userId="S::dslyman@healthequity.com::ca8841ff-e240-40ff-a737-edd8dde15a48" providerId="AD"/>
  <p188:author id="{C7FCF0D4-86D5-162E-8106-88BC0765DA99}" name="Beau Colvin" initials="BC" userId="S::bcolvin@healthequity.com::a8ed4415-e91e-4ec7-ade8-329fbd41615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ather Gerken" initials="HG" lastIdx="4" clrIdx="0">
    <p:extLst>
      <p:ext uri="{19B8F6BF-5375-455C-9EA6-DF929625EA0E}">
        <p15:presenceInfo xmlns:p15="http://schemas.microsoft.com/office/powerpoint/2012/main" userId="S::hgerken@healthequity.com::3ba92fd8-1370-4a82-91b6-e690b24bb754" providerId="AD"/>
      </p:ext>
    </p:extLst>
  </p:cmAuthor>
  <p:cmAuthor id="2" name="Alyse Wilkins" initials="AW" lastIdx="21" clrIdx="1">
    <p:extLst>
      <p:ext uri="{19B8F6BF-5375-455C-9EA6-DF929625EA0E}">
        <p15:presenceInfo xmlns:p15="http://schemas.microsoft.com/office/powerpoint/2012/main" userId="S::awilkins@healthequity.com::b41b2283-0071-48a8-9a75-310b42b50f28" providerId="AD"/>
      </p:ext>
    </p:extLst>
  </p:cmAuthor>
  <p:cmAuthor id="3" name="Sofia Briceno" initials="SB" lastIdx="7" clrIdx="2">
    <p:extLst>
      <p:ext uri="{19B8F6BF-5375-455C-9EA6-DF929625EA0E}">
        <p15:presenceInfo xmlns:p15="http://schemas.microsoft.com/office/powerpoint/2012/main" userId="S::sbriceno@healthequity.com::9a01d04f-8380-4d95-b057-ac088eef53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59742" autoAdjust="0"/>
  </p:normalViewPr>
  <p:slideViewPr>
    <p:cSldViewPr snapToGrid="0">
      <p:cViewPr varScale="1">
        <p:scale>
          <a:sx n="29" d="100"/>
          <a:sy n="29" d="100"/>
        </p:scale>
        <p:origin x="2084"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microsoft.com/office/2018/10/relationships/authors" Target="authors.xml"/><Relationship Id="rId20" Type="http://schemas.openxmlformats.org/officeDocument/2006/relationships/slide" Target="slides/slide7.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B3462A-A4A4-4B05-97DF-D00FA8992BD7}" type="datetimeFigureOut">
              <a:rPr lang="en-US" smtClean="0"/>
              <a:t>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55C289-F68B-493A-9FF7-6D9CCAB45440}" type="slidenum">
              <a:rPr lang="en-US" smtClean="0"/>
              <a:t>‹#›</a:t>
            </a:fld>
            <a:endParaRPr lang="en-US"/>
          </a:p>
        </p:txBody>
      </p:sp>
    </p:spTree>
    <p:extLst>
      <p:ext uri="{BB962C8B-B14F-4D97-AF65-F5344CB8AC3E}">
        <p14:creationId xmlns:p14="http://schemas.microsoft.com/office/powerpoint/2010/main" val="1314810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ealthequity.com/fsa-qm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r>
              <a:rPr lang="en-US" b="0" i="0" u="none" strike="noStrike">
                <a:solidFill>
                  <a:srgbClr val="000000"/>
                </a:solidFill>
                <a:effectLst/>
                <a:latin typeface="Calibri" panose="020F0502020204030204" pitchFamily="34" charset="0"/>
              </a:rPr>
              <a:t>Thanks for joining today to learn how you can save with a HealthEquity Health Care Flexible Spending Account. My name is [presenter name] and I’ll be your host.</a:t>
            </a:r>
            <a:r>
              <a:rPr lang="en-US" b="0" i="0">
                <a:solidFill>
                  <a:srgbClr val="000000"/>
                </a:solidFill>
                <a:effectLst/>
                <a:latin typeface="Calibri" panose="020F0502020204030204" pitchFamily="34" charset="0"/>
              </a:rPr>
              <a:t>​</a:t>
            </a:r>
            <a:endParaRPr lang="en-US"/>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7533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In order to set up your Healthcare Flexible Spending Account, you want to take the time to:</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First, Estimate your anticipated yearly eligible healthcare expenses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Then, Choose your election amount during Open Enrollment, based on your estimation</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en-US" sz="1800" b="0" i="0" dirty="0">
              <a:solidFill>
                <a:srgbClr val="444444"/>
              </a:solidFill>
              <a:effectLst/>
              <a:latin typeface="Arial" panose="020B0604020202020204" pitchFamily="34" charset="0"/>
            </a:endParaRPr>
          </a:p>
          <a:p>
            <a:pPr algn="l" rtl="0" fontAlgn="base"/>
            <a:r>
              <a:rPr lang="en-US" b="0" i="0" u="none" strike="noStrike" dirty="0">
                <a:solidFill>
                  <a:srgbClr val="000000"/>
                </a:solidFill>
                <a:effectLst/>
                <a:latin typeface="Calibri" panose="020F0502020204030204" pitchFamily="34" charset="0"/>
              </a:rPr>
              <a:t>This is an important step because you generally can’t change FSA elections during the plan year unless you have a qualifying event (or during open enrollment)--- so it pays to plan ahead. </a:t>
            </a:r>
            <a:r>
              <a:rPr lang="en-US" b="0" i="0" dirty="0">
                <a:solidFill>
                  <a:srgbClr val="000000"/>
                </a:solidFill>
                <a:effectLst/>
                <a:latin typeface="Calibri" panose="020F0502020204030204" pitchFamily="34" charset="0"/>
              </a:rPr>
              <a:t>​</a:t>
            </a:r>
          </a:p>
          <a:p>
            <a:pPr algn="l"/>
            <a:endParaRPr lang="en-US" b="0" i="0" dirty="0">
              <a:solidFill>
                <a:srgbClr val="000000"/>
              </a:solidFill>
              <a:effectLst/>
              <a:latin typeface="Calibri" panose="020F0502020204030204" pitchFamily="34" charset="0"/>
              <a:ea typeface="Calibri"/>
              <a:cs typeface="Calibri"/>
            </a:endParaRPr>
          </a:p>
          <a:p>
            <a:pPr fontAlgn="base"/>
            <a:endParaRPr lang="en-US" dirty="0">
              <a:solidFill>
                <a:srgbClr val="444444"/>
              </a:solidFill>
              <a:latin typeface="Calibri" panose="020F0502020204030204" pitchFamily="34" charset="0"/>
              <a:ea typeface="Calibri" panose="020F0502020204030204" pitchFamily="34" charset="0"/>
              <a:cs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4628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US" dirty="0"/>
          </a:p>
          <a:p>
            <a:pPr fontAlgn="base"/>
            <a:r>
              <a:rPr lang="en-US" b="0" i="0" u="none" strike="noStrike" dirty="0">
                <a:solidFill>
                  <a:srgbClr val="000000"/>
                </a:solidFill>
                <a:effectLst/>
                <a:latin typeface="Calibri"/>
                <a:ea typeface="Calibri"/>
                <a:cs typeface="Calibri"/>
              </a:rPr>
              <a:t>Remember that you need to use all of your FSA dollars---unless there is a carryover option offered by your employer---so within the plan year you need to spend all your contributed funds. With so many available products, it’s easy to use your funds to purchase items that you need. </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fontAlgn="base"/>
            <a:endParaRPr lang="en-US" dirty="0">
              <a:solidFill>
                <a:srgbClr val="000000"/>
              </a:solidFill>
              <a:latin typeface="Calibri"/>
              <a:ea typeface="Calibri"/>
              <a:cs typeface="Calibri"/>
            </a:endParaRPr>
          </a:p>
          <a:p>
            <a:r>
              <a:rPr lang="en-US" dirty="0">
                <a:solidFill>
                  <a:srgbClr val="000000"/>
                </a:solidFill>
                <a:latin typeface="Calibri"/>
                <a:ea typeface="Calibri"/>
                <a:cs typeface="Calibri"/>
              </a:rPr>
              <a:t>Any unspent FSA funds at the end of a plan year, unless you have a carryover option, will be forfeited back to your employer.</a:t>
            </a:r>
            <a:endParaRPr lang="en-US" dirty="0">
              <a:solidFill>
                <a:srgbClr val="444444"/>
              </a:solidFill>
              <a:latin typeface="Calibri" panose="020F0502020204030204" pitchFamily="34" charset="0"/>
              <a:ea typeface="Calibri" panose="020F0502020204030204" pitchFamily="34" charset="0"/>
              <a:cs typeface="Calibri" panose="020F0502020204030204" pitchFamily="34" charset="0"/>
            </a:endParaRPr>
          </a:p>
          <a:p>
            <a:r>
              <a:rPr lang="en-US" dirty="0">
                <a:solidFill>
                  <a:srgbClr val="000000"/>
                </a:solidFill>
                <a:latin typeface="Calibri"/>
                <a:ea typeface="Calibri"/>
                <a:cs typeface="Calibri"/>
              </a:rPr>
              <a:t> </a:t>
            </a:r>
            <a:endParaRPr lang="en-US" b="0" i="0" dirty="0">
              <a:solidFill>
                <a:srgbClr val="444444"/>
              </a:solidFill>
              <a:effectLst/>
              <a:latin typeface="Calibri" panose="020F0502020204030204" pitchFamily="34" charset="0"/>
              <a:ea typeface="Calibri"/>
              <a:cs typeface="Calibri"/>
            </a:endParaRPr>
          </a:p>
          <a:p>
            <a:r>
              <a:rPr lang="en-US" dirty="0"/>
              <a:t>And you do have to re-enroll each year for the Flexible Spending Account, so be sure you are enrolling during your employer’s open enrollment window for the amount you want to contribute. </a:t>
            </a: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1869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Based on what you’ve learned so far, how can you find out if an expense or service is eligible to be purchased with your FSA funds?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u="none" strike="noStrike">
              <a:solidFill>
                <a:srgbClr val="444444"/>
              </a:solidFill>
              <a:effectLst/>
              <a:latin typeface="Calibri" panose="020F0502020204030204" pitchFamily="34" charset="0"/>
            </a:endParaRPr>
          </a:p>
          <a:p>
            <a:pPr algn="l" rtl="0" fontAlgn="base"/>
            <a:r>
              <a:rPr lang="en-US" b="0" i="0" u="none" strike="noStrike">
                <a:solidFill>
                  <a:srgbClr val="4472C4"/>
                </a:solidFill>
                <a:effectLst/>
                <a:latin typeface="Arial" panose="020B0604020202020204" pitchFamily="34" charset="0"/>
              </a:rPr>
              <a:t>Respond in the poll where you go to find eligible expenses for your FSA funds</a:t>
            </a:r>
            <a:r>
              <a:rPr lang="en-US" b="0" i="0">
                <a:solidFill>
                  <a:srgbClr val="4472C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accent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2769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Segoe UI" panose="020B0502040204020203" pitchFamily="34" charset="0"/>
              </a:rPr>
              <a:t>Discuss their correct responses</a:t>
            </a:r>
          </a:p>
          <a:p>
            <a:pPr algn="l" rtl="0" fontAlgn="base"/>
            <a:endParaRPr lang="en-US" b="0" i="0" dirty="0">
              <a:solidFill>
                <a:srgbClr val="000000"/>
              </a:solidFill>
              <a:effectLst/>
              <a:latin typeface="Segoe UI" panose="020B0502040204020203" pitchFamily="34" charset="0"/>
            </a:endParaRPr>
          </a:p>
          <a:p>
            <a:pPr algn="l" rtl="0" fontAlgn="base"/>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Segoe UI" panose="020B0502040204020203" pitchFamily="34" charset="0"/>
              </a:rPr>
              <a:t>As a reminder, you can search online and determine eligible expenses, or download the HealthEquity mobile app and scan product barcodes in the store to find out if they are eligible.</a:t>
            </a:r>
          </a:p>
          <a:p>
            <a:pPr algn="l" rtl="0" fontAlgn="base"/>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2317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Let’s look at an example of how a healthcare Flexible Spending Account could be used in the next year to help one family save on health care costs.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Because Jessica and Miles work at different employers that both offer FSAs, they are deciding on their contribution amounts to contribute to their separate Flexible Spending Accounts for next year. </a:t>
            </a:r>
            <a:r>
              <a:rPr lang="en-US" b="0" i="0" dirty="0">
                <a:solidFill>
                  <a:srgbClr val="000000"/>
                </a:solidFill>
                <a:effectLst/>
                <a:latin typeface="Calibri" panose="020F0502020204030204" pitchFamily="34" charset="0"/>
              </a:rPr>
              <a:t>​</a:t>
            </a:r>
          </a:p>
          <a:p>
            <a:pPr algn="l" rtl="0" fontAlgn="base"/>
            <a:endParaRPr lang="en-US" b="0" i="0" dirty="0">
              <a:solidFill>
                <a:srgbClr val="000000"/>
              </a:solidFill>
              <a:effectLst/>
              <a:latin typeface="Calibri" panose="020F0502020204030204" pitchFamily="34" charset="0"/>
            </a:endParaRPr>
          </a:p>
          <a:p>
            <a:pPr fontAlgn="base"/>
            <a:r>
              <a:rPr lang="en-US" b="0" i="0" u="none" strike="noStrike" dirty="0">
                <a:solidFill>
                  <a:srgbClr val="000000"/>
                </a:solidFill>
                <a:effectLst/>
                <a:latin typeface="Calibri"/>
                <a:ea typeface="Calibri"/>
                <a:cs typeface="Calibri"/>
              </a:rPr>
              <a:t>They sit down to discuss their yearly estimated costs and come up with a total of $</a:t>
            </a:r>
            <a:r>
              <a:rPr lang="en-US" dirty="0">
                <a:solidFill>
                  <a:srgbClr val="000000"/>
                </a:solidFill>
                <a:latin typeface="Calibri"/>
                <a:ea typeface="Calibri"/>
                <a:cs typeface="Calibri"/>
              </a:rPr>
              <a:t>5,500</a:t>
            </a:r>
            <a:r>
              <a:rPr lang="en-US" b="0" i="0" u="none" strike="noStrike" dirty="0">
                <a:solidFill>
                  <a:srgbClr val="000000"/>
                </a:solidFill>
                <a:effectLst/>
                <a:latin typeface="Calibri"/>
                <a:ea typeface="Calibri"/>
                <a:cs typeface="Calibri"/>
              </a:rPr>
              <a:t>.</a:t>
            </a:r>
          </a:p>
          <a:p>
            <a:pPr fontAlgn="base"/>
            <a:r>
              <a:rPr lang="en-US" b="0" i="0" u="none" strike="noStrike" dirty="0">
                <a:solidFill>
                  <a:srgbClr val="000000"/>
                </a:solidFill>
                <a:effectLst/>
                <a:latin typeface="Calibri"/>
                <a:ea typeface="Calibri"/>
                <a:cs typeface="Calibri"/>
              </a:rPr>
              <a:t>Jessica and Miles each choose to contribute </a:t>
            </a:r>
            <a:r>
              <a:rPr lang="en-US" dirty="0">
                <a:solidFill>
                  <a:srgbClr val="000000"/>
                </a:solidFill>
                <a:latin typeface="Calibri"/>
                <a:ea typeface="Calibri"/>
                <a:cs typeface="Calibri"/>
              </a:rPr>
              <a:t>$3,000 each to their flexible spending accounts</a:t>
            </a:r>
            <a:r>
              <a:rPr lang="en-US" b="0" i="0" u="none" strike="noStrike" dirty="0">
                <a:solidFill>
                  <a:srgbClr val="000000"/>
                </a:solidFill>
                <a:effectLst/>
                <a:latin typeface="Calibri"/>
                <a:ea typeface="Calibri"/>
                <a:cs typeface="Calibri"/>
              </a:rPr>
              <a:t> during Open Enrollment to pay for their anticipated healthcare needs. </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a:ea typeface="Calibri"/>
                <a:cs typeface="Calibri"/>
              </a:rPr>
              <a:t>Contributing to their FSAs allows them to save close to $</a:t>
            </a:r>
            <a:r>
              <a:rPr lang="en-US" dirty="0">
                <a:solidFill>
                  <a:srgbClr val="000000"/>
                </a:solidFill>
                <a:latin typeface="Calibri"/>
                <a:ea typeface="Calibri"/>
                <a:cs typeface="Calibri"/>
              </a:rPr>
              <a:t>1,200-</a:t>
            </a:r>
            <a:r>
              <a:rPr lang="en-US" b="0" i="0" u="none" strike="noStrike" dirty="0">
                <a:solidFill>
                  <a:srgbClr val="000000"/>
                </a:solidFill>
                <a:effectLst/>
                <a:latin typeface="Calibri"/>
                <a:ea typeface="Calibri"/>
                <a:cs typeface="Calibri"/>
              </a:rPr>
              <a:t>-- a savings of 20% based on their income and payroll taxes.</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263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dirty="0">
                <a:solidFill>
                  <a:srgbClr val="000000"/>
                </a:solidFill>
                <a:effectLst/>
                <a:latin typeface="Calibri" panose="020F0502020204030204" pitchFamily="34" charset="0"/>
              </a:rPr>
              <a:t>Throughout the year they pay for all of their eligible expenses using their FSA funds.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dirty="0">
                <a:solidFill>
                  <a:srgbClr val="000000"/>
                </a:solidFill>
                <a:effectLst/>
                <a:latin typeface="Calibri" panose="020F0502020204030204" pitchFamily="34" charset="0"/>
              </a:rPr>
              <a:t>Their 5</a:t>
            </a:r>
            <a:r>
              <a:rPr lang="en-US" sz="2800" b="0" i="0" u="none" strike="noStrike" baseline="30000" dirty="0">
                <a:solidFill>
                  <a:srgbClr val="000000"/>
                </a:solidFill>
                <a:effectLst/>
                <a:latin typeface="Calibri" panose="020F0502020204030204" pitchFamily="34" charset="0"/>
              </a:rPr>
              <a:t>th</a:t>
            </a:r>
            <a:r>
              <a:rPr lang="en-US" sz="2800" b="0" i="0" u="none" strike="noStrike" dirty="0">
                <a:solidFill>
                  <a:srgbClr val="000000"/>
                </a:solidFill>
                <a:effectLst/>
                <a:latin typeface="Calibri" panose="020F0502020204030204" pitchFamily="34" charset="0"/>
              </a:rPr>
              <a:t> grader needs to get glasses and her vision care costs them $400.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dirty="0">
                <a:solidFill>
                  <a:srgbClr val="000000"/>
                </a:solidFill>
                <a:effectLst/>
                <a:latin typeface="Calibri" panose="020F0502020204030204" pitchFamily="34" charset="0"/>
              </a:rPr>
              <a:t>Miles wears contacts and pays $500 for his vision expenses each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dirty="0">
                <a:solidFill>
                  <a:srgbClr val="000000"/>
                </a:solidFill>
                <a:effectLst/>
                <a:latin typeface="Calibri" panose="020F0502020204030204" pitchFamily="34" charset="0"/>
              </a:rPr>
              <a:t>Their 7</a:t>
            </a:r>
            <a:r>
              <a:rPr lang="en-US" sz="2800" b="0" i="0" u="none" strike="noStrike" baseline="30000" dirty="0">
                <a:solidFill>
                  <a:srgbClr val="000000"/>
                </a:solidFill>
                <a:effectLst/>
                <a:latin typeface="Calibri" panose="020F0502020204030204" pitchFamily="34" charset="0"/>
              </a:rPr>
              <a:t>th</a:t>
            </a:r>
            <a:r>
              <a:rPr lang="en-US" sz="2800" b="0" i="0" u="none" strike="noStrike" dirty="0">
                <a:solidFill>
                  <a:srgbClr val="000000"/>
                </a:solidFill>
                <a:effectLst/>
                <a:latin typeface="Calibri" panose="020F0502020204030204" pitchFamily="34" charset="0"/>
              </a:rPr>
              <a:t> grader gets braces and Jessica and Miles start making monthly payments of $400 to the orthodontist.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dirty="0">
                <a:solidFill>
                  <a:srgbClr val="000000"/>
                </a:solidFill>
                <a:effectLst/>
                <a:latin typeface="Calibri" panose="020F0502020204030204" pitchFamily="34" charset="0"/>
              </a:rPr>
              <a:t>In December, Jessica is able to use her FSA debit card and spends their remaining account balance, to stock up on over-the-counter medicines, sunscreen, first aid kits, and other eligible items they use throughout the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dirty="0">
                <a:solidFill>
                  <a:srgbClr val="000000"/>
                </a:solidFill>
                <a:effectLst/>
                <a:latin typeface="Calibri" panose="020F0502020204030204" pitchFamily="34" charset="0"/>
              </a:rPr>
              <a:t>Jessica and Miles are glad they both took advantage of flexible spending contributions to save on their family’s healthcare, vision, and dental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2C8D85-238B-4E9A-BCE6-25F85031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891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1A1A1A"/>
                </a:solidFill>
                <a:effectLst/>
                <a:latin typeface="system-ui"/>
              </a:rPr>
              <a:t>Your Healthcare debit card is the quick and easy way to pay for eligible healthcare expenses using your Healthcare FSA.</a:t>
            </a:r>
          </a:p>
          <a:p>
            <a:pPr algn="l" rtl="0" fontAlgn="base"/>
            <a:endParaRPr lang="en-US" sz="1200" b="0" i="0" dirty="0">
              <a:solidFill>
                <a:srgbClr val="000000"/>
              </a:solidFill>
              <a:effectLst/>
              <a:highlight>
                <a:srgbClr val="FFFFFF"/>
              </a:highlight>
              <a:latin typeface="Calibri" panose="020F0502020204030204" pitchFamily="34" charset="0"/>
            </a:endParaRPr>
          </a:p>
          <a:p>
            <a:pPr algn="l" rtl="0" fontAlgn="base"/>
            <a:r>
              <a:rPr lang="en-US" sz="1200" b="0" i="0" dirty="0">
                <a:solidFill>
                  <a:srgbClr val="000000"/>
                </a:solidFill>
                <a:effectLst/>
                <a:highlight>
                  <a:srgbClr val="FFFFFF"/>
                </a:highlight>
                <a:latin typeface="Calibri" panose="020F0502020204030204" pitchFamily="34" charset="0"/>
              </a:rPr>
              <a:t>Once you receive it, the easiest way to activate your card is right from your HealthEquity account. </a:t>
            </a:r>
          </a:p>
          <a:p>
            <a:pPr algn="l" rtl="0" fontAlgn="base"/>
            <a:endParaRPr lang="en-US" sz="1200" b="0" i="0" dirty="0">
              <a:solidFill>
                <a:srgbClr val="000000"/>
              </a:solidFill>
              <a:effectLst/>
              <a:highlight>
                <a:srgbClr val="FFFFFF"/>
              </a:highlight>
              <a:latin typeface="Calibri" panose="020F0502020204030204" pitchFamily="34" charset="0"/>
            </a:endParaRPr>
          </a:p>
          <a:p>
            <a:pPr algn="l" rtl="0" fontAlgn="base"/>
            <a:r>
              <a:rPr lang="en-US" sz="1200" b="0" i="0" dirty="0">
                <a:solidFill>
                  <a:srgbClr val="000000"/>
                </a:solidFill>
                <a:effectLst/>
                <a:highlight>
                  <a:srgbClr val="FFFFFF"/>
                </a:highlight>
                <a:latin typeface="Calibri" panose="020F0502020204030204" pitchFamily="34" charset="0"/>
              </a:rPr>
              <a:t>Log into your account on the mobile app or web portal and visit the ‘Manage Cards’ page to activate your new card.  </a:t>
            </a:r>
            <a:endParaRPr lang="en-US" b="0" i="0" dirty="0">
              <a:solidFill>
                <a:srgbClr val="000000"/>
              </a:solidFill>
              <a:effectLst/>
              <a:highlight>
                <a:srgbClr val="FFFFFF"/>
              </a:highlight>
              <a:latin typeface="Segoe UI" panose="020B0502040204020203" pitchFamily="34" charset="0"/>
            </a:endParaRPr>
          </a:p>
          <a:p>
            <a:pPr algn="l" rtl="0" fontAlgn="base"/>
            <a:r>
              <a:rPr lang="en-US" sz="12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pPr algn="l" rtl="0" fontAlgn="base"/>
            <a:r>
              <a:rPr lang="en-US" sz="1200" b="0" i="0" dirty="0">
                <a:solidFill>
                  <a:srgbClr val="000000"/>
                </a:solidFill>
                <a:effectLst/>
                <a:highlight>
                  <a:srgbClr val="FFFFFF"/>
                </a:highlight>
                <a:latin typeface="Calibri" panose="020F0502020204030204" pitchFamily="34" charset="0"/>
              </a:rPr>
              <a:t>You can also activate your card by calling the number listed on the sticker on your new card.   </a:t>
            </a:r>
            <a:endParaRPr lang="en-US" b="0" i="0" dirty="0">
              <a:solidFill>
                <a:srgbClr val="000000"/>
              </a:solidFill>
              <a:effectLst/>
              <a:highlight>
                <a:srgbClr val="FFFFFF"/>
              </a:highlight>
              <a:latin typeface="Segoe UI" panose="020B0502040204020203" pitchFamily="34" charset="0"/>
            </a:endParaRPr>
          </a:p>
          <a:p>
            <a:pPr algn="l" rtl="0" fontAlgn="base"/>
            <a:r>
              <a:rPr lang="en-US" sz="12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pPr algn="l" rtl="0" fontAlgn="base"/>
            <a:r>
              <a:rPr lang="en-US" sz="1200" b="0" i="0" dirty="0">
                <a:solidFill>
                  <a:srgbClr val="000000"/>
                </a:solidFill>
                <a:effectLst/>
                <a:highlight>
                  <a:srgbClr val="FFFFFF"/>
                </a:highlight>
                <a:latin typeface="Calibri" panose="020F0502020204030204" pitchFamily="34" charset="0"/>
              </a:rPr>
              <a:t>Once you receive and activate your HealthEquity VISA card, you can discard your old card. </a:t>
            </a:r>
          </a:p>
          <a:p>
            <a:pPr algn="l" rtl="0" fontAlgn="base"/>
            <a:endParaRPr lang="en-US" sz="1200" b="0" i="0" dirty="0">
              <a:solidFill>
                <a:srgbClr val="000000"/>
              </a:solidFill>
              <a:effectLst/>
              <a:highlight>
                <a:srgbClr val="FFFFFF"/>
              </a:highlight>
              <a:latin typeface="Calibri" panose="020F0502020204030204" pitchFamily="34" charset="0"/>
            </a:endParaRPr>
          </a:p>
          <a:p>
            <a:pPr algn="l" rtl="0" fontAlgn="base"/>
            <a:r>
              <a:rPr lang="en-US" sz="1200" b="0" i="0" dirty="0">
                <a:solidFill>
                  <a:srgbClr val="000000"/>
                </a:solidFill>
                <a:effectLst/>
                <a:highlight>
                  <a:srgbClr val="FFFFFF"/>
                </a:highlight>
                <a:latin typeface="Calibri" panose="020F0502020204030204" pitchFamily="34" charset="0"/>
              </a:rPr>
              <a:t>You are able to request additional cards for your dependents by logging into your account and following the simple steps to order their cards.</a:t>
            </a:r>
          </a:p>
          <a:p>
            <a:pPr algn="l" rtl="0" fontAlgn="base"/>
            <a:endParaRPr lang="en-US" b="0" i="0" dirty="0">
              <a:solidFill>
                <a:srgbClr val="000000"/>
              </a:solidFill>
              <a:effectLst/>
              <a:highlight>
                <a:srgbClr val="FFFFFF"/>
              </a:highlight>
              <a:latin typeface="Segoe UI" panose="020B0502040204020203" pitchFamily="34" charset="0"/>
            </a:endParaRPr>
          </a:p>
          <a:p>
            <a:endParaRPr lang="en-US" dirty="0">
              <a:solidFill>
                <a:srgbClr val="0A0A0A"/>
              </a:solidFill>
              <a:latin typeface="museo-sans"/>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0561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highlight>
                  <a:srgbClr val="FFFFFF"/>
                </a:highlight>
                <a:latin typeface="Calibri" panose="020F0502020204030204" pitchFamily="34" charset="0"/>
              </a:rPr>
              <a:t>Once you receive it, your new card will work with multiple accounts you may have: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pPr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A Health Savings Account (HSA) </a:t>
            </a:r>
          </a:p>
          <a:p>
            <a:pPr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A healthcare Flexible Spending Account (HCFSA) </a:t>
            </a:r>
          </a:p>
          <a:p>
            <a:pPr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A Limited Purpose Flexible Spending Account (LPFSA) </a:t>
            </a:r>
          </a:p>
          <a:p>
            <a:pPr algn="l" rtl="0" fontAlgn="base">
              <a:buFont typeface="Arial" panose="020B0604020202020204" pitchFamily="34" charset="0"/>
              <a:buChar char="•"/>
            </a:pPr>
            <a:r>
              <a:rPr lang="en-US" sz="1800" b="0" i="0" dirty="0">
                <a:solidFill>
                  <a:srgbClr val="000000"/>
                </a:solidFill>
                <a:effectLst/>
                <a:highlight>
                  <a:srgbClr val="FFFFFF"/>
                </a:highlight>
                <a:latin typeface="Calibri" panose="020F0502020204030204" pitchFamily="34" charset="0"/>
              </a:rPr>
              <a:t>And Commuter parking and transit benefits </a:t>
            </a:r>
          </a:p>
          <a:p>
            <a:pPr algn="l" rtl="0" fontAlgn="base"/>
            <a:r>
              <a:rPr lang="en-US" sz="18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Segoe UI" panose="020B0502040204020203" pitchFamily="34" charset="0"/>
              </a:rPr>
              <a:t>Note that your card will </a:t>
            </a:r>
            <a:r>
              <a:rPr lang="en-US" sz="1800" b="0" i="1" dirty="0">
                <a:solidFill>
                  <a:srgbClr val="000000"/>
                </a:solidFill>
                <a:effectLst/>
                <a:highlight>
                  <a:srgbClr val="FFFFFF"/>
                </a:highlight>
                <a:latin typeface="Segoe UI" panose="020B0502040204020203" pitchFamily="34" charset="0"/>
              </a:rPr>
              <a:t>not</a:t>
            </a:r>
            <a:r>
              <a:rPr lang="en-US" sz="1800" b="0" i="0" dirty="0">
                <a:solidFill>
                  <a:srgbClr val="000000"/>
                </a:solidFill>
                <a:effectLst/>
                <a:highlight>
                  <a:srgbClr val="FFFFFF"/>
                </a:highlight>
                <a:latin typeface="Segoe UI" panose="020B0502040204020203" pitchFamily="34" charset="0"/>
              </a:rPr>
              <a:t> work with a Dependent Care Flexible Spending Account, a (DCFSA) or Lifestyle Spending Account, an (LSA). </a:t>
            </a:r>
            <a:endParaRPr lang="en-US" b="0" i="0" dirty="0">
              <a:solidFill>
                <a:srgbClr val="000000"/>
              </a:solidFill>
              <a:effectLst/>
              <a:highlight>
                <a:srgbClr val="FFFFFF"/>
              </a:highlight>
              <a:latin typeface="Segoe UI" panose="020B0502040204020203" pitchFamily="34" charset="0"/>
            </a:endParaRPr>
          </a:p>
          <a:p>
            <a:endParaRPr lang="en-US" dirty="0">
              <a:ea typeface="Calibri"/>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2156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44444"/>
              </a:solidFill>
              <a:effectLst/>
              <a:latin typeface="Calibri" panose="020F0502020204030204"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No Personal Identification Number is required to use your HealthEquity Visa card. If you’re prompted for a PIN when using your card at your favorite stores, here are some quick tips to get through the checkout line: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1. When paying with your HealthEquity Visa card, select “credit” if that option is available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2. If you’re asked to enter a PIN, simply select “credit” to bypass the PIN request and run the card as usual.  </a:t>
            </a:r>
            <a:endParaRPr lang="en-US" b="0" i="0" dirty="0">
              <a:solidFill>
                <a:srgbClr val="000000"/>
              </a:solidFill>
              <a:effectLst/>
              <a:highlight>
                <a:srgbClr val="FFFFFF"/>
              </a:highlight>
              <a:latin typeface="Segoe UI" panose="020B0502040204020203" pitchFamily="34" charset="0"/>
            </a:endParaRPr>
          </a:p>
          <a:p>
            <a:pPr algn="l" rtl="0" fontAlgn="base"/>
            <a:endParaRPr lang="en-US" sz="1800" b="0" i="0" dirty="0">
              <a:solidFill>
                <a:srgbClr val="000000"/>
              </a:solidFill>
              <a:effectLst/>
              <a:highlight>
                <a:srgbClr val="FFFFFF"/>
              </a:highlight>
              <a:latin typeface="Calibri" panose="020F0502020204030204" pitchFamily="34" charset="0"/>
            </a:endParaRPr>
          </a:p>
          <a:p>
            <a:pPr algn="l" rtl="0" fontAlgn="base"/>
            <a:r>
              <a:rPr lang="en-US" sz="1800" b="0" i="0" dirty="0">
                <a:solidFill>
                  <a:srgbClr val="000000"/>
                </a:solidFill>
                <a:effectLst/>
                <a:highlight>
                  <a:srgbClr val="FFFFFF"/>
                </a:highlight>
                <a:latin typeface="Calibri" panose="020F0502020204030204" pitchFamily="34" charset="0"/>
              </a:rPr>
              <a:t>If the first two steps don’t result in a successful transaction, let the cashier know that your card does not have a PIN, and they should be able to help. </a:t>
            </a:r>
            <a:endParaRPr lang="en-US" b="0" i="0" dirty="0">
              <a:solidFill>
                <a:srgbClr val="000000"/>
              </a:solidFill>
              <a:effectLst/>
              <a:highlight>
                <a:srgbClr val="FFFFFF"/>
              </a:highlight>
              <a:latin typeface="Segoe UI" panose="020B0502040204020203" pitchFamily="34" charset="0"/>
            </a:endParaRPr>
          </a:p>
          <a:p>
            <a:endParaRPr lang="en-US" dirty="0">
              <a:solidFill>
                <a:srgbClr val="0A0A0A"/>
              </a:solidFill>
              <a:latin typeface="museo-sans"/>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210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222222"/>
                </a:solidFill>
                <a:effectLst/>
                <a:latin typeface="Calibri" panose="020F0502020204030204" pitchFamily="34" charset="0"/>
              </a:rPr>
              <a:t>For quick processing of your claims, you can submit r</a:t>
            </a:r>
            <a:r>
              <a:rPr lang="en-US" b="0" i="0" u="none" strike="noStrike" dirty="0">
                <a:solidFill>
                  <a:srgbClr val="000000"/>
                </a:solidFill>
                <a:effectLst/>
                <a:latin typeface="Calibri" panose="020F0502020204030204" pitchFamily="34" charset="0"/>
              </a:rPr>
              <a:t>eimbursement requests online or on the mobile app. Be sure that documentation, like itemized statements from the provider or receipts, includes:</a:t>
            </a: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Names of providers</a:t>
            </a:r>
            <a:r>
              <a:rPr lang="en-US" b="0" i="0" dirty="0">
                <a:solidFill>
                  <a:srgbClr val="000000"/>
                </a:solidFill>
                <a:effectLst/>
                <a:latin typeface="Calibri" panose="020F0502020204030204" pitchFamily="34" charset="0"/>
              </a:rPr>
              <a:t>​ who you received services or care from</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Names of persons</a:t>
            </a:r>
            <a:r>
              <a:rPr lang="en-US" b="0" i="0" dirty="0">
                <a:solidFill>
                  <a:srgbClr val="000000"/>
                </a:solidFill>
                <a:effectLst/>
                <a:latin typeface="Calibri" panose="020F0502020204030204" pitchFamily="34" charset="0"/>
              </a:rPr>
              <a:t> who received the services or care</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Dates of service</a:t>
            </a:r>
            <a:r>
              <a:rPr lang="en-US" b="0" i="0" dirty="0">
                <a:solidFill>
                  <a:srgbClr val="000000"/>
                </a:solidFill>
                <a:effectLst/>
                <a:latin typeface="Calibri" panose="020F0502020204030204" pitchFamily="34" charset="0"/>
              </a:rPr>
              <a:t>​ (not the date of billing)</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Descriptions of services</a:t>
            </a:r>
            <a:r>
              <a:rPr lang="en-US" b="0" i="0" dirty="0">
                <a:solidFill>
                  <a:srgbClr val="000000"/>
                </a:solidFill>
                <a:effectLst/>
                <a:latin typeface="Calibri" panose="020F0502020204030204" pitchFamily="34" charset="0"/>
              </a:rPr>
              <a:t>​--what specifically the patient received as services or care</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And the Costs of services</a:t>
            </a:r>
            <a:r>
              <a:rPr lang="en-US" b="0" i="0" dirty="0">
                <a:solidFill>
                  <a:srgbClr val="000000"/>
                </a:solidFill>
                <a:effectLst/>
                <a:latin typeface="Calibri" panose="020F0502020204030204" pitchFamily="34" charset="0"/>
              </a:rPr>
              <a:t>​ </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Note: Credit card receipts, canceled checks, and balance forward statements do not meet the requirements for acceptable documentation because they don’t include all of the necessary documentation details.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Segoe UI" panose="020B0502040204020203" pitchFamily="34" charset="0"/>
              </a:rPr>
              <a:t>​</a:t>
            </a:r>
            <a:endParaRPr lang="en-US" b="0" i="0" dirty="0">
              <a:solidFill>
                <a:srgbClr val="444444"/>
              </a:solidFill>
              <a:effectLst/>
              <a:latin typeface="Calibri" panose="020F0502020204030204" pitchFamily="34" charset="0"/>
            </a:endParaRPr>
          </a:p>
          <a:p>
            <a:endParaRPr lang="en-US" dirty="0">
              <a:solidFill>
                <a:srgbClr val="000000"/>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312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A0A0A"/>
                </a:solidFill>
                <a:effectLst/>
                <a:latin typeface="museo-sans"/>
              </a:rPr>
              <a:t>A healthcare Flexible Spending Account or (FSA) is an employer-sponsored tax-advantaged account that lets you use pre-tax dollars to pay for </a:t>
            </a:r>
            <a:r>
              <a:rPr lang="en-US" b="0" i="0" u="sng" strike="noStrike" dirty="0">
                <a:solidFill>
                  <a:srgbClr val="2A2C2C"/>
                </a:solidFill>
                <a:effectLst/>
                <a:latin typeface="museo-sans"/>
                <a:hlinkClick r:id="rId3"/>
              </a:rPr>
              <a:t>eligible medical expenses</a:t>
            </a:r>
            <a:r>
              <a:rPr lang="en-US" b="0" i="0" u="none" strike="noStrike" dirty="0">
                <a:solidFill>
                  <a:srgbClr val="0A0A0A"/>
                </a:solidFill>
                <a:effectLst/>
                <a:latin typeface="museo-sans"/>
              </a:rPr>
              <a:t> </a:t>
            </a:r>
            <a:r>
              <a:rPr lang="en-US" b="0" i="0" u="none" strike="noStrike" dirty="0">
                <a:solidFill>
                  <a:srgbClr val="000000"/>
                </a:solidFill>
                <a:effectLst/>
                <a:latin typeface="Calibri" panose="020F0502020204030204" pitchFamily="34" charset="0"/>
              </a:rPr>
              <a:t>from doctor's visits and dental work, to glasses and contacts, to prescriptions or over the counter medications---the list of eligible expenses continues to grow and may include products not covered by your insurance plan.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755C289-F68B-493A-9FF7-6D9CCAB45440}" type="slidenum">
              <a:rPr lang="en-US" smtClean="0"/>
              <a:t>2</a:t>
            </a:fld>
            <a:endParaRPr lang="en-US"/>
          </a:p>
        </p:txBody>
      </p:sp>
    </p:spTree>
    <p:extLst>
      <p:ext uri="{BB962C8B-B14F-4D97-AF65-F5344CB8AC3E}">
        <p14:creationId xmlns:p14="http://schemas.microsoft.com/office/powerpoint/2010/main" val="1413206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A0A0A"/>
                </a:solidFill>
                <a:latin typeface="museo-sans"/>
              </a:rPr>
              <a:t>HealthEquity makes accessing your account funds easy with the EZ receipts app.</a:t>
            </a:r>
          </a:p>
          <a:p>
            <a:endParaRPr lang="en-US" dirty="0">
              <a:solidFill>
                <a:srgbClr val="0A0A0A"/>
              </a:solidFill>
              <a:latin typeface="museo-sans"/>
            </a:endParaRPr>
          </a:p>
          <a:p>
            <a:r>
              <a:rPr lang="en-US" dirty="0">
                <a:solidFill>
                  <a:srgbClr val="0A0A0A"/>
                </a:solidFill>
                <a:latin typeface="museo-sans"/>
              </a:rPr>
              <a:t>From the app, it’s easy to:</a:t>
            </a:r>
          </a:p>
          <a:p>
            <a:endParaRPr lang="en-US" dirty="0">
              <a:solidFill>
                <a:srgbClr val="0A0A0A"/>
              </a:solidFill>
              <a:latin typeface="museo-sans"/>
            </a:endParaRPr>
          </a:p>
          <a:p>
            <a:pPr marL="171450" indent="-171450">
              <a:buFont typeface="Arial" panose="020B0604020202020204" pitchFamily="34" charset="0"/>
              <a:buChar char="•"/>
            </a:pPr>
            <a:r>
              <a:rPr lang="en-US" dirty="0">
                <a:solidFill>
                  <a:srgbClr val="0A0A0A"/>
                </a:solidFill>
                <a:latin typeface="museo-sans"/>
              </a:rPr>
              <a:t>Check account balances</a:t>
            </a:r>
          </a:p>
          <a:p>
            <a:pPr marL="171450" indent="-171450">
              <a:buFont typeface="Arial" panose="020B0604020202020204" pitchFamily="34" charset="0"/>
              <a:buChar char="•"/>
            </a:pPr>
            <a:r>
              <a:rPr lang="en-US" dirty="0">
                <a:solidFill>
                  <a:srgbClr val="0A0A0A"/>
                </a:solidFill>
                <a:latin typeface="museo-sans"/>
              </a:rPr>
              <a:t>Manage contributions </a:t>
            </a:r>
          </a:p>
          <a:p>
            <a:pPr marL="171450" indent="-171450">
              <a:buFont typeface="Arial" panose="020B0604020202020204" pitchFamily="34" charset="0"/>
              <a:buChar char="•"/>
            </a:pPr>
            <a:r>
              <a:rPr lang="en-US" dirty="0">
                <a:solidFill>
                  <a:srgbClr val="0A0A0A"/>
                </a:solidFill>
                <a:latin typeface="museo-sans"/>
              </a:rPr>
              <a:t>Submit and track claims</a:t>
            </a:r>
          </a:p>
          <a:p>
            <a:pPr marL="171450" indent="-171450">
              <a:buFont typeface="Arial" panose="020B0604020202020204" pitchFamily="34" charset="0"/>
              <a:buChar char="•"/>
            </a:pPr>
            <a:r>
              <a:rPr lang="en-US" dirty="0">
                <a:solidFill>
                  <a:srgbClr val="0A0A0A"/>
                </a:solidFill>
                <a:latin typeface="museo-sans"/>
              </a:rPr>
              <a:t>And Upload documents or receipts </a:t>
            </a:r>
          </a:p>
          <a:p>
            <a:endParaRPr lang="en-US" dirty="0">
              <a:solidFill>
                <a:srgbClr val="0A0A0A"/>
              </a:solidFill>
              <a:latin typeface="museo-sans"/>
            </a:endParaRPr>
          </a:p>
          <a:p>
            <a:r>
              <a:rPr lang="en-US" dirty="0">
                <a:solidFill>
                  <a:srgbClr val="0A0A0A"/>
                </a:solidFill>
                <a:latin typeface="museo-sans"/>
              </a:rPr>
              <a:t>You can use tools like the barcode scanner to determine eligible items for your funds and get on-demand 24/7 support for all your account questions.</a:t>
            </a:r>
          </a:p>
          <a:p>
            <a:endParaRPr lang="en-US" dirty="0">
              <a:solidFill>
                <a:srgbClr val="0A0A0A"/>
              </a:solidFill>
              <a:latin typeface="museo-sans"/>
            </a:endParaRPr>
          </a:p>
          <a:p>
            <a:r>
              <a:rPr lang="en-US" dirty="0">
                <a:solidFill>
                  <a:srgbClr val="0A0A0A"/>
                </a:solidFill>
                <a:latin typeface="museo-sans"/>
              </a:rPr>
              <a:t>Download the EZ Receipts app from the Apple Appstore or from Google Play. </a:t>
            </a:r>
          </a:p>
          <a:p>
            <a:endParaRPr lang="en-US" dirty="0">
              <a:solidFill>
                <a:srgbClr val="0A0A0A"/>
              </a:solidFill>
              <a:latin typeface="museo-sans"/>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7860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A0A0A"/>
                </a:solidFill>
                <a:latin typeface="museo-sans"/>
              </a:rPr>
              <a:t>HealthEquity makes saving easy, with our 24/7 member services’ availability, easy access mobile app, and convenient payment and reimbursement.</a:t>
            </a:r>
          </a:p>
          <a:p>
            <a:endParaRPr lang="en-US" dirty="0">
              <a:solidFill>
                <a:srgbClr val="0A0A0A"/>
              </a:solidFill>
              <a:latin typeface="museo-sans"/>
            </a:endParaRPr>
          </a:p>
          <a:p>
            <a:r>
              <a:rPr lang="en-US" dirty="0">
                <a:solidFill>
                  <a:srgbClr val="0A0A0A"/>
                </a:solidFill>
                <a:latin typeface="museo-sans"/>
              </a:rPr>
              <a:t>You can take a quick photo of your receipt with your smart phone, open up the mobile app, and submit a claim in a few easy steps.</a:t>
            </a:r>
          </a:p>
          <a:p>
            <a:endParaRPr lang="en-US" dirty="0">
              <a:solidFill>
                <a:srgbClr val="0A0A0A"/>
              </a:solidFill>
              <a:latin typeface="museo-sans"/>
            </a:endParaRPr>
          </a:p>
          <a:p>
            <a:pPr algn="l"/>
            <a:r>
              <a:rPr lang="en-US" b="0" i="0" dirty="0">
                <a:solidFill>
                  <a:srgbClr val="222222"/>
                </a:solidFill>
                <a:effectLst/>
                <a:latin typeface="system-ui"/>
              </a:rPr>
              <a:t>Or you can submit claims online in your account for reimbursement.</a:t>
            </a:r>
          </a:p>
          <a:p>
            <a:pPr algn="l">
              <a:buFont typeface="+mj-lt"/>
              <a:buNone/>
            </a:pPr>
            <a:endParaRPr lang="en-US" b="0" i="0" dirty="0">
              <a:solidFill>
                <a:srgbClr val="222222"/>
              </a:solidFill>
              <a:effectLst/>
              <a:latin typeface="system-ui"/>
            </a:endParaRPr>
          </a:p>
          <a:p>
            <a:pPr algn="l">
              <a:buFont typeface="+mj-lt"/>
              <a:buNone/>
            </a:pPr>
            <a:r>
              <a:rPr lang="en-US" b="0" i="0" dirty="0">
                <a:solidFill>
                  <a:srgbClr val="222222"/>
                </a:solidFill>
                <a:effectLst/>
                <a:latin typeface="system-ui"/>
              </a:rPr>
              <a:t>Log into your account, then select the type of claim you want to submit. </a:t>
            </a:r>
          </a:p>
          <a:p>
            <a:pPr algn="l">
              <a:buFont typeface="+mj-lt"/>
              <a:buNone/>
            </a:pPr>
            <a:r>
              <a:rPr lang="en-US" b="0" i="0" dirty="0">
                <a:solidFill>
                  <a:srgbClr val="222222"/>
                </a:solidFill>
                <a:effectLst/>
                <a:latin typeface="system-ui"/>
              </a:rPr>
              <a:t>Go through the onscreen steps to complete the claim details and information. </a:t>
            </a:r>
          </a:p>
          <a:p>
            <a:pPr algn="l">
              <a:buFont typeface="+mj-lt"/>
              <a:buNone/>
            </a:pPr>
            <a:r>
              <a:rPr lang="en-US" b="0" i="0" dirty="0">
                <a:solidFill>
                  <a:srgbClr val="222222"/>
                </a:solidFill>
                <a:effectLst/>
                <a:latin typeface="system-ui"/>
              </a:rPr>
              <a:t>You will then need to upload a digital image of your documentation. You must include the documentation or receipt information or your claim will not be processed for reimbursement. </a:t>
            </a:r>
          </a:p>
          <a:p>
            <a:pPr algn="l">
              <a:buFont typeface="+mj-lt"/>
              <a:buNone/>
            </a:pPr>
            <a:r>
              <a:rPr lang="en-US" b="0" i="0" dirty="0">
                <a:solidFill>
                  <a:srgbClr val="222222"/>
                </a:solidFill>
                <a:effectLst/>
                <a:latin typeface="system-ui"/>
              </a:rPr>
              <a:t>Then review and submit your claim.</a:t>
            </a:r>
          </a:p>
          <a:p>
            <a:pPr algn="l">
              <a:buFont typeface="+mj-lt"/>
              <a:buNone/>
            </a:pPr>
            <a:endParaRPr lang="en-US" b="0" i="0" dirty="0">
              <a:solidFill>
                <a:srgbClr val="222222"/>
              </a:solidFill>
              <a:effectLst/>
              <a:latin typeface="system-u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7860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444444"/>
                </a:solidFill>
                <a:effectLst/>
                <a:latin typeface="Arial" panose="020B0604020202020204" pitchFamily="34" charset="0"/>
              </a:rPr>
              <a:t>​**Add custom enrollment dates and URL</a:t>
            </a:r>
          </a:p>
          <a:p>
            <a:pPr algn="l" rtl="0" fontAlgn="base"/>
            <a:endParaRPr lang="en-US" sz="1200" b="0" i="0" dirty="0">
              <a:solidFill>
                <a:srgbClr val="444444"/>
              </a:solidFill>
              <a:effectLst/>
              <a:latin typeface="Arial" panose="020B0604020202020204" pitchFamily="34" charset="0"/>
            </a:endParaRPr>
          </a:p>
          <a:p>
            <a:pPr algn="l" rtl="0" fontAlgn="base"/>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It’s easy to sign up, contribute, and use your healthcare flexible spending account funds.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44444"/>
                </a:solidFill>
                <a:effectLst/>
                <a:latin typeface="Calibri" panose="020F0502020204030204" pitchFamily="34" charset="0"/>
              </a:rPr>
              <a:t>​</a:t>
            </a: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First you want to make sure you’re aware of your enrollment dates and where you need to enroll.</a:t>
            </a:r>
            <a:r>
              <a:rPr lang="en-US" b="0" i="0" u="none" strike="noStrike" dirty="0">
                <a:solidFill>
                  <a:srgbClr val="444444"/>
                </a:solidFill>
                <a:effectLst/>
                <a:latin typeface="Calibri" panose="020F0502020204030204" pitchFamily="34" charset="0"/>
              </a:rPr>
              <a:t>​</a:t>
            </a:r>
            <a:r>
              <a:rPr lang="en-US" b="0" i="0" dirty="0">
                <a:solidFill>
                  <a:srgbClr val="444444"/>
                </a:solidFill>
                <a:effectLst/>
                <a:latin typeface="Calibri" panose="020F0502020204030204" pitchFamily="34" charset="0"/>
              </a:rPr>
              <a:t>​</a:t>
            </a:r>
          </a:p>
          <a:p>
            <a:pPr algn="l" rtl="0" fontAlgn="base"/>
            <a:r>
              <a:rPr lang="en-US" b="0" i="0" u="none" strike="noStrike" dirty="0">
                <a:solidFill>
                  <a:srgbClr val="626362"/>
                </a:solidFill>
                <a:effectLst/>
                <a:latin typeface="Arial" panose="020B0604020202020204" pitchFamily="34" charset="0"/>
              </a:rPr>
              <a:t>Then choose your election amount for the year (which typically cannot change).</a:t>
            </a:r>
            <a:r>
              <a:rPr lang="en-US" b="0" i="0" u="none" strike="noStrike" dirty="0">
                <a:solidFill>
                  <a:srgbClr val="444444"/>
                </a:solidFill>
                <a:effectLst/>
                <a:latin typeface="Arial" panose="020B0604020202020204" pitchFamily="34" charset="0"/>
              </a:rPr>
              <a: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44444"/>
                </a:solidFill>
                <a:effectLst/>
                <a:latin typeface="Arial" panose="020B0604020202020204" pitchFamily="34" charset="0"/>
              </a:rPr>
              <a: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You’ll contribute pre-tax through payroll contributions and remember that you have your full amount of contribution funds available on the starting date of your plan year.</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44444"/>
                </a:solidFill>
                <a:effectLst/>
                <a:latin typeface="Arial" panose="020B0604020202020204" pitchFamily="34" charset="0"/>
              </a:rPr>
              <a: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You will also want to register and log in at www.healthequity.com/login to start using your funds.</a:t>
            </a:r>
            <a:r>
              <a:rPr lang="en-US" b="0" i="0" u="none" strike="noStrike" dirty="0">
                <a:solidFill>
                  <a:srgbClr val="444444"/>
                </a:solidFill>
                <a:effectLst/>
                <a:latin typeface="Arial" panose="020B0604020202020204" pitchFamily="34" charset="0"/>
              </a:rPr>
              <a: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endParaRPr lang="en-US" b="0" i="0" u="none" strike="noStrike" dirty="0">
              <a:solidFill>
                <a:srgbClr val="626362"/>
              </a:solidFill>
              <a:effectLst/>
              <a:latin typeface="Arial" panose="020B0604020202020204" pitchFamily="34" charset="0"/>
            </a:endParaRPr>
          </a:p>
          <a:p>
            <a:pPr algn="l" rtl="0" fontAlgn="base"/>
            <a:r>
              <a:rPr lang="en-US" b="0" i="0" u="none" strike="noStrike" dirty="0">
                <a:solidFill>
                  <a:srgbClr val="626362"/>
                </a:solidFill>
                <a:effectLst/>
                <a:latin typeface="Arial" panose="020B0604020202020204" pitchFamily="34" charset="0"/>
              </a:rPr>
              <a:t>You can then submit reimbursement claims online or with the mobile app</a:t>
            </a:r>
            <a:r>
              <a:rPr lang="en-US" b="0" i="0" u="none" strike="noStrike" dirty="0">
                <a:solidFill>
                  <a:srgbClr val="444444"/>
                </a:solidFill>
                <a:effectLst/>
                <a:latin typeface="Arial" panose="020B0604020202020204" pitchFamily="34" charset="0"/>
              </a:rPr>
              <a:t> once you’ve registered your account, and downloaded the app.</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2C8D85-238B-4E9A-BCE6-25F85031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68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kern="1200">
                <a:solidFill>
                  <a:schemeClr val="tx1"/>
                </a:solidFill>
                <a:effectLst/>
              </a:rPr>
              <a:t>And remember, you can </a:t>
            </a:r>
            <a:r>
              <a:rPr lang="en-US"/>
              <a:t>use</a:t>
            </a:r>
            <a:r>
              <a:rPr lang="en-US">
                <a:solidFill>
                  <a:srgbClr val="000000"/>
                </a:solidFill>
              </a:rPr>
              <a:t> your online or mobile account to chat live with </a:t>
            </a:r>
            <a:r>
              <a:rPr lang="en-US" b="0" i="0">
                <a:solidFill>
                  <a:srgbClr val="000000"/>
                </a:solidFill>
                <a:effectLst/>
              </a:rPr>
              <a:t>Member Services.</a:t>
            </a:r>
            <a:endParaRPr lang="en-US">
              <a:solidFill>
                <a:srgbClr val="444444"/>
              </a:solidFill>
            </a:endParaRPr>
          </a:p>
          <a:p>
            <a:endParaRPr lang="en-US" dirty="0">
              <a:solidFill>
                <a:srgbClr val="444444"/>
              </a:solidFill>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4211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joining today to learn about your healthcare Flexible Spending Account.</a:t>
            </a:r>
          </a:p>
        </p:txBody>
      </p:sp>
      <p:sp>
        <p:nvSpPr>
          <p:cNvPr id="4" name="Slide Number Placeholder 3"/>
          <p:cNvSpPr>
            <a:spLocks noGrp="1"/>
          </p:cNvSpPr>
          <p:nvPr>
            <p:ph type="sldNum" sz="quarter" idx="5"/>
          </p:nvPr>
        </p:nvSpPr>
        <p:spPr/>
        <p:txBody>
          <a:bodyPr/>
          <a:lstStyle/>
          <a:p>
            <a:fld id="{D755C289-F68B-493A-9FF7-6D9CCAB45440}" type="slidenum">
              <a:rPr lang="en-US" smtClean="0"/>
              <a:t>24</a:t>
            </a:fld>
            <a:endParaRPr lang="en-US"/>
          </a:p>
        </p:txBody>
      </p:sp>
    </p:spTree>
    <p:extLst>
      <p:ext uri="{BB962C8B-B14F-4D97-AF65-F5344CB8AC3E}">
        <p14:creationId xmlns:p14="http://schemas.microsoft.com/office/powerpoint/2010/main" val="3012777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l" rtl="0" fontAlgn="base"/>
            <a:r>
              <a:rPr lang="en-US" b="0" i="0" u="none" strike="noStrike" dirty="0">
                <a:solidFill>
                  <a:srgbClr val="000000"/>
                </a:solidFill>
                <a:effectLst/>
                <a:latin typeface="Calibri" panose="020F0502020204030204" pitchFamily="34" charset="0"/>
              </a:rPr>
              <a:t>[If applicable]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Your organization offers a carryover, letting you roll over up to $ 680  in unused funds from one plan year to the following plan year.</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3869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pPr algn="l" rtl="0" fontAlgn="base"/>
            <a:r>
              <a:rPr lang="en-US" b="0" i="0" u="none" strike="noStrike" dirty="0">
                <a:solidFill>
                  <a:srgbClr val="000000"/>
                </a:solidFill>
                <a:effectLst/>
                <a:latin typeface="Calibri" panose="020F0502020204030204" pitchFamily="34" charset="0"/>
              </a:rPr>
              <a:t>[If applicable]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Your organization offers a grace period, giving you up to an additional 2 ½ months to use the previous year’s FSA funds.</a:t>
            </a:r>
            <a:endParaRPr lang="en-US" b="0" i="0" dirty="0">
              <a:solidFill>
                <a:srgbClr val="444444"/>
              </a:solidFill>
              <a:effectLst/>
              <a:latin typeface="Calibri" panose="020F050202020403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415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A0A0A"/>
                </a:solidFill>
                <a:effectLst/>
                <a:latin typeface="museo-sans"/>
              </a:rPr>
              <a:t>The FSA gives you access to your full contribution amount at the start of your plan year.</a:t>
            </a:r>
            <a:r>
              <a:rPr lang="en-US" b="0" i="0" dirty="0">
                <a:solidFill>
                  <a:srgbClr val="0A0A0A"/>
                </a:solidFill>
                <a:effectLst/>
                <a:latin typeface="museo-san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A0A0A"/>
              </a:solidFill>
              <a:effectLst/>
              <a:latin typeface="museo-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A0A0A"/>
                </a:solidFill>
                <a:effectLst/>
                <a:latin typeface="museo-sans"/>
              </a:rPr>
              <a:t>You can make payments to service providers and easily get reimbursed for eligible expenses.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A0A0A"/>
              </a:solidFill>
              <a:effectLst/>
              <a:latin typeface="museo-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A0A0A"/>
                </a:solidFill>
                <a:effectLst/>
                <a:latin typeface="museo-sans"/>
              </a:rPr>
              <a:t>And use your funds to pay for your spouse and eligible dependents’ healthcare needs.</a:t>
            </a:r>
          </a:p>
          <a:p>
            <a:pPr algn="l" rtl="0" fontAlgn="base"/>
            <a:endParaRPr lang="en-US" b="0" i="0" dirty="0">
              <a:solidFill>
                <a:srgbClr val="444444"/>
              </a:solidFill>
              <a:effectLst/>
              <a:latin typeface="Calibri" panose="020F0502020204030204" pitchFamily="34" charset="0"/>
            </a:endParaRPr>
          </a:p>
          <a:p>
            <a:pPr fontAlgn="base"/>
            <a:r>
              <a:rPr lang="en-US" b="0" i="0" u="none" strike="noStrike" dirty="0">
                <a:solidFill>
                  <a:srgbClr val="000000"/>
                </a:solidFill>
                <a:effectLst/>
                <a:latin typeface="Calibri"/>
                <a:ea typeface="Calibri"/>
                <a:cs typeface="Calibri"/>
              </a:rPr>
              <a:t>Do keep in mind that if your spouse is contributing to a Health Savings Account, you may not be eligible to contribute to </a:t>
            </a:r>
            <a:r>
              <a:rPr lang="en-US" dirty="0">
                <a:solidFill>
                  <a:srgbClr val="000000"/>
                </a:solidFill>
                <a:latin typeface="Calibri"/>
                <a:ea typeface="Calibri"/>
                <a:cs typeface="Calibri"/>
              </a:rPr>
              <a:t>a healthcare FSA</a:t>
            </a:r>
            <a:r>
              <a:rPr lang="en-US" b="0" i="0" u="none" strike="noStrike" dirty="0">
                <a:solidFill>
                  <a:srgbClr val="000000"/>
                </a:solidFill>
                <a:effectLst/>
                <a:latin typeface="Calibri"/>
                <a:ea typeface="Calibri"/>
                <a:cs typeface="Calibri"/>
              </a:rPr>
              <a:t>.</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44444"/>
              </a:solidFill>
              <a:effectLst/>
              <a:latin typeface="Calibri" panose="020F0502020204030204" pitchFamily="34" charset="0"/>
            </a:endParaRPr>
          </a:p>
          <a:p>
            <a:endParaRPr lang="en-US" dirty="0">
              <a:solidFill>
                <a:srgbClr val="0A0A0A"/>
              </a:solidFill>
              <a:latin typeface="museo-sans"/>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210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The money you contribute to an FSA is not subject to payroll taxes and income taxes, so you end up paying less in taxes and taking home more of your paycheck.</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D755C289-F68B-493A-9FF7-6D9CCAB45440}" type="slidenum">
              <a:rPr lang="en-US" smtClean="0"/>
              <a:t>4</a:t>
            </a:fld>
            <a:endParaRPr lang="en-US"/>
          </a:p>
        </p:txBody>
      </p:sp>
    </p:spTree>
    <p:extLst>
      <p:ext uri="{BB962C8B-B14F-4D97-AF65-F5344CB8AC3E}">
        <p14:creationId xmlns:p14="http://schemas.microsoft.com/office/powerpoint/2010/main" val="324116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By contributing the maximum amount to your healthcare flexible spending account, you can save up to $680 on eligible expenses, depending on your tax rate.</a:t>
            </a: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5382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a:solidFill>
                  <a:srgbClr val="000000"/>
                </a:solidFill>
                <a:effectLst/>
                <a:latin typeface="Times"/>
              </a:rPr>
              <a:t>Here’s a glance at some of the most popular eligible expenses using FSA funds.</a:t>
            </a:r>
          </a:p>
          <a:p>
            <a:pPr algn="l" rtl="0" fontAlgn="base"/>
            <a:endParaRPr lang="en-US" b="0" i="0">
              <a:solidFill>
                <a:srgbClr val="000000"/>
              </a:solidFill>
              <a:effectLst/>
              <a:latin typeface="Times"/>
            </a:endParaRPr>
          </a:p>
          <a:p>
            <a:pPr algn="l" rtl="0" fontAlgn="base"/>
            <a:r>
              <a:rPr lang="en-US" b="0" i="0">
                <a:solidFill>
                  <a:srgbClr val="000000"/>
                </a:solidFill>
                <a:effectLst/>
                <a:latin typeface="Times"/>
              </a:rPr>
              <a:t> </a:t>
            </a:r>
            <a:r>
              <a:rPr lang="en-US" b="0" i="0" u="none" strike="noStrike">
                <a:solidFill>
                  <a:srgbClr val="000000"/>
                </a:solidFill>
                <a:effectLst/>
                <a:latin typeface="Calibri" panose="020F0502020204030204" pitchFamily="34" charset="0"/>
              </a:rPr>
              <a:t>You can find eligible expenses to spend your funds on at healthequity.com/</a:t>
            </a:r>
            <a:r>
              <a:rPr lang="en-US" b="0" i="0" u="none" strike="noStrike" err="1">
                <a:solidFill>
                  <a:srgbClr val="000000"/>
                </a:solidFill>
                <a:effectLst/>
                <a:latin typeface="Calibri" panose="020F0502020204030204" pitchFamily="34" charset="0"/>
              </a:rPr>
              <a:t>fsa-qme</a:t>
            </a:r>
            <a:r>
              <a:rPr lang="en-US" b="0" i="0">
                <a:solidFill>
                  <a:srgbClr val="000000"/>
                </a:solidFill>
                <a:effectLst/>
                <a:latin typeface="Calibri" panose="020F0502020204030204" pitchFamily="34" charset="0"/>
              </a:rPr>
              <a:t>​ or by searching at www.fsastore.com</a:t>
            </a:r>
          </a:p>
          <a:p>
            <a:pPr algn="l" rtl="0" fontAlgn="base"/>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2457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00000"/>
                </a:solidFill>
                <a:effectLst/>
                <a:latin typeface="Calibri"/>
                <a:ea typeface="Calibri"/>
                <a:cs typeface="Calibri"/>
              </a:rPr>
              <a:t>We’d like to take a moment and hear from you: </a:t>
            </a:r>
          </a:p>
          <a:p>
            <a:r>
              <a:rPr lang="en-US" sz="1200" b="0" i="0" dirty="0">
                <a:solidFill>
                  <a:srgbClr val="000000"/>
                </a:solidFill>
                <a:effectLst/>
                <a:latin typeface="Calibri"/>
                <a:ea typeface="Calibri"/>
                <a:cs typeface="Calibri"/>
              </a:rPr>
              <a:t>which FSA benefits make you likely to enroll?</a:t>
            </a:r>
          </a:p>
          <a:p>
            <a:endParaRPr lang="en-US" sz="1200" b="0" i="0" dirty="0">
              <a:solidFill>
                <a:srgbClr val="000000"/>
              </a:solidFill>
              <a:effectLst/>
              <a:latin typeface="Calibri" panose="020F0502020204030204" pitchFamily="34" charset="0"/>
            </a:endParaRPr>
          </a:p>
          <a:p>
            <a:pPr marL="460375" indent="-463550" defTabSz="609570">
              <a:lnSpc>
                <a:spcPct val="120000"/>
              </a:lnSpc>
              <a:spcAft>
                <a:spcPts val="2200"/>
              </a:spcAft>
              <a:buFont typeface="+mj-lt"/>
              <a:buAutoNum type="alphaUcPeriod"/>
            </a:pPr>
            <a:r>
              <a:rPr lang="en-US" sz="1200" dirty="0">
                <a:solidFill>
                  <a:srgbClr val="2A2C2C"/>
                </a:solidFill>
                <a:latin typeface="Arial"/>
                <a:cs typeface="Arial"/>
              </a:rPr>
              <a:t>Contributions are tax-free</a:t>
            </a:r>
          </a:p>
          <a:p>
            <a:pPr marL="460375" indent="-463550" defTabSz="609570">
              <a:lnSpc>
                <a:spcPct val="120000"/>
              </a:lnSpc>
              <a:spcAft>
                <a:spcPts val="2200"/>
              </a:spcAft>
              <a:buFont typeface="+mj-lt"/>
              <a:buAutoNum type="alphaUcPeriod"/>
            </a:pPr>
            <a:r>
              <a:rPr lang="en-US" sz="1200" dirty="0">
                <a:solidFill>
                  <a:srgbClr val="2A2C2C"/>
                </a:solidFill>
                <a:latin typeface="Arial"/>
                <a:cs typeface="Arial"/>
              </a:rPr>
              <a:t>Your entire </a:t>
            </a:r>
            <a:r>
              <a:rPr lang="en-US" sz="1200" dirty="0">
                <a:solidFill>
                  <a:srgbClr val="2A2C2C"/>
                </a:solidFill>
                <a:latin typeface="+mn-lt"/>
                <a:ea typeface="Verdana"/>
                <a:cs typeface="Calibri"/>
              </a:rPr>
              <a:t>contribution amount is available </a:t>
            </a:r>
            <a:r>
              <a:rPr lang="en-US" sz="1200" dirty="0">
                <a:solidFill>
                  <a:srgbClr val="2A2C2C"/>
                </a:solidFill>
                <a:latin typeface="Arial"/>
                <a:cs typeface="Arial"/>
              </a:rPr>
              <a:t>day one of plan year</a:t>
            </a:r>
          </a:p>
          <a:p>
            <a:pPr marL="460375" indent="-463550" defTabSz="609570">
              <a:lnSpc>
                <a:spcPct val="120000"/>
              </a:lnSpc>
              <a:spcAft>
                <a:spcPts val="2200"/>
              </a:spcAft>
              <a:buFont typeface="+mj-lt"/>
              <a:buAutoNum type="alphaUcPeriod"/>
            </a:pPr>
            <a:r>
              <a:rPr lang="en-US" sz="1200" dirty="0">
                <a:solidFill>
                  <a:srgbClr val="2A2C2C"/>
                </a:solidFill>
                <a:latin typeface="Arial"/>
                <a:cs typeface="Arial"/>
              </a:rPr>
              <a:t>FSAs let you pay for your spouse and dependents</a:t>
            </a:r>
            <a:r>
              <a:rPr lang="en-US" dirty="0">
                <a:solidFill>
                  <a:srgbClr val="2A2C2C"/>
                </a:solidFill>
                <a:latin typeface="Arial"/>
                <a:cs typeface="Arial"/>
              </a:rPr>
              <a:t>' eligible expenses</a:t>
            </a:r>
            <a:endParaRPr lang="en-US" sz="1200" dirty="0">
              <a:solidFill>
                <a:srgbClr val="2A2C2C"/>
              </a:solidFill>
              <a:latin typeface="Arial"/>
              <a:cs typeface="Arial"/>
            </a:endParaRPr>
          </a:p>
          <a:p>
            <a:pPr marL="460375" indent="-463550" defTabSz="609570">
              <a:lnSpc>
                <a:spcPct val="120000"/>
              </a:lnSpc>
              <a:spcAft>
                <a:spcPts val="2200"/>
              </a:spcAft>
              <a:buFont typeface="+mj-lt"/>
              <a:buAutoNum type="alphaUcPeriod"/>
            </a:pPr>
            <a:r>
              <a:rPr lang="en-US" sz="1200" dirty="0">
                <a:solidFill>
                  <a:srgbClr val="2A2C2C"/>
                </a:solidFill>
                <a:latin typeface="Arial"/>
                <a:cs typeface="Arial"/>
              </a:rPr>
              <a:t>An FSA lets you pay for thousands of eligible products and services </a:t>
            </a:r>
          </a:p>
          <a:p>
            <a:endParaRPr lang="en-US" sz="1200"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4291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show/discuss results</a:t>
            </a:r>
          </a:p>
          <a:p>
            <a:endParaRPr lang="en-US" dirty="0"/>
          </a:p>
          <a:p>
            <a:r>
              <a:rPr lang="en-US" dirty="0"/>
              <a:t>Whichever benefits you use, all of them provide you with flexible spending on needed healthcare services and products, as well as amazing tax savings.</a:t>
            </a: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2135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Calibri"/>
                <a:ea typeface="Calibri"/>
                <a:cs typeface="Calibri"/>
              </a:rPr>
              <a:t>The Internal Revenue Service determines the contribution limit for Flexible Spending accounts.</a:t>
            </a:r>
          </a:p>
          <a:p>
            <a:pPr fontAlgn="base"/>
            <a:endParaRPr lang="en-US" b="0" i="0" u="none" strike="noStrike" dirty="0">
              <a:solidFill>
                <a:srgbClr val="000000"/>
              </a:solidFill>
              <a:effectLst/>
              <a:latin typeface="Calibri"/>
              <a:ea typeface="Calibri"/>
              <a:cs typeface="Calibri"/>
            </a:endParaRPr>
          </a:p>
          <a:p>
            <a:pPr fontAlgn="base"/>
            <a:r>
              <a:rPr lang="en-US" b="0" i="0" u="none" strike="noStrike" dirty="0">
                <a:solidFill>
                  <a:srgbClr val="000000"/>
                </a:solidFill>
                <a:effectLst/>
                <a:latin typeface="Calibri"/>
                <a:ea typeface="Calibri"/>
                <a:cs typeface="Calibri"/>
              </a:rPr>
              <a:t>The</a:t>
            </a:r>
            <a:r>
              <a:rPr lang="en-US" dirty="0">
                <a:solidFill>
                  <a:srgbClr val="000000"/>
                </a:solidFill>
                <a:latin typeface="Calibri"/>
                <a:ea typeface="Calibri"/>
                <a:cs typeface="Calibri"/>
              </a:rPr>
              <a:t> 2026</a:t>
            </a:r>
            <a:r>
              <a:rPr lang="en-US" b="0" i="0" u="none" strike="noStrike" dirty="0">
                <a:solidFill>
                  <a:srgbClr val="000000"/>
                </a:solidFill>
                <a:effectLst/>
                <a:latin typeface="Calibri"/>
                <a:ea typeface="Calibri"/>
                <a:cs typeface="Calibri"/>
              </a:rPr>
              <a:t> maximum contribution limit for the FSA is $3,400</a:t>
            </a:r>
          </a:p>
          <a:p>
            <a:pPr fontAlgn="base"/>
            <a:endParaRPr lang="en-US" b="0" i="0" u="none" strike="noStrike" dirty="0">
              <a:solidFill>
                <a:srgbClr val="000000"/>
              </a:solidFill>
              <a:effectLst/>
              <a:latin typeface="Calibri"/>
              <a:ea typeface="Calibri"/>
              <a:cs typeface="Calibri"/>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21503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2 images (V)">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0424EB57-4171-114A-B394-EEA9D641DFBF}"/>
              </a:ext>
            </a:extLst>
          </p:cNvPr>
          <p:cNvCxnSpPr>
            <a:cxnSpLocks/>
          </p:cNvCxnSpPr>
          <p:nvPr userDrawn="1"/>
        </p:nvCxnSpPr>
        <p:spPr>
          <a:xfrm>
            <a:off x="7394757" y="5908907"/>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8" name="Title 1">
            <a:extLst>
              <a:ext uri="{FF2B5EF4-FFF2-40B4-BE49-F238E27FC236}">
                <a16:creationId xmlns:a16="http://schemas.microsoft.com/office/drawing/2014/main" id="{C16A4DCC-52CC-FF4E-91C1-5F6AC1D93F51}"/>
              </a:ext>
            </a:extLst>
          </p:cNvPr>
          <p:cNvSpPr>
            <a:spLocks noGrp="1"/>
          </p:cNvSpPr>
          <p:nvPr>
            <p:ph type="title" hasCustomPrompt="1"/>
          </p:nvPr>
        </p:nvSpPr>
        <p:spPr>
          <a:xfrm>
            <a:off x="601134"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4"/>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8" name="Picture Placeholder 9">
            <a:extLst>
              <a:ext uri="{FF2B5EF4-FFF2-40B4-BE49-F238E27FC236}">
                <a16:creationId xmlns:a16="http://schemas.microsoft.com/office/drawing/2014/main" id="{52A71D86-FD59-B94B-A40A-DDD59513FE63}"/>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33" name="Picture Placeholder 2">
            <a:extLst>
              <a:ext uri="{FF2B5EF4-FFF2-40B4-BE49-F238E27FC236}">
                <a16:creationId xmlns:a16="http://schemas.microsoft.com/office/drawing/2014/main" id="{48A83EDF-D51F-7749-AC05-57C061D9DF5F}"/>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8" y="0"/>
            <a:ext cx="2279315"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11" name="Content Placeholder 3">
            <a:extLst>
              <a:ext uri="{FF2B5EF4-FFF2-40B4-BE49-F238E27FC236}">
                <a16:creationId xmlns:a16="http://schemas.microsoft.com/office/drawing/2014/main" id="{963D2459-3252-4E19-63A5-3CCCC37A9962}"/>
              </a:ext>
            </a:extLst>
          </p:cNvPr>
          <p:cNvSpPr>
            <a:spLocks noGrp="1"/>
          </p:cNvSpPr>
          <p:nvPr>
            <p:ph sz="quarter" idx="11" hasCustomPrompt="1"/>
          </p:nvPr>
        </p:nvSpPr>
        <p:spPr>
          <a:xfrm>
            <a:off x="600374" y="6320575"/>
            <a:ext cx="10611137" cy="141064"/>
          </a:xfrm>
          <a:prstGeom prst="rect">
            <a:avLst/>
          </a:prstGeom>
        </p:spPr>
        <p:txBody>
          <a:bodyPr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731114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99518" y="3004008"/>
            <a:ext cx="10997061" cy="2339955"/>
          </a:xfrm>
          <a:prstGeom prst="rect">
            <a:avLst/>
          </a:prstGeom>
        </p:spPr>
        <p:txBody>
          <a:bodyPr wrap="square" lIns="0" rIns="0" anchor="t" anchorCtr="0">
            <a:no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 </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600375" y="5435600"/>
            <a:ext cx="10997229" cy="645584"/>
          </a:xfrm>
          <a:prstGeom prst="rect">
            <a:avLst/>
          </a:prstGeom>
        </p:spPr>
        <p:txBody>
          <a:bodyPr lIns="0" tIns="0" rIns="0" bIns="0">
            <a:no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4" name="Picture Placeholder 9">
            <a:extLst>
              <a:ext uri="{FF2B5EF4-FFF2-40B4-BE49-F238E27FC236}">
                <a16:creationId xmlns:a16="http://schemas.microsoft.com/office/drawing/2014/main" id="{0B66A21A-9D79-524A-B906-23C0AD672E42}"/>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Content Placeholder 3">
            <a:extLst>
              <a:ext uri="{FF2B5EF4-FFF2-40B4-BE49-F238E27FC236}">
                <a16:creationId xmlns:a16="http://schemas.microsoft.com/office/drawing/2014/main" id="{9880C862-FC53-A05B-EA8A-50BE275B4926}"/>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8814402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562372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4365" y="1483616"/>
            <a:ext cx="4895273" cy="3394075"/>
          </a:xfrm>
        </p:spPr>
        <p:txBody>
          <a:bodyPr/>
          <a:lstStyle>
            <a:lvl1pPr>
              <a:lnSpc>
                <a:spcPct val="100000"/>
              </a:lnSpc>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442365" y="1476293"/>
            <a:ext cx="4895273" cy="3394075"/>
          </a:xfrm>
        </p:spPr>
        <p:txBody>
          <a:bodyPr/>
          <a:lstStyle>
            <a:lvl1pPr>
              <a:lnSpc>
                <a:spcPct val="100000"/>
              </a:lnSpc>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p:txBody>
          <a:bodyPr/>
          <a:lstStyle/>
          <a:p>
            <a:endParaRPr lang="en-US">
              <a:solidFill>
                <a:prstClr val="white">
                  <a:lumMod val="65000"/>
                </a:prstClr>
              </a:solidFill>
            </a:endParaRPr>
          </a:p>
        </p:txBody>
      </p:sp>
      <p:sp>
        <p:nvSpPr>
          <p:cNvPr id="7" name="Slide Number Placeholder 6"/>
          <p:cNvSpPr>
            <a:spLocks noGrp="1"/>
          </p:cNvSpPr>
          <p:nvPr>
            <p:ph type="sldNum" sz="quarter" idx="12"/>
          </p:nvPr>
        </p:nvSpPr>
        <p:spPr/>
        <p:txBody>
          <a:bodyPr/>
          <a:lstStyle/>
          <a:p>
            <a:fld id="{F2E21DC8-66DB-1A4F-A607-85F5D1446B04}" type="slidenum">
              <a:rPr lang="en-US" smtClean="0">
                <a:solidFill>
                  <a:prstClr val="white">
                    <a:lumMod val="65000"/>
                  </a:prstClr>
                </a:solidFill>
              </a:rPr>
              <a:pPr/>
              <a:t>‹#›</a:t>
            </a:fld>
            <a:endParaRPr lang="en-US">
              <a:solidFill>
                <a:prstClr val="white">
                  <a:lumMod val="65000"/>
                </a:prstClr>
              </a:solidFill>
            </a:endParaRPr>
          </a:p>
        </p:txBody>
      </p:sp>
      <p:cxnSp>
        <p:nvCxnSpPr>
          <p:cNvPr id="11" name="Straight Connector 10"/>
          <p:cNvCxnSpPr/>
          <p:nvPr userDrawn="1"/>
        </p:nvCxnSpPr>
        <p:spPr>
          <a:xfrm>
            <a:off x="609600" y="1219200"/>
            <a:ext cx="10972800" cy="0"/>
          </a:xfrm>
          <a:prstGeom prst="line">
            <a:avLst/>
          </a:prstGeom>
          <a:ln w="63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6093204" y="1300025"/>
            <a:ext cx="0" cy="4884481"/>
          </a:xfrm>
          <a:prstGeom prst="line">
            <a:avLst/>
          </a:prstGeom>
          <a:ln w="22225">
            <a:solidFill>
              <a:schemeClr val="bg1">
                <a:lumMod val="65000"/>
              </a:schemeClr>
            </a:solidFill>
            <a:prstDash val="sysDot"/>
          </a:ln>
          <a:effectLst>
            <a:outerShdw dist="12700" dir="1800000" algn="tl" rotWithShape="0">
              <a:schemeClr val="bg1"/>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03533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832849" y="-3"/>
            <a:ext cx="9359153"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853442"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6620787"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8601937"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39082542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LOSING + 1 image ">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47526"/>
            <a:ext cx="9091169" cy="193323"/>
          </a:xfrm>
          <a:prstGeom prst="rect">
            <a:avLst/>
          </a:prstGeom>
          <a:noFill/>
        </p:spPr>
        <p:txBody>
          <a:bodyPr wrap="square" lIns="0" bIns="0" rtlCol="0" anchor="b" anchorCtr="0">
            <a:sp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rm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rm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14934587-41D4-3346-B090-40ECAC172B03}"/>
              </a:ext>
            </a:extLst>
          </p:cNvPr>
          <p:cNvSpPr>
            <a:spLocks noGrp="1"/>
          </p:cNvSpPr>
          <p:nvPr>
            <p:ph type="title" hasCustomPrompt="1"/>
          </p:nvPr>
        </p:nvSpPr>
        <p:spPr>
          <a:xfrm>
            <a:off x="541009" y="4406642"/>
            <a:ext cx="6249473" cy="1072153"/>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0009AF0F-E31A-1F47-9BD6-9E9A9CC2AEFA}"/>
              </a:ext>
            </a:extLst>
          </p:cNvPr>
          <p:cNvSpPr>
            <a:spLocks noGrp="1"/>
          </p:cNvSpPr>
          <p:nvPr>
            <p:ph type="body" sz="quarter" idx="16" hasCustomPrompt="1"/>
          </p:nvPr>
        </p:nvSpPr>
        <p:spPr>
          <a:xfrm>
            <a:off x="541868" y="5570433"/>
            <a:ext cx="6249569" cy="364587"/>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9702922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mj-lt"/>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403396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 White Backgroun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AF28C2-7E39-7E8D-F50D-208EBEEC2D1A}"/>
              </a:ext>
            </a:extLst>
          </p:cNvPr>
          <p:cNvSpPr>
            <a:spLocks noGrp="1"/>
          </p:cNvSpPr>
          <p:nvPr>
            <p:ph type="sldNum" sz="quarter" idx="10"/>
          </p:nvPr>
        </p:nvSpPr>
        <p:spPr/>
        <p:txBody>
          <a:bodyPr/>
          <a:lstStyle/>
          <a:p>
            <a:fld id="{B6856920-A059-1344-A5B0-F8362490E2FC}" type="slidenum">
              <a:rPr lang="en-US" smtClean="0"/>
              <a:pPr/>
              <a:t>‹#›</a:t>
            </a:fld>
            <a:endParaRPr lang="en-US"/>
          </a:p>
        </p:txBody>
      </p:sp>
    </p:spTree>
    <p:extLst>
      <p:ext uri="{BB962C8B-B14F-4D97-AF65-F5344CB8AC3E}">
        <p14:creationId xmlns:p14="http://schemas.microsoft.com/office/powerpoint/2010/main" val="22022518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Heading + Subhead + Bod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AF28C2-7E39-7E8D-F50D-208EBEEC2D1A}"/>
              </a:ext>
            </a:extLst>
          </p:cNvPr>
          <p:cNvSpPr>
            <a:spLocks noGrp="1"/>
          </p:cNvSpPr>
          <p:nvPr>
            <p:ph type="sldNum" sz="quarter" idx="10"/>
          </p:nvPr>
        </p:nvSpPr>
        <p:spPr/>
        <p:txBody>
          <a:bodyPr/>
          <a:lstStyle/>
          <a:p>
            <a:fld id="{B6856920-A059-1344-A5B0-F8362490E2FC}" type="slidenum">
              <a:rPr lang="en-US" smtClean="0"/>
              <a:pPr/>
              <a:t>‹#›</a:t>
            </a:fld>
            <a:endParaRPr lang="en-US"/>
          </a:p>
        </p:txBody>
      </p:sp>
      <p:sp>
        <p:nvSpPr>
          <p:cNvPr id="5" name="Title 1">
            <a:extLst>
              <a:ext uri="{FF2B5EF4-FFF2-40B4-BE49-F238E27FC236}">
                <a16:creationId xmlns:a16="http://schemas.microsoft.com/office/drawing/2014/main" id="{7CFAFF7A-3D45-1EFF-530B-466E995646D5}"/>
              </a:ext>
            </a:extLst>
          </p:cNvPr>
          <p:cNvSpPr>
            <a:spLocks noGrp="1"/>
          </p:cNvSpPr>
          <p:nvPr>
            <p:ph type="title" hasCustomPrompt="1"/>
          </p:nvPr>
        </p:nvSpPr>
        <p:spPr>
          <a:xfrm>
            <a:off x="838201" y="494836"/>
            <a:ext cx="8231244" cy="752397"/>
          </a:xfrm>
          <a:prstGeom prst="rect">
            <a:avLst/>
          </a:prstGeom>
        </p:spPr>
        <p:txBody>
          <a:bodyPr lIns="0" rIns="0" anchor="ctr"/>
          <a:lstStyle>
            <a:lvl1pPr>
              <a:lnSpc>
                <a:spcPct val="110000"/>
              </a:lnSpc>
              <a:defRPr sz="4000">
                <a:latin typeface="+mj-lt"/>
              </a:defRPr>
            </a:lvl1pPr>
          </a:lstStyle>
          <a:p>
            <a:r>
              <a:rPr lang="en-US"/>
              <a:t>Click to add heading</a:t>
            </a:r>
          </a:p>
        </p:txBody>
      </p:sp>
      <p:sp>
        <p:nvSpPr>
          <p:cNvPr id="4" name="Text Placeholder 5">
            <a:extLst>
              <a:ext uri="{FF2B5EF4-FFF2-40B4-BE49-F238E27FC236}">
                <a16:creationId xmlns:a16="http://schemas.microsoft.com/office/drawing/2014/main" id="{DB3ECF4E-02A0-2640-DF45-D90041C13B7D}"/>
              </a:ext>
            </a:extLst>
          </p:cNvPr>
          <p:cNvSpPr>
            <a:spLocks noGrp="1"/>
          </p:cNvSpPr>
          <p:nvPr>
            <p:ph type="body" sz="quarter" idx="11" hasCustomPrompt="1"/>
          </p:nvPr>
        </p:nvSpPr>
        <p:spPr>
          <a:xfrm>
            <a:off x="838201" y="1247234"/>
            <a:ext cx="8231243" cy="455961"/>
          </a:xfrm>
          <a:prstGeom prst="rect">
            <a:avLst/>
          </a:prstGeom>
        </p:spPr>
        <p:txBody>
          <a:bodyPr lIns="0" rIns="0" anchor="t"/>
          <a:lstStyle>
            <a:lvl1pPr marL="0" indent="0">
              <a:lnSpc>
                <a:spcPct val="120000"/>
              </a:lnSpc>
              <a:spcBef>
                <a:spcPts val="0"/>
              </a:spcBef>
              <a:buNone/>
              <a:defRPr sz="2267" b="0" i="0">
                <a:latin typeface="+mn-lt"/>
              </a:defRPr>
            </a:lvl1pPr>
          </a:lstStyle>
          <a:p>
            <a:pPr lvl="0"/>
            <a:r>
              <a:rPr lang="en-US"/>
              <a:t>Click here to add subhead</a:t>
            </a:r>
          </a:p>
        </p:txBody>
      </p:sp>
      <p:sp>
        <p:nvSpPr>
          <p:cNvPr id="7" name="Text Placeholder 8">
            <a:extLst>
              <a:ext uri="{FF2B5EF4-FFF2-40B4-BE49-F238E27FC236}">
                <a16:creationId xmlns:a16="http://schemas.microsoft.com/office/drawing/2014/main" id="{897F0BF8-BC00-306B-6E48-326E1EF9C5D6}"/>
              </a:ext>
            </a:extLst>
          </p:cNvPr>
          <p:cNvSpPr>
            <a:spLocks noGrp="1"/>
          </p:cNvSpPr>
          <p:nvPr>
            <p:ph type="body" sz="quarter" idx="12" hasCustomPrompt="1"/>
          </p:nvPr>
        </p:nvSpPr>
        <p:spPr>
          <a:xfrm>
            <a:off x="838200" y="2198721"/>
            <a:ext cx="8231243" cy="3715816"/>
          </a:xfrm>
          <a:prstGeom prst="rect">
            <a:avLst/>
          </a:prstGeom>
        </p:spPr>
        <p:txBody>
          <a:bodyPr lIns="0" rIns="0" anchor="t"/>
          <a:lstStyle>
            <a:lvl1pPr marL="0" indent="0">
              <a:lnSpc>
                <a:spcPct val="120000"/>
              </a:lnSpc>
              <a:spcBef>
                <a:spcPts val="0"/>
              </a:spcBef>
              <a:spcAft>
                <a:spcPts val="800"/>
              </a:spcAft>
              <a:buNone/>
              <a:defRPr sz="1333">
                <a:latin typeface="+mn-lt"/>
              </a:defRPr>
            </a:lvl1pPr>
          </a:lstStyle>
          <a:p>
            <a:pPr lvl="0"/>
            <a:r>
              <a:rPr lang="en-US"/>
              <a:t>Click here to add body copy. </a:t>
            </a: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7228576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Heading (2 Lines) + Subhead + Bod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AF28C2-7E39-7E8D-F50D-208EBEEC2D1A}"/>
              </a:ext>
            </a:extLst>
          </p:cNvPr>
          <p:cNvSpPr>
            <a:spLocks noGrp="1"/>
          </p:cNvSpPr>
          <p:nvPr>
            <p:ph type="sldNum" sz="quarter" idx="10"/>
          </p:nvPr>
        </p:nvSpPr>
        <p:spPr/>
        <p:txBody>
          <a:bodyPr/>
          <a:lstStyle/>
          <a:p>
            <a:fld id="{B6856920-A059-1344-A5B0-F8362490E2FC}" type="slidenum">
              <a:rPr lang="en-US" smtClean="0"/>
              <a:pPr/>
              <a:t>‹#›</a:t>
            </a:fld>
            <a:endParaRPr lang="en-US"/>
          </a:p>
        </p:txBody>
      </p:sp>
      <p:sp>
        <p:nvSpPr>
          <p:cNvPr id="6" name="Text Placeholder 5">
            <a:extLst>
              <a:ext uri="{FF2B5EF4-FFF2-40B4-BE49-F238E27FC236}">
                <a16:creationId xmlns:a16="http://schemas.microsoft.com/office/drawing/2014/main" id="{89FFA02B-F400-AE6D-CBEF-84ED98827407}"/>
              </a:ext>
            </a:extLst>
          </p:cNvPr>
          <p:cNvSpPr>
            <a:spLocks noGrp="1"/>
          </p:cNvSpPr>
          <p:nvPr>
            <p:ph type="body" sz="quarter" idx="11" hasCustomPrompt="1"/>
          </p:nvPr>
        </p:nvSpPr>
        <p:spPr>
          <a:xfrm>
            <a:off x="838201" y="1784196"/>
            <a:ext cx="8231243" cy="455961"/>
          </a:xfrm>
          <a:prstGeom prst="rect">
            <a:avLst/>
          </a:prstGeom>
        </p:spPr>
        <p:txBody>
          <a:bodyPr lIns="0" rIns="0" anchor="t"/>
          <a:lstStyle>
            <a:lvl1pPr marL="0" indent="0">
              <a:lnSpc>
                <a:spcPct val="120000"/>
              </a:lnSpc>
              <a:spcBef>
                <a:spcPts val="0"/>
              </a:spcBef>
              <a:buNone/>
              <a:defRPr sz="2267" b="0" i="0">
                <a:latin typeface="+mn-lt"/>
              </a:defRPr>
            </a:lvl1pPr>
          </a:lstStyle>
          <a:p>
            <a:pPr lvl="0"/>
            <a:r>
              <a:rPr lang="en-US"/>
              <a:t>Click here to add subhead</a:t>
            </a:r>
          </a:p>
        </p:txBody>
      </p:sp>
      <p:sp>
        <p:nvSpPr>
          <p:cNvPr id="7" name="Text Placeholder 8">
            <a:extLst>
              <a:ext uri="{FF2B5EF4-FFF2-40B4-BE49-F238E27FC236}">
                <a16:creationId xmlns:a16="http://schemas.microsoft.com/office/drawing/2014/main" id="{F01ED245-97CE-BEC9-905F-FC83A77A73C9}"/>
              </a:ext>
            </a:extLst>
          </p:cNvPr>
          <p:cNvSpPr>
            <a:spLocks noGrp="1"/>
          </p:cNvSpPr>
          <p:nvPr>
            <p:ph type="body" sz="quarter" idx="12" hasCustomPrompt="1"/>
          </p:nvPr>
        </p:nvSpPr>
        <p:spPr>
          <a:xfrm>
            <a:off x="838200" y="2509043"/>
            <a:ext cx="8231243" cy="3715816"/>
          </a:xfrm>
          <a:prstGeom prst="rect">
            <a:avLst/>
          </a:prstGeom>
        </p:spPr>
        <p:txBody>
          <a:bodyPr lIns="0" rIns="0" anchor="t"/>
          <a:lstStyle>
            <a:lvl1pPr marL="0" indent="0">
              <a:lnSpc>
                <a:spcPct val="120000"/>
              </a:lnSpc>
              <a:spcBef>
                <a:spcPts val="0"/>
              </a:spcBef>
              <a:spcAft>
                <a:spcPts val="800"/>
              </a:spcAft>
              <a:buNone/>
              <a:defRPr sz="1333">
                <a:latin typeface="+mn-lt"/>
              </a:defRPr>
            </a:lvl1pPr>
          </a:lstStyle>
          <a:p>
            <a:pPr lvl="0"/>
            <a:r>
              <a:rPr lang="en-US"/>
              <a:t>Click here to add body copy. </a:t>
            </a: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Title 1">
            <a:extLst>
              <a:ext uri="{FF2B5EF4-FFF2-40B4-BE49-F238E27FC236}">
                <a16:creationId xmlns:a16="http://schemas.microsoft.com/office/drawing/2014/main" id="{9BAAE2AD-E144-6060-45C0-32768B4DC61B}"/>
              </a:ext>
            </a:extLst>
          </p:cNvPr>
          <p:cNvSpPr>
            <a:spLocks noGrp="1"/>
          </p:cNvSpPr>
          <p:nvPr>
            <p:ph type="title" hasCustomPrompt="1"/>
          </p:nvPr>
        </p:nvSpPr>
        <p:spPr>
          <a:xfrm>
            <a:off x="838201" y="367680"/>
            <a:ext cx="8231244" cy="1416515"/>
          </a:xfrm>
          <a:prstGeom prst="rect">
            <a:avLst/>
          </a:prstGeom>
        </p:spPr>
        <p:txBody>
          <a:bodyPr lIns="0" rIns="0" anchor="ctr"/>
          <a:lstStyle>
            <a:lvl1pPr>
              <a:lnSpc>
                <a:spcPct val="110000"/>
              </a:lnSpc>
              <a:defRPr sz="4000">
                <a:latin typeface="+mj-lt"/>
              </a:defRPr>
            </a:lvl1pPr>
          </a:lstStyle>
          <a:p>
            <a:r>
              <a:rPr lang="en-US"/>
              <a:t>Click to add heading </a:t>
            </a:r>
            <a:br>
              <a:rPr lang="en-US"/>
            </a:br>
            <a:r>
              <a:rPr lang="en-US"/>
              <a:t>with two lines</a:t>
            </a:r>
          </a:p>
        </p:txBody>
      </p:sp>
    </p:spTree>
    <p:extLst>
      <p:ext uri="{BB962C8B-B14F-4D97-AF65-F5344CB8AC3E}">
        <p14:creationId xmlns:p14="http://schemas.microsoft.com/office/powerpoint/2010/main" val="9025955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Heading + Subhead + Body +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AF28C2-7E39-7E8D-F50D-208EBEEC2D1A}"/>
              </a:ext>
            </a:extLst>
          </p:cNvPr>
          <p:cNvSpPr>
            <a:spLocks noGrp="1"/>
          </p:cNvSpPr>
          <p:nvPr>
            <p:ph type="sldNum" sz="quarter" idx="10"/>
          </p:nvPr>
        </p:nvSpPr>
        <p:spPr/>
        <p:txBody>
          <a:bodyPr/>
          <a:lstStyle/>
          <a:p>
            <a:fld id="{B6856920-A059-1344-A5B0-F8362490E2FC}" type="slidenum">
              <a:rPr lang="en-US" smtClean="0"/>
              <a:pPr/>
              <a:t>‹#›</a:t>
            </a:fld>
            <a:endParaRPr lang="en-US"/>
          </a:p>
        </p:txBody>
      </p:sp>
      <p:sp>
        <p:nvSpPr>
          <p:cNvPr id="2" name="Picture Placeholder 10">
            <a:extLst>
              <a:ext uri="{FF2B5EF4-FFF2-40B4-BE49-F238E27FC236}">
                <a16:creationId xmlns:a16="http://schemas.microsoft.com/office/drawing/2014/main" id="{923488F9-BD86-144B-4198-F4F511936CD1}"/>
              </a:ext>
            </a:extLst>
          </p:cNvPr>
          <p:cNvSpPr>
            <a:spLocks noGrp="1"/>
          </p:cNvSpPr>
          <p:nvPr>
            <p:ph type="pic" sz="quarter" idx="13" hasCustomPrompt="1"/>
          </p:nvPr>
        </p:nvSpPr>
        <p:spPr>
          <a:xfrm>
            <a:off x="7567866" y="0"/>
            <a:ext cx="4624137" cy="6858000"/>
          </a:xfrm>
          <a:prstGeom prst="rect">
            <a:avLst/>
          </a:prstGeom>
          <a:solidFill>
            <a:schemeClr val="bg2"/>
          </a:solidFill>
        </p:spPr>
        <p:txBody>
          <a:bodyPr anchor="ctr"/>
          <a:lstStyle>
            <a:lvl1pPr marL="0" marR="0" indent="0" algn="ctr" defTabSz="914354" rtl="0" eaLnBrk="1" fontAlgn="auto" latinLnBrk="0" hangingPunct="1">
              <a:lnSpc>
                <a:spcPts val="1880"/>
              </a:lnSpc>
              <a:spcBef>
                <a:spcPts val="1000"/>
              </a:spcBef>
              <a:spcAft>
                <a:spcPts val="0"/>
              </a:spcAft>
              <a:buClrTx/>
              <a:buSzTx/>
              <a:buFont typeface="Arial" panose="020B0604020202020204" pitchFamily="34" charset="0"/>
              <a:buNone/>
              <a:tabLst/>
              <a:defRPr sz="1200">
                <a:latin typeface="Neue Haas Grotesk Text Pro" panose="020B0504020202020204" pitchFamily="34" charset="77"/>
              </a:defRPr>
            </a:lvl1pPr>
          </a:lstStyle>
          <a:p>
            <a:r>
              <a:rPr lang="en-US"/>
              <a:t>Insert image here (Image should be high resolution and follow photography guidelines in Brand Center) </a:t>
            </a:r>
          </a:p>
        </p:txBody>
      </p:sp>
      <p:sp>
        <p:nvSpPr>
          <p:cNvPr id="5" name="Text Placeholder 8">
            <a:extLst>
              <a:ext uri="{FF2B5EF4-FFF2-40B4-BE49-F238E27FC236}">
                <a16:creationId xmlns:a16="http://schemas.microsoft.com/office/drawing/2014/main" id="{9D760829-85AC-F003-3101-1A6F5AC604CF}"/>
              </a:ext>
            </a:extLst>
          </p:cNvPr>
          <p:cNvSpPr>
            <a:spLocks noGrp="1"/>
          </p:cNvSpPr>
          <p:nvPr>
            <p:ph type="body" sz="quarter" idx="12" hasCustomPrompt="1"/>
          </p:nvPr>
        </p:nvSpPr>
        <p:spPr>
          <a:xfrm>
            <a:off x="838201" y="2271149"/>
            <a:ext cx="5450767" cy="3715816"/>
          </a:xfrm>
          <a:prstGeom prst="rect">
            <a:avLst/>
          </a:prstGeom>
        </p:spPr>
        <p:txBody>
          <a:bodyPr lIns="0" rIns="0" anchor="t"/>
          <a:lstStyle>
            <a:lvl1pPr marL="0" indent="0">
              <a:lnSpc>
                <a:spcPct val="120000"/>
              </a:lnSpc>
              <a:spcBef>
                <a:spcPts val="0"/>
              </a:spcBef>
              <a:spcAft>
                <a:spcPts val="800"/>
              </a:spcAft>
              <a:buNone/>
              <a:defRPr sz="1333">
                <a:latin typeface="+mn-lt"/>
              </a:defRPr>
            </a:lvl1pPr>
          </a:lstStyle>
          <a:p>
            <a:pPr lvl="0"/>
            <a:r>
              <a:rPr lang="en-US"/>
              <a:t>Click here to add body copy. </a:t>
            </a: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Title 1">
            <a:extLst>
              <a:ext uri="{FF2B5EF4-FFF2-40B4-BE49-F238E27FC236}">
                <a16:creationId xmlns:a16="http://schemas.microsoft.com/office/drawing/2014/main" id="{668C0707-5AEE-B68F-ADAE-44B0A30FD428}"/>
              </a:ext>
            </a:extLst>
          </p:cNvPr>
          <p:cNvSpPr>
            <a:spLocks noGrp="1"/>
          </p:cNvSpPr>
          <p:nvPr>
            <p:ph type="title" hasCustomPrompt="1"/>
          </p:nvPr>
        </p:nvSpPr>
        <p:spPr>
          <a:xfrm>
            <a:off x="838201" y="494836"/>
            <a:ext cx="5450767" cy="752397"/>
          </a:xfrm>
          <a:prstGeom prst="rect">
            <a:avLst/>
          </a:prstGeom>
        </p:spPr>
        <p:txBody>
          <a:bodyPr lIns="0" rIns="0" anchor="ctr"/>
          <a:lstStyle>
            <a:lvl1pPr>
              <a:lnSpc>
                <a:spcPct val="110000"/>
              </a:lnSpc>
              <a:defRPr sz="4000">
                <a:latin typeface="+mj-lt"/>
              </a:defRPr>
            </a:lvl1pPr>
          </a:lstStyle>
          <a:p>
            <a:r>
              <a:rPr lang="en-US"/>
              <a:t>Click to add heading</a:t>
            </a:r>
          </a:p>
        </p:txBody>
      </p:sp>
      <p:sp>
        <p:nvSpPr>
          <p:cNvPr id="9" name="Text Placeholder 5">
            <a:extLst>
              <a:ext uri="{FF2B5EF4-FFF2-40B4-BE49-F238E27FC236}">
                <a16:creationId xmlns:a16="http://schemas.microsoft.com/office/drawing/2014/main" id="{3697B3AF-F945-603F-29E6-06112A6E03F6}"/>
              </a:ext>
            </a:extLst>
          </p:cNvPr>
          <p:cNvSpPr>
            <a:spLocks noGrp="1"/>
          </p:cNvSpPr>
          <p:nvPr>
            <p:ph type="body" sz="quarter" idx="11" hasCustomPrompt="1"/>
          </p:nvPr>
        </p:nvSpPr>
        <p:spPr>
          <a:xfrm>
            <a:off x="838202" y="1247234"/>
            <a:ext cx="5450765" cy="455961"/>
          </a:xfrm>
          <a:prstGeom prst="rect">
            <a:avLst/>
          </a:prstGeom>
        </p:spPr>
        <p:txBody>
          <a:bodyPr lIns="0" rIns="0" anchor="t"/>
          <a:lstStyle>
            <a:lvl1pPr marL="0" indent="0">
              <a:lnSpc>
                <a:spcPct val="120000"/>
              </a:lnSpc>
              <a:spcBef>
                <a:spcPts val="0"/>
              </a:spcBef>
              <a:buNone/>
              <a:defRPr sz="2267" b="0" i="0">
                <a:latin typeface="+mn-lt"/>
              </a:defRPr>
            </a:lvl1pPr>
          </a:lstStyle>
          <a:p>
            <a:pPr lvl="0"/>
            <a:r>
              <a:rPr lang="en-US"/>
              <a:t>Click here to add subhead</a:t>
            </a:r>
          </a:p>
        </p:txBody>
      </p:sp>
    </p:spTree>
    <p:extLst>
      <p:ext uri="{BB962C8B-B14F-4D97-AF65-F5344CB8AC3E}">
        <p14:creationId xmlns:p14="http://schemas.microsoft.com/office/powerpoint/2010/main" val="31890123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Heading (2 Lines) + Subhead + Body +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AF28C2-7E39-7E8D-F50D-208EBEEC2D1A}"/>
              </a:ext>
            </a:extLst>
          </p:cNvPr>
          <p:cNvSpPr>
            <a:spLocks noGrp="1"/>
          </p:cNvSpPr>
          <p:nvPr>
            <p:ph type="sldNum" sz="quarter" idx="10"/>
          </p:nvPr>
        </p:nvSpPr>
        <p:spPr/>
        <p:txBody>
          <a:bodyPr/>
          <a:lstStyle/>
          <a:p>
            <a:fld id="{B6856920-A059-1344-A5B0-F8362490E2FC}" type="slidenum">
              <a:rPr lang="en-US" smtClean="0"/>
              <a:pPr/>
              <a:t>‹#›</a:t>
            </a:fld>
            <a:endParaRPr lang="en-US"/>
          </a:p>
        </p:txBody>
      </p:sp>
      <p:sp>
        <p:nvSpPr>
          <p:cNvPr id="2" name="Picture Placeholder 10">
            <a:extLst>
              <a:ext uri="{FF2B5EF4-FFF2-40B4-BE49-F238E27FC236}">
                <a16:creationId xmlns:a16="http://schemas.microsoft.com/office/drawing/2014/main" id="{923488F9-BD86-144B-4198-F4F511936CD1}"/>
              </a:ext>
            </a:extLst>
          </p:cNvPr>
          <p:cNvSpPr>
            <a:spLocks noGrp="1"/>
          </p:cNvSpPr>
          <p:nvPr>
            <p:ph type="pic" sz="quarter" idx="13" hasCustomPrompt="1"/>
          </p:nvPr>
        </p:nvSpPr>
        <p:spPr>
          <a:xfrm>
            <a:off x="7567866" y="0"/>
            <a:ext cx="4624137" cy="6858000"/>
          </a:xfrm>
          <a:prstGeom prst="rect">
            <a:avLst/>
          </a:prstGeom>
          <a:solidFill>
            <a:schemeClr val="bg2"/>
          </a:solidFill>
        </p:spPr>
        <p:txBody>
          <a:bodyPr anchor="ctr"/>
          <a:lstStyle>
            <a:lvl1pPr marL="0" marR="0" indent="0" algn="ctr" defTabSz="914354" rtl="0" eaLnBrk="1" fontAlgn="auto" latinLnBrk="0" hangingPunct="1">
              <a:lnSpc>
                <a:spcPts val="1880"/>
              </a:lnSpc>
              <a:spcBef>
                <a:spcPts val="1000"/>
              </a:spcBef>
              <a:spcAft>
                <a:spcPts val="0"/>
              </a:spcAft>
              <a:buClrTx/>
              <a:buSzTx/>
              <a:buFont typeface="Arial" panose="020B0604020202020204" pitchFamily="34" charset="0"/>
              <a:buNone/>
              <a:tabLst/>
              <a:defRPr sz="1200">
                <a:latin typeface="Neue Haas Grotesk Text Pro" panose="020B0504020202020204" pitchFamily="34" charset="77"/>
              </a:defRPr>
            </a:lvl1pPr>
          </a:lstStyle>
          <a:p>
            <a:r>
              <a:rPr lang="en-US"/>
              <a:t>Insert image here (Image should be high resolution and follow photography guidelines in Brand Center) </a:t>
            </a:r>
          </a:p>
        </p:txBody>
      </p:sp>
      <p:sp>
        <p:nvSpPr>
          <p:cNvPr id="5" name="Title 1">
            <a:extLst>
              <a:ext uri="{FF2B5EF4-FFF2-40B4-BE49-F238E27FC236}">
                <a16:creationId xmlns:a16="http://schemas.microsoft.com/office/drawing/2014/main" id="{A6F08EF1-DD78-4B91-F8BE-B90832A5093B}"/>
              </a:ext>
            </a:extLst>
          </p:cNvPr>
          <p:cNvSpPr>
            <a:spLocks noGrp="1"/>
          </p:cNvSpPr>
          <p:nvPr>
            <p:ph type="title" hasCustomPrompt="1"/>
          </p:nvPr>
        </p:nvSpPr>
        <p:spPr>
          <a:xfrm>
            <a:off x="838202" y="367680"/>
            <a:ext cx="5450765" cy="1416515"/>
          </a:xfrm>
          <a:prstGeom prst="rect">
            <a:avLst/>
          </a:prstGeom>
        </p:spPr>
        <p:txBody>
          <a:bodyPr lIns="0" rIns="0" anchor="ctr"/>
          <a:lstStyle>
            <a:lvl1pPr>
              <a:lnSpc>
                <a:spcPct val="110000"/>
              </a:lnSpc>
              <a:defRPr sz="4000">
                <a:latin typeface="+mj-lt"/>
              </a:defRPr>
            </a:lvl1pPr>
          </a:lstStyle>
          <a:p>
            <a:r>
              <a:rPr lang="en-US"/>
              <a:t>Click to add heading with two lines</a:t>
            </a:r>
          </a:p>
        </p:txBody>
      </p:sp>
      <p:sp>
        <p:nvSpPr>
          <p:cNvPr id="4" name="Text Placeholder 5">
            <a:extLst>
              <a:ext uri="{FF2B5EF4-FFF2-40B4-BE49-F238E27FC236}">
                <a16:creationId xmlns:a16="http://schemas.microsoft.com/office/drawing/2014/main" id="{1B96D073-FBEC-334D-850B-46F8EA739EB3}"/>
              </a:ext>
            </a:extLst>
          </p:cNvPr>
          <p:cNvSpPr>
            <a:spLocks noGrp="1"/>
          </p:cNvSpPr>
          <p:nvPr>
            <p:ph type="body" sz="quarter" idx="11" hasCustomPrompt="1"/>
          </p:nvPr>
        </p:nvSpPr>
        <p:spPr>
          <a:xfrm>
            <a:off x="838202" y="1784196"/>
            <a:ext cx="5450765" cy="455961"/>
          </a:xfrm>
          <a:prstGeom prst="rect">
            <a:avLst/>
          </a:prstGeom>
        </p:spPr>
        <p:txBody>
          <a:bodyPr lIns="0" rIns="0" anchor="t"/>
          <a:lstStyle>
            <a:lvl1pPr marL="0" indent="0">
              <a:lnSpc>
                <a:spcPct val="120000"/>
              </a:lnSpc>
              <a:spcBef>
                <a:spcPts val="0"/>
              </a:spcBef>
              <a:buNone/>
              <a:defRPr sz="2267" b="0" i="0">
                <a:latin typeface="+mn-lt"/>
              </a:defRPr>
            </a:lvl1pPr>
          </a:lstStyle>
          <a:p>
            <a:pPr lvl="0"/>
            <a:r>
              <a:rPr lang="en-US"/>
              <a:t>Click here to add subhead</a:t>
            </a:r>
          </a:p>
        </p:txBody>
      </p:sp>
      <p:sp>
        <p:nvSpPr>
          <p:cNvPr id="6" name="Text Placeholder 8">
            <a:extLst>
              <a:ext uri="{FF2B5EF4-FFF2-40B4-BE49-F238E27FC236}">
                <a16:creationId xmlns:a16="http://schemas.microsoft.com/office/drawing/2014/main" id="{200D8B20-9E35-87A9-B508-4904DD3C753B}"/>
              </a:ext>
            </a:extLst>
          </p:cNvPr>
          <p:cNvSpPr>
            <a:spLocks noGrp="1"/>
          </p:cNvSpPr>
          <p:nvPr>
            <p:ph type="body" sz="quarter" idx="12" hasCustomPrompt="1"/>
          </p:nvPr>
        </p:nvSpPr>
        <p:spPr>
          <a:xfrm>
            <a:off x="838200" y="2509043"/>
            <a:ext cx="5450765" cy="3715816"/>
          </a:xfrm>
          <a:prstGeom prst="rect">
            <a:avLst/>
          </a:prstGeom>
        </p:spPr>
        <p:txBody>
          <a:bodyPr lIns="0" rIns="0" anchor="t"/>
          <a:lstStyle>
            <a:lvl1pPr marL="0" indent="0">
              <a:lnSpc>
                <a:spcPct val="120000"/>
              </a:lnSpc>
              <a:spcBef>
                <a:spcPts val="0"/>
              </a:spcBef>
              <a:spcAft>
                <a:spcPts val="800"/>
              </a:spcAft>
              <a:buNone/>
              <a:defRPr sz="1333">
                <a:latin typeface="+mn-lt"/>
              </a:defRPr>
            </a:lvl1pPr>
          </a:lstStyle>
          <a:p>
            <a:pPr lvl="0"/>
            <a:r>
              <a:rPr lang="en-US"/>
              <a:t>Click here to add body copy. </a:t>
            </a: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222905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Product">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9" name="Picture Placeholder 9">
            <a:extLst>
              <a:ext uri="{FF2B5EF4-FFF2-40B4-BE49-F238E27FC236}">
                <a16:creationId xmlns:a16="http://schemas.microsoft.com/office/drawing/2014/main" id="{BE64A8E8-BC16-E949-AF75-407FCD7B97E9}"/>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C99D6AFF-8DE3-D840-B3E3-FAF54C35D9CB}"/>
              </a:ext>
            </a:extLst>
          </p:cNvPr>
          <p:cNvSpPr>
            <a:spLocks noGrp="1"/>
          </p:cNvSpPr>
          <p:nvPr>
            <p:ph type="title" hasCustomPrompt="1"/>
          </p:nvPr>
        </p:nvSpPr>
        <p:spPr>
          <a:xfrm>
            <a:off x="600375" y="3472178"/>
            <a:ext cx="10925311"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8" name="Content Placeholder 3">
            <a:extLst>
              <a:ext uri="{FF2B5EF4-FFF2-40B4-BE49-F238E27FC236}">
                <a16:creationId xmlns:a16="http://schemas.microsoft.com/office/drawing/2014/main" id="{0DBD0451-4E44-227B-089E-3A05B3A7B674}"/>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7978285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7"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0"/>
            <a:ext cx="3913369" cy="2223173"/>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3" y="2728265"/>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5"/>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4" y="2984329"/>
            <a:ext cx="4485913" cy="720325"/>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55" indent="0">
              <a:buNone/>
              <a:defRPr sz="2267">
                <a:solidFill>
                  <a:schemeClr val="accent2"/>
                </a:solidFill>
              </a:defRPr>
            </a:lvl2pPr>
            <a:lvl3pPr marL="1219110" indent="0">
              <a:buNone/>
              <a:defRPr sz="2267">
                <a:solidFill>
                  <a:schemeClr val="accent2"/>
                </a:solidFill>
              </a:defRPr>
            </a:lvl3pPr>
            <a:lvl4pPr marL="1828664" indent="0">
              <a:buNone/>
              <a:defRPr sz="2267">
                <a:solidFill>
                  <a:schemeClr val="accent2"/>
                </a:solidFill>
              </a:defRPr>
            </a:lvl4pPr>
            <a:lvl5pPr marL="243821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2" y="3895450"/>
            <a:ext cx="4484444" cy="1214692"/>
          </a:xfrm>
          <a:prstGeom prst="rect">
            <a:avLst/>
          </a:prstGeom>
        </p:spPr>
        <p:txBody>
          <a:bodyPr>
            <a:spAutoFit/>
          </a:bodyPr>
          <a:lstStyle>
            <a:lvl1pPr marL="232822" indent="-232822">
              <a:buFont typeface="Wingdings" pitchFamily="2" charset="2"/>
              <a:buChar char="§"/>
              <a:tabLst/>
              <a:defRPr sz="2000">
                <a:latin typeface="Neue Haas Grotesk Text Pro" panose="020B0504020202020204" pitchFamily="34" charset="0"/>
              </a:defRPr>
            </a:lvl1pPr>
            <a:lvl2pPr marL="457178" indent="-224356">
              <a:tabLst/>
              <a:defRPr sz="1733">
                <a:latin typeface="Neue Haas Grotesk Text Pro" panose="020B0504020202020204" pitchFamily="34" charset="0"/>
              </a:defRPr>
            </a:lvl2pPr>
            <a:lvl3pPr marL="692116" indent="-234939">
              <a:tabLst/>
              <a:defRPr sz="1467">
                <a:latin typeface="Neue Haas Grotesk Text Pro" panose="020B0504020202020204" pitchFamily="34" charset="0"/>
              </a:defRPr>
            </a:lvl3pPr>
            <a:lvl4pPr marL="916472" indent="-224356">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7"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20" y="6531735"/>
            <a:ext cx="3913793" cy="144741"/>
          </a:xfrm>
        </p:spPr>
        <p:txBody>
          <a:bodyPr/>
          <a:lstStyle>
            <a:lvl1pPr marL="0" indent="0">
              <a:buNone/>
              <a:defRPr sz="800"/>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37938051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3"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3" y="365761"/>
            <a:ext cx="5247652" cy="1500860"/>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9" y="2076453"/>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9" y="6531735"/>
            <a:ext cx="5242983" cy="144741"/>
          </a:xfrm>
        </p:spPr>
        <p:txBody>
          <a:bodyPr/>
          <a:lstStyle>
            <a:lvl1pPr marL="0" indent="0">
              <a:buNone/>
              <a:defRPr sz="800"/>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10700526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9"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2"/>
            <a:ext cx="10836993" cy="1500860"/>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5"/>
            <a:ext cx="10744200" cy="144741"/>
          </a:xfrm>
        </p:spPr>
        <p:txBody>
          <a:bodyPr/>
          <a:lstStyle>
            <a:lvl1pPr marL="0" indent="0">
              <a:buNone/>
              <a:defRPr sz="800"/>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7104073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2"/>
            <a:ext cx="10836993" cy="1500860"/>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9" y="1896869"/>
            <a:ext cx="10826476" cy="925468"/>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55" indent="0">
              <a:buNone/>
              <a:defRPr sz="2267">
                <a:solidFill>
                  <a:schemeClr val="accent2"/>
                </a:solidFill>
              </a:defRPr>
            </a:lvl2pPr>
            <a:lvl3pPr marL="1219110" indent="0">
              <a:buNone/>
              <a:defRPr sz="2267">
                <a:solidFill>
                  <a:schemeClr val="accent2"/>
                </a:solidFill>
              </a:defRPr>
            </a:lvl3pPr>
            <a:lvl4pPr marL="1828664" indent="0">
              <a:buNone/>
              <a:defRPr sz="2267">
                <a:solidFill>
                  <a:schemeClr val="accent2"/>
                </a:solidFill>
              </a:defRPr>
            </a:lvl4pPr>
            <a:lvl5pPr marL="243821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9" y="3075569"/>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5"/>
            <a:ext cx="10744200" cy="144741"/>
          </a:xfrm>
        </p:spPr>
        <p:txBody>
          <a:bodyPr/>
          <a:lstStyle>
            <a:lvl1pPr marL="0" indent="0">
              <a:buNone/>
              <a:defRPr sz="800"/>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35836956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2"/>
            <a:ext cx="10836993" cy="1500860"/>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9" y="2076453"/>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5"/>
            <a:ext cx="10744200" cy="147156"/>
          </a:xfrm>
        </p:spPr>
        <p:txBody>
          <a:bodyPr/>
          <a:lstStyle>
            <a:lvl1pPr marL="0" indent="0">
              <a:buNone/>
              <a:defRPr sz="800"/>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5837746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5"/>
            <a:ext cx="10744200" cy="144741"/>
          </a:xfrm>
        </p:spPr>
        <p:txBody>
          <a:bodyPr/>
          <a:lstStyle>
            <a:lvl1pPr marL="0" indent="0">
              <a:buNone/>
              <a:defRPr sz="800"/>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37493617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42CC7F-8FDF-4544-9D6B-DF7BD2E9C887}"/>
              </a:ext>
            </a:extLst>
          </p:cNvPr>
          <p:cNvSpPr>
            <a:spLocks noGrp="1"/>
          </p:cNvSpPr>
          <p:nvPr>
            <p:ph type="pic" sz="quarter" idx="12"/>
          </p:nvPr>
        </p:nvSpPr>
        <p:spPr>
          <a:xfrm>
            <a:off x="7448552" y="0"/>
            <a:ext cx="4743449" cy="6858000"/>
          </a:xfrm>
          <a:prstGeom prst="rect">
            <a:avLst/>
          </a:prstGeom>
        </p:spPr>
        <p:txBody>
          <a:bodyPr/>
          <a:lstStyle>
            <a:lvl1pPr marL="0" indent="0">
              <a:buNone/>
              <a:defRPr b="0" i="0">
                <a:latin typeface="NeueHaasGroteskText Pro" panose="020B0504020202020204" pitchFamily="34" charset="77"/>
              </a:defRPr>
            </a:lvl1pPr>
          </a:lstStyle>
          <a:p>
            <a:endParaRPr lang="en-US"/>
          </a:p>
        </p:txBody>
      </p:sp>
      <p:sp>
        <p:nvSpPr>
          <p:cNvPr id="5" name="Text Box 37">
            <a:extLst>
              <a:ext uri="{FF2B5EF4-FFF2-40B4-BE49-F238E27FC236}">
                <a16:creationId xmlns:a16="http://schemas.microsoft.com/office/drawing/2014/main" id="{C02D13AC-95CE-BA42-90C1-2654DB35ECF7}"/>
              </a:ext>
            </a:extLst>
          </p:cNvPr>
          <p:cNvSpPr txBox="1"/>
          <p:nvPr userDrawn="1"/>
        </p:nvSpPr>
        <p:spPr>
          <a:xfrm>
            <a:off x="11514668" y="6443712"/>
            <a:ext cx="682413" cy="23040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40978" indent="-340978" algn="ctr" defTabSz="609555">
              <a:spcAft>
                <a:spcPts val="300"/>
              </a:spcAft>
            </a:pPr>
            <a:r>
              <a:rPr lang="en-US" sz="1200">
                <a:solidFill>
                  <a:schemeClr val="bg1"/>
                </a:solidFill>
                <a:latin typeface="Neue Haas Grotesk Text Pro" panose="020B0504020202020204" pitchFamily="34" charset="77"/>
              </a:rPr>
              <a:t>|  </a:t>
            </a:r>
            <a:fld id="{EAD622F5-4AFD-1A47-AC45-B1A35D940B30}" type="slidenum">
              <a:rPr lang="en-US" sz="1200" smtClean="0">
                <a:solidFill>
                  <a:schemeClr val="bg1"/>
                </a:solidFill>
                <a:latin typeface="Neue Haas Grotesk Text Pro" panose="020B0504020202020204" pitchFamily="34" charset="77"/>
              </a:rPr>
              <a:pPr marL="340978" indent="-340978" algn="ctr" defTabSz="609555">
                <a:spcAft>
                  <a:spcPts val="300"/>
                </a:spcAft>
              </a:pPr>
              <a:t>‹#›</a:t>
            </a:fld>
            <a:endParaRPr lang="en-US" sz="1200" b="0" i="0">
              <a:solidFill>
                <a:schemeClr val="bg1"/>
              </a:solidFill>
              <a:latin typeface="Neue Haas Grotesk Text Pro" panose="020B0504020202020204" pitchFamily="34" charset="77"/>
              <a:ea typeface="Times New Roman" panose="02020603050405020304" pitchFamily="18" charset="0"/>
              <a:cs typeface="Arial" panose="020B0604020202020204" pitchFamily="34" charset="0"/>
            </a:endParaRPr>
          </a:p>
        </p:txBody>
      </p:sp>
      <p:sp>
        <p:nvSpPr>
          <p:cNvPr id="8" name="Text Box 37">
            <a:extLst>
              <a:ext uri="{FF2B5EF4-FFF2-40B4-BE49-F238E27FC236}">
                <a16:creationId xmlns:a16="http://schemas.microsoft.com/office/drawing/2014/main" id="{4BE4BAEE-3D2D-8443-865F-3E754858CD4A}"/>
              </a:ext>
            </a:extLst>
          </p:cNvPr>
          <p:cNvSpPr txBox="1"/>
          <p:nvPr userDrawn="1"/>
        </p:nvSpPr>
        <p:spPr>
          <a:xfrm>
            <a:off x="11514668" y="6445551"/>
            <a:ext cx="682413" cy="23040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40978" indent="-340978" algn="ctr" defTabSz="609555">
              <a:spcAft>
                <a:spcPts val="300"/>
              </a:spcAft>
            </a:pPr>
            <a:r>
              <a:rPr lang="en-US" sz="1200">
                <a:solidFill>
                  <a:schemeClr val="bg1"/>
                </a:solidFill>
                <a:latin typeface="Neue Haas Grotesk Text Pro" panose="020B0504020202020204" pitchFamily="34" charset="77"/>
              </a:rPr>
              <a:t>|  </a:t>
            </a:r>
            <a:fld id="{EAD622F5-4AFD-1A47-AC45-B1A35D940B30}" type="slidenum">
              <a:rPr lang="en-US" sz="1200" smtClean="0">
                <a:solidFill>
                  <a:schemeClr val="bg1"/>
                </a:solidFill>
                <a:latin typeface="Neue Haas Grotesk Text Pro" panose="020B0504020202020204" pitchFamily="34" charset="77"/>
              </a:rPr>
              <a:pPr marL="340978" indent="-340978" algn="ctr" defTabSz="609555">
                <a:spcAft>
                  <a:spcPts val="300"/>
                </a:spcAft>
              </a:pPr>
              <a:t>‹#›</a:t>
            </a:fld>
            <a:endParaRPr lang="en-US" sz="1200" b="0" i="0">
              <a:solidFill>
                <a:schemeClr val="bg1"/>
              </a:solidFill>
              <a:latin typeface="Neue Haas Grotesk Text Pro" panose="020B0504020202020204" pitchFamily="34" charset="77"/>
              <a:ea typeface="Times New Roman" panose="020206030504050203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A61F06D0-713C-E446-85EE-7F908DD762B5}"/>
              </a:ext>
            </a:extLst>
          </p:cNvPr>
          <p:cNvGrpSpPr/>
          <p:nvPr userDrawn="1"/>
        </p:nvGrpSpPr>
        <p:grpSpPr>
          <a:xfrm rot="16200000">
            <a:off x="-764258" y="764258"/>
            <a:ext cx="2077163" cy="548641"/>
            <a:chOff x="16071" y="4"/>
            <a:chExt cx="2669546" cy="705108"/>
          </a:xfrm>
        </p:grpSpPr>
        <p:sp>
          <p:nvSpPr>
            <p:cNvPr id="12" name="Rectangle 11">
              <a:extLst>
                <a:ext uri="{FF2B5EF4-FFF2-40B4-BE49-F238E27FC236}">
                  <a16:creationId xmlns:a16="http://schemas.microsoft.com/office/drawing/2014/main" id="{230E3910-F2EB-C045-842C-1C9A75258E9E}"/>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77"/>
              </a:endParaRPr>
            </a:p>
          </p:txBody>
        </p:sp>
        <p:pic>
          <p:nvPicPr>
            <p:cNvPr id="13" name="Graphic 12">
              <a:extLst>
                <a:ext uri="{FF2B5EF4-FFF2-40B4-BE49-F238E27FC236}">
                  <a16:creationId xmlns:a16="http://schemas.microsoft.com/office/drawing/2014/main" id="{B4D74BDD-8017-3040-AC1F-51BAB86AD195}"/>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1959" y="257198"/>
              <a:ext cx="1479804" cy="236770"/>
            </a:xfrm>
            <a:prstGeom prst="rect">
              <a:avLst/>
            </a:prstGeom>
          </p:spPr>
        </p:pic>
      </p:grpSp>
      <p:sp>
        <p:nvSpPr>
          <p:cNvPr id="14" name="Title Placeholder 1">
            <a:extLst>
              <a:ext uri="{FF2B5EF4-FFF2-40B4-BE49-F238E27FC236}">
                <a16:creationId xmlns:a16="http://schemas.microsoft.com/office/drawing/2014/main" id="{2D70B4A4-14AD-6B45-8A44-27CD9C11FAAB}"/>
              </a:ext>
            </a:extLst>
          </p:cNvPr>
          <p:cNvSpPr>
            <a:spLocks noGrp="1"/>
          </p:cNvSpPr>
          <p:nvPr>
            <p:ph type="title"/>
          </p:nvPr>
        </p:nvSpPr>
        <p:spPr>
          <a:xfrm>
            <a:off x="902209" y="243841"/>
            <a:ext cx="6382052" cy="1366656"/>
          </a:xfrm>
          <a:prstGeom prst="rect">
            <a:avLst/>
          </a:prstGeom>
        </p:spPr>
        <p:txBody>
          <a:bodyPr vert="horz" wrap="square" lIns="91440" tIns="91440" rIns="91440" bIns="91440" rtlCol="0" anchor="t" anchorCtr="0">
            <a:spAutoFit/>
          </a:bodyPr>
          <a:lstStyle>
            <a:lvl1pPr>
              <a:defRPr sz="4267" b="1" i="0">
                <a:latin typeface="NeueHaasGroteskText Pro" panose="020B0504020202020204" pitchFamily="34" charset="77"/>
              </a:defRPr>
            </a:lvl1pPr>
          </a:lstStyle>
          <a:p>
            <a:r>
              <a:rPr lang="en-US"/>
              <a:t>Click to edit Master title style</a:t>
            </a:r>
          </a:p>
        </p:txBody>
      </p:sp>
      <p:sp>
        <p:nvSpPr>
          <p:cNvPr id="18" name="Content Placeholder 3">
            <a:extLst>
              <a:ext uri="{FF2B5EF4-FFF2-40B4-BE49-F238E27FC236}">
                <a16:creationId xmlns:a16="http://schemas.microsoft.com/office/drawing/2014/main" id="{DC2AB5F6-CCF7-C54C-8502-85D6E7AA2F30}"/>
              </a:ext>
            </a:extLst>
          </p:cNvPr>
          <p:cNvSpPr>
            <a:spLocks noGrp="1"/>
          </p:cNvSpPr>
          <p:nvPr>
            <p:ph sz="quarter" idx="11" hasCustomPrompt="1"/>
          </p:nvPr>
        </p:nvSpPr>
        <p:spPr>
          <a:xfrm>
            <a:off x="902209" y="5942597"/>
            <a:ext cx="6382052" cy="731520"/>
          </a:xfrm>
          <a:prstGeom prst="rect">
            <a:avLst/>
          </a:prstGeom>
        </p:spPr>
        <p:txBody>
          <a:bodyPr anchor="b">
            <a:noAutofit/>
          </a:bodyPr>
          <a:lstStyle>
            <a:lvl1pPr marL="0" indent="0">
              <a:lnSpc>
                <a:spcPts val="1067"/>
              </a:lnSpc>
              <a:spcBef>
                <a:spcPts val="0"/>
              </a:spcBef>
              <a:spcAft>
                <a:spcPts val="267"/>
              </a:spcAft>
              <a:buNone/>
              <a:defRPr sz="800" b="0" i="0">
                <a:solidFill>
                  <a:schemeClr val="accent6"/>
                </a:solidFill>
                <a:latin typeface="NeueHaasGroteskText Pro" panose="020B0504020202020204" pitchFamily="34" charset="77"/>
              </a:defRPr>
            </a:lvl1pPr>
            <a:lvl2pPr marL="609555" indent="0">
              <a:buNone/>
              <a:defRPr sz="1467"/>
            </a:lvl2pPr>
            <a:lvl3pPr marL="1219110" indent="0">
              <a:buNone/>
              <a:defRPr sz="1400"/>
            </a:lvl3pPr>
            <a:lvl4pPr marL="1828664" indent="0">
              <a:buNone/>
              <a:defRPr sz="1333"/>
            </a:lvl4pPr>
            <a:lvl5pPr marL="2438218" indent="0">
              <a:buNone/>
              <a:defRPr sz="1333"/>
            </a:lvl5pPr>
          </a:lstStyle>
          <a:p>
            <a:pPr lvl="0"/>
            <a:r>
              <a:rPr lang="en-US"/>
              <a:t>Click to insert disclosures</a:t>
            </a:r>
          </a:p>
        </p:txBody>
      </p:sp>
      <p:sp>
        <p:nvSpPr>
          <p:cNvPr id="19" name="Text Placeholder 2">
            <a:extLst>
              <a:ext uri="{FF2B5EF4-FFF2-40B4-BE49-F238E27FC236}">
                <a16:creationId xmlns:a16="http://schemas.microsoft.com/office/drawing/2014/main" id="{25EBFDEC-F3C6-5F45-99E4-42889C568807}"/>
              </a:ext>
            </a:extLst>
          </p:cNvPr>
          <p:cNvSpPr>
            <a:spLocks noGrp="1"/>
          </p:cNvSpPr>
          <p:nvPr>
            <p:ph type="body" idx="13" hasCustomPrompt="1"/>
          </p:nvPr>
        </p:nvSpPr>
        <p:spPr>
          <a:xfrm>
            <a:off x="914401" y="1832145"/>
            <a:ext cx="6382052" cy="731520"/>
          </a:xfrm>
          <a:prstGeom prst="rect">
            <a:avLst/>
          </a:prstGeom>
        </p:spPr>
        <p:txBody>
          <a:bodyPr wrap="square" lIns="91440" anchor="ctr" anchorCtr="0">
            <a:noAutofit/>
          </a:bodyPr>
          <a:lstStyle>
            <a:lvl1pPr marL="0" indent="0">
              <a:buNone/>
              <a:defRPr sz="2667" b="0" i="0">
                <a:solidFill>
                  <a:schemeClr val="accent2">
                    <a:lumMod val="75000"/>
                  </a:schemeClr>
                </a:solidFill>
                <a:latin typeface="NeueHaasGroteskText Pro" panose="020B0504020202020204" pitchFamily="34" charset="77"/>
              </a:defRPr>
            </a:lvl1pPr>
            <a:lvl2pPr marL="609555" indent="0">
              <a:buNone/>
              <a:defRPr sz="2667" b="1"/>
            </a:lvl2pPr>
            <a:lvl3pPr marL="1219110" indent="0">
              <a:buNone/>
              <a:defRPr sz="2400" b="1"/>
            </a:lvl3pPr>
            <a:lvl4pPr marL="1828664" indent="0">
              <a:buNone/>
              <a:defRPr sz="2133" b="1"/>
            </a:lvl4pPr>
            <a:lvl5pPr marL="2438218" indent="0">
              <a:buNone/>
              <a:defRPr sz="2133" b="1"/>
            </a:lvl5pPr>
            <a:lvl6pPr marL="3047772" indent="0">
              <a:buNone/>
              <a:defRPr sz="2133" b="1"/>
            </a:lvl6pPr>
            <a:lvl7pPr marL="3657327" indent="0">
              <a:buNone/>
              <a:defRPr sz="2133" b="1"/>
            </a:lvl7pPr>
            <a:lvl8pPr marL="4266880" indent="0">
              <a:buNone/>
              <a:defRPr sz="2133" b="1"/>
            </a:lvl8pPr>
            <a:lvl9pPr marL="4876435" indent="0">
              <a:buNone/>
              <a:defRPr sz="2133" b="1"/>
            </a:lvl9pPr>
          </a:lstStyle>
          <a:p>
            <a:pPr lvl="0"/>
            <a:r>
              <a:rPr lang="en-US"/>
              <a:t>Click to edit master text styles</a:t>
            </a:r>
          </a:p>
        </p:txBody>
      </p:sp>
      <p:sp>
        <p:nvSpPr>
          <p:cNvPr id="21" name="Text Placeholder 2">
            <a:extLst>
              <a:ext uri="{FF2B5EF4-FFF2-40B4-BE49-F238E27FC236}">
                <a16:creationId xmlns:a16="http://schemas.microsoft.com/office/drawing/2014/main" id="{8F922AB1-D055-DE41-9097-DF54F8E768E9}"/>
              </a:ext>
            </a:extLst>
          </p:cNvPr>
          <p:cNvSpPr>
            <a:spLocks noGrp="1"/>
          </p:cNvSpPr>
          <p:nvPr>
            <p:ph idx="1"/>
          </p:nvPr>
        </p:nvSpPr>
        <p:spPr>
          <a:xfrm>
            <a:off x="902209" y="2705449"/>
            <a:ext cx="6394244" cy="3389376"/>
          </a:xfrm>
          <a:prstGeom prst="rect">
            <a:avLst/>
          </a:prstGeom>
        </p:spPr>
        <p:txBody>
          <a:bodyPr vert="horz" lIns="91440" tIns="45720" rIns="91440" bIns="45720" rtlCol="0">
            <a:noAutofit/>
          </a:bodyPr>
          <a:lstStyle>
            <a:lvl1pPr>
              <a:defRPr b="0" i="0">
                <a:latin typeface="NeueHaasGroteskText Pro" panose="020B0504020202020204" pitchFamily="34" charset="77"/>
              </a:defRPr>
            </a:lvl1pPr>
            <a:lvl2pPr>
              <a:defRPr b="0" i="0">
                <a:latin typeface="NeueHaasGroteskText Pro" panose="020B0504020202020204" pitchFamily="34" charset="77"/>
              </a:defRPr>
            </a:lvl2pPr>
            <a:lvl3pPr>
              <a:defRPr b="0" i="0">
                <a:latin typeface="NeueHaasGroteskText Pro" panose="020B0504020202020204" pitchFamily="34" charset="77"/>
              </a:defRPr>
            </a:lvl3pPr>
            <a:lvl4pPr>
              <a:defRPr b="0" i="0">
                <a:latin typeface="NeueHaasGroteskText Pro" panose="020B0504020202020204" pitchFamily="34" charset="77"/>
              </a:defRPr>
            </a:lvl4pPr>
            <a:lvl5pPr>
              <a:defRPr b="0" i="0">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6725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Product + Subtitle">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5" name="Text Placeholder 2">
            <a:extLst>
              <a:ext uri="{FF2B5EF4-FFF2-40B4-BE49-F238E27FC236}">
                <a16:creationId xmlns:a16="http://schemas.microsoft.com/office/drawing/2014/main" id="{163EE0E6-8718-804F-B35B-86BBBF2C462F}"/>
              </a:ext>
            </a:extLst>
          </p:cNvPr>
          <p:cNvSpPr>
            <a:spLocks noGrp="1"/>
          </p:cNvSpPr>
          <p:nvPr>
            <p:ph type="body" sz="quarter" idx="16" hasCustomPrompt="1"/>
          </p:nvPr>
        </p:nvSpPr>
        <p:spPr>
          <a:xfrm>
            <a:off x="600375" y="5435601"/>
            <a:ext cx="10911293" cy="357620"/>
          </a:xfrm>
          <a:prstGeom prst="rect">
            <a:avLst/>
          </a:prstGeom>
        </p:spPr>
        <p:txBody>
          <a:bodyPr wrap="square"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7" name="Picture Placeholder 9">
            <a:extLst>
              <a:ext uri="{FF2B5EF4-FFF2-40B4-BE49-F238E27FC236}">
                <a16:creationId xmlns:a16="http://schemas.microsoft.com/office/drawing/2014/main" id="{2ECD064F-57C8-3F47-AEE9-F014E2E61036}"/>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0" name="Title 1">
            <a:extLst>
              <a:ext uri="{FF2B5EF4-FFF2-40B4-BE49-F238E27FC236}">
                <a16:creationId xmlns:a16="http://schemas.microsoft.com/office/drawing/2014/main" id="{7505F15C-3C1B-3749-AC0F-6B6C56E1EA28}"/>
              </a:ext>
            </a:extLst>
          </p:cNvPr>
          <p:cNvSpPr>
            <a:spLocks noGrp="1"/>
          </p:cNvSpPr>
          <p:nvPr>
            <p:ph type="title" hasCustomPrompt="1"/>
          </p:nvPr>
        </p:nvSpPr>
        <p:spPr>
          <a:xfrm>
            <a:off x="600375" y="3004008"/>
            <a:ext cx="10911136"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9" name="Content Placeholder 3">
            <a:extLst>
              <a:ext uri="{FF2B5EF4-FFF2-40B4-BE49-F238E27FC236}">
                <a16:creationId xmlns:a16="http://schemas.microsoft.com/office/drawing/2014/main" id="{CCEB5D28-1987-F304-A23A-2CE46A2D3941}"/>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2266061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677133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211604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929568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811112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1553780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68597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283429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ubtitle + Images (V)">
    <p:bg>
      <p:bgPr>
        <a:solidFill>
          <a:schemeClr val="bg1"/>
        </a:solidFill>
        <a:effectLst/>
      </p:bgPr>
    </p:bg>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16A4DCC-52CC-FF4E-91C1-5F6AC1D93F51}"/>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9" y="0"/>
            <a:ext cx="2278553"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 name="Text Placeholder 2">
            <a:extLst>
              <a:ext uri="{FF2B5EF4-FFF2-40B4-BE49-F238E27FC236}">
                <a16:creationId xmlns:a16="http://schemas.microsoft.com/office/drawing/2014/main" id="{3527ABF3-73F3-B84A-B88F-45D65FDC2D89}"/>
              </a:ext>
            </a:extLst>
          </p:cNvPr>
          <p:cNvSpPr>
            <a:spLocks noGrp="1"/>
          </p:cNvSpPr>
          <p:nvPr>
            <p:ph type="body" sz="quarter" idx="15"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cxnSp>
        <p:nvCxnSpPr>
          <p:cNvPr id="18" name="Straight Connector 17">
            <a:extLst>
              <a:ext uri="{FF2B5EF4-FFF2-40B4-BE49-F238E27FC236}">
                <a16:creationId xmlns:a16="http://schemas.microsoft.com/office/drawing/2014/main" id="{F75DB09C-4008-1A47-AEDA-CF6111345628}"/>
              </a:ext>
            </a:extLst>
          </p:cNvPr>
          <p:cNvCxnSpPr>
            <a:cxnSpLocks/>
          </p:cNvCxnSpPr>
          <p:nvPr userDrawn="1"/>
        </p:nvCxnSpPr>
        <p:spPr>
          <a:xfrm>
            <a:off x="7394757" y="5908907"/>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2">
            <a:extLst>
              <a:ext uri="{FF2B5EF4-FFF2-40B4-BE49-F238E27FC236}">
                <a16:creationId xmlns:a16="http://schemas.microsoft.com/office/drawing/2014/main" id="{83DDC482-6B10-F344-B93C-CA77A4E7CE01}"/>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21" name="Picture Placeholder 9">
            <a:extLst>
              <a:ext uri="{FF2B5EF4-FFF2-40B4-BE49-F238E27FC236}">
                <a16:creationId xmlns:a16="http://schemas.microsoft.com/office/drawing/2014/main" id="{FCA5223E-FAE3-1343-8428-E2250995B5D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Content Placeholder 3">
            <a:extLst>
              <a:ext uri="{FF2B5EF4-FFF2-40B4-BE49-F238E27FC236}">
                <a16:creationId xmlns:a16="http://schemas.microsoft.com/office/drawing/2014/main" id="{FFA6A54D-4E9C-9D31-D095-B27963C4D0A1}"/>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2046526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35555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279632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1327476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77152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8690284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747078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751225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9289949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906871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615181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1 imag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3" name="Picture Placeholder 2">
            <a:extLst>
              <a:ext uri="{FF2B5EF4-FFF2-40B4-BE49-F238E27FC236}">
                <a16:creationId xmlns:a16="http://schemas.microsoft.com/office/drawing/2014/main" id="{48A83EDF-D51F-7749-AC05-57C061D9DF5F}"/>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Autofit/>
          </a:bodyPr>
          <a:lstStyle>
            <a:lvl1pPr marL="0" indent="0" algn="ctr">
              <a:buNone/>
              <a:defRPr sz="1867">
                <a:solidFill>
                  <a:schemeClr val="bg2">
                    <a:lumMod val="50000"/>
                  </a:schemeClr>
                </a:solidFill>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Picture Placeholder 9">
            <a:extLst>
              <a:ext uri="{FF2B5EF4-FFF2-40B4-BE49-F238E27FC236}">
                <a16:creationId xmlns:a16="http://schemas.microsoft.com/office/drawing/2014/main" id="{E22FD9F4-CA70-6A47-9BB7-95576BCFE96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defRPr>
            </a:lvl1pPr>
          </a:lstStyle>
          <a:p>
            <a:r>
              <a:rPr lang="en-US"/>
              <a:t>Partner logo</a:t>
            </a:r>
          </a:p>
        </p:txBody>
      </p:sp>
      <p:sp>
        <p:nvSpPr>
          <p:cNvPr id="11" name="Title 1">
            <a:extLst>
              <a:ext uri="{FF2B5EF4-FFF2-40B4-BE49-F238E27FC236}">
                <a16:creationId xmlns:a16="http://schemas.microsoft.com/office/drawing/2014/main" id="{80472DCD-6FE9-224F-8B7E-1E1C47EAD778}"/>
              </a:ext>
            </a:extLst>
          </p:cNvPr>
          <p:cNvSpPr>
            <a:spLocks noGrp="1"/>
          </p:cNvSpPr>
          <p:nvPr>
            <p:ph type="title" hasCustomPrompt="1"/>
          </p:nvPr>
        </p:nvSpPr>
        <p:spPr>
          <a:xfrm>
            <a:off x="592617"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defRPr>
            </a:lvl1pPr>
          </a:lstStyle>
          <a:p>
            <a:r>
              <a:rPr lang="en-US"/>
              <a:t>Click to add presentation title here</a:t>
            </a:r>
          </a:p>
        </p:txBody>
      </p:sp>
      <p:sp>
        <p:nvSpPr>
          <p:cNvPr id="9" name="Content Placeholder 3">
            <a:extLst>
              <a:ext uri="{FF2B5EF4-FFF2-40B4-BE49-F238E27FC236}">
                <a16:creationId xmlns:a16="http://schemas.microsoft.com/office/drawing/2014/main" id="{7B98A5C4-7498-5273-AE11-B71C9B8481A4}"/>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35493385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060860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673671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Header &amp;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1AF4457E-DF52-1547-B421-B6CD33317E90}"/>
              </a:ext>
            </a:extLst>
          </p:cNvPr>
          <p:cNvSpPr>
            <a:spLocks noGrp="1"/>
          </p:cNvSpPr>
          <p:nvPr>
            <p:ph type="title"/>
          </p:nvPr>
        </p:nvSpPr>
        <p:spPr>
          <a:xfrm>
            <a:off x="609600" y="243840"/>
            <a:ext cx="10972800" cy="759119"/>
          </a:xfrm>
          <a:prstGeom prst="rect">
            <a:avLst/>
          </a:prstGeom>
        </p:spPr>
        <p:txBody>
          <a:bodyPr vert="horz" wrap="square" lIns="91440" tIns="91440" rIns="91440" bIns="91440" rtlCol="0" anchor="t" anchorCtr="0">
            <a:spAutoFit/>
          </a:bodyPr>
          <a:lstStyle/>
          <a:p>
            <a:endParaRPr lang="en-US"/>
          </a:p>
        </p:txBody>
      </p:sp>
      <p:sp>
        <p:nvSpPr>
          <p:cNvPr id="10" name="Slide Number Placeholder 5">
            <a:extLst>
              <a:ext uri="{FF2B5EF4-FFF2-40B4-BE49-F238E27FC236}">
                <a16:creationId xmlns:a16="http://schemas.microsoft.com/office/drawing/2014/main" id="{20F5D349-A966-F743-970F-88495CD248BD}"/>
              </a:ext>
            </a:extLst>
          </p:cNvPr>
          <p:cNvSpPr>
            <a:spLocks noGrp="1"/>
          </p:cNvSpPr>
          <p:nvPr>
            <p:ph type="sldNum" sz="quarter" idx="4"/>
          </p:nvPr>
        </p:nvSpPr>
        <p:spPr>
          <a:xfrm>
            <a:off x="588525" y="6307056"/>
            <a:ext cx="500097" cy="365125"/>
          </a:xfrm>
          <a:prstGeom prst="rect">
            <a:avLst/>
          </a:prstGeom>
        </p:spPr>
        <p:txBody>
          <a:bodyPr vert="horz" lIns="91440" tIns="45720" rIns="91440" bIns="45720" rtlCol="0" anchor="ctr"/>
          <a:lstStyle>
            <a:lvl1pPr algn="l">
              <a:defRPr sz="1200" b="0">
                <a:solidFill>
                  <a:schemeClr val="bg1"/>
                </a:solidFill>
              </a:defRPr>
            </a:lvl1pPr>
          </a:lstStyle>
          <a:p>
            <a:fld id="{9DB2B9AF-7C7A-ED4B-8B47-5EFC4C7403E8}" type="slidenum">
              <a:rPr lang="en-US" smtClean="0"/>
              <a:pPr/>
              <a:t>‹#›</a:t>
            </a:fld>
            <a:endParaRPr lang="en-US"/>
          </a:p>
        </p:txBody>
      </p:sp>
      <p:sp>
        <p:nvSpPr>
          <p:cNvPr id="3" name="Content Placeholder 2">
            <a:extLst>
              <a:ext uri="{FF2B5EF4-FFF2-40B4-BE49-F238E27FC236}">
                <a16:creationId xmlns:a16="http://schemas.microsoft.com/office/drawing/2014/main" id="{1A9B9AAE-D8E7-B14D-A6BB-46DA172829A9}"/>
              </a:ext>
            </a:extLst>
          </p:cNvPr>
          <p:cNvSpPr>
            <a:spLocks noGrp="1"/>
          </p:cNvSpPr>
          <p:nvPr>
            <p:ph sz="quarter" idx="10"/>
          </p:nvPr>
        </p:nvSpPr>
        <p:spPr>
          <a:xfrm>
            <a:off x="609600" y="1584960"/>
            <a:ext cx="10972800" cy="4023360"/>
          </a:xfrm>
        </p:spPr>
        <p:txBody>
          <a:bodyPr/>
          <a:lstStyle>
            <a:lvl1pPr>
              <a:defRPr sz="2667">
                <a:solidFill>
                  <a:schemeClr val="tx1"/>
                </a:solidFill>
              </a:defRPr>
            </a:lvl1pPr>
            <a:lvl2pPr>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2A73E5-2E15-D348-9B64-DFF22FFB1A40}"/>
              </a:ext>
            </a:extLst>
          </p:cNvPr>
          <p:cNvSpPr>
            <a:spLocks noGrp="1"/>
          </p:cNvSpPr>
          <p:nvPr>
            <p:ph sz="quarter" idx="11" hasCustomPrompt="1"/>
          </p:nvPr>
        </p:nvSpPr>
        <p:spPr>
          <a:xfrm>
            <a:off x="609600" y="5375365"/>
            <a:ext cx="10972800" cy="731520"/>
          </a:xfrm>
        </p:spPr>
        <p:txBody>
          <a:bodyPr anchor="b">
            <a:noAutofit/>
          </a:bodyPr>
          <a:lstStyle>
            <a:lvl1pPr marL="0" indent="0">
              <a:lnSpc>
                <a:spcPts val="1067"/>
              </a:lnSpc>
              <a:spcBef>
                <a:spcPts val="0"/>
              </a:spcBef>
              <a:spcAft>
                <a:spcPts val="267"/>
              </a:spcAft>
              <a:buNone/>
              <a:defRPr sz="1067">
                <a:solidFill>
                  <a:schemeClr val="accent6"/>
                </a:solidFill>
              </a:defRPr>
            </a:lvl1pPr>
            <a:lvl2pPr marL="609585" indent="0">
              <a:buNone/>
              <a:defRPr sz="1467"/>
            </a:lvl2pPr>
            <a:lvl3pPr marL="1219170" indent="0">
              <a:buNone/>
              <a:defRPr sz="1400"/>
            </a:lvl3pPr>
            <a:lvl4pPr marL="1828754" indent="0">
              <a:buNone/>
              <a:defRPr sz="1333"/>
            </a:lvl4pPr>
            <a:lvl5pPr marL="2438339" indent="0">
              <a:buNone/>
              <a:defRPr sz="1333"/>
            </a:lvl5pPr>
          </a:lstStyle>
          <a:p>
            <a:pPr lvl="0"/>
            <a:r>
              <a:rPr lang="en-US"/>
              <a:t>Click to insert disclosures</a:t>
            </a:r>
          </a:p>
        </p:txBody>
      </p:sp>
    </p:spTree>
    <p:extLst>
      <p:ext uri="{BB962C8B-B14F-4D97-AF65-F5344CB8AC3E}">
        <p14:creationId xmlns:p14="http://schemas.microsoft.com/office/powerpoint/2010/main" val="3932352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3485795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589896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7647106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171799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094339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272497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1368036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1 imag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 name="Text Placeholder 2">
            <a:extLst>
              <a:ext uri="{FF2B5EF4-FFF2-40B4-BE49-F238E27FC236}">
                <a16:creationId xmlns:a16="http://schemas.microsoft.com/office/drawing/2014/main" id="{3527ABF3-73F3-B84A-B88F-45D65FDC2D89}"/>
              </a:ext>
            </a:extLst>
          </p:cNvPr>
          <p:cNvSpPr>
            <a:spLocks noGrp="1"/>
          </p:cNvSpPr>
          <p:nvPr>
            <p:ph type="body" sz="quarter" idx="15"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4B8CCA90-7984-9942-AFD7-E66CF183F3CF}"/>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0" name="Content Placeholder 3">
            <a:extLst>
              <a:ext uri="{FF2B5EF4-FFF2-40B4-BE49-F238E27FC236}">
                <a16:creationId xmlns:a16="http://schemas.microsoft.com/office/drawing/2014/main" id="{AD2998F6-D531-0E9D-E383-949D0EE0F888}"/>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531317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020689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9181BAF1-3F02-A343-861D-53BB0CCC41A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5270074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5816518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44" name="Straight Connector 43">
            <a:extLst>
              <a:ext uri="{FF2B5EF4-FFF2-40B4-BE49-F238E27FC236}">
                <a16:creationId xmlns:a16="http://schemas.microsoft.com/office/drawing/2014/main" id="{17C83957-5F62-4840-91ED-BFF47CEE187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310402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6770478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1409586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8497183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530041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2777357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578741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279435"/>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314125"/>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3764133"/>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5" name="Picture Placeholder 9">
            <a:extLst>
              <a:ext uri="{FF2B5EF4-FFF2-40B4-BE49-F238E27FC236}">
                <a16:creationId xmlns:a16="http://schemas.microsoft.com/office/drawing/2014/main" id="{FD0C66DE-E34E-3A49-902F-16943DA6670D}"/>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E77537ED-95F1-0745-9953-810BEC93817B}"/>
              </a:ext>
            </a:extLst>
          </p:cNvPr>
          <p:cNvSpPr>
            <a:spLocks noGrp="1"/>
          </p:cNvSpPr>
          <p:nvPr>
            <p:ph type="title" hasCustomPrompt="1"/>
          </p:nvPr>
        </p:nvSpPr>
        <p:spPr>
          <a:xfrm>
            <a:off x="593413"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1" name="Content Placeholder 3">
            <a:extLst>
              <a:ext uri="{FF2B5EF4-FFF2-40B4-BE49-F238E27FC236}">
                <a16:creationId xmlns:a16="http://schemas.microsoft.com/office/drawing/2014/main" id="{560283EE-4C68-E07E-3B25-8DE58BC1E06D}"/>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6941135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583906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4252052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6508588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7153726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832849" y="-3"/>
            <a:ext cx="9359153"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853442"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6620787"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8601937"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6241074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BREAK - Number">
    <p:spTree>
      <p:nvGrpSpPr>
        <p:cNvPr id="1" name=""/>
        <p:cNvGrpSpPr/>
        <p:nvPr/>
      </p:nvGrpSpPr>
      <p:grpSpPr>
        <a:xfrm>
          <a:off x="0" y="0"/>
          <a:ext cx="0" cy="0"/>
          <a:chOff x="0" y="0"/>
          <a:chExt cx="0" cy="0"/>
        </a:xfrm>
      </p:grpSpPr>
      <p:sp>
        <p:nvSpPr>
          <p:cNvPr id="14" name="SmartArt Placeholder 2">
            <a:extLst>
              <a:ext uri="{FF2B5EF4-FFF2-40B4-BE49-F238E27FC236}">
                <a16:creationId xmlns:a16="http://schemas.microsoft.com/office/drawing/2014/main" id="{45F10A35-4106-E640-AC0A-43A3690BB261}"/>
              </a:ext>
            </a:extLst>
          </p:cNvPr>
          <p:cNvSpPr>
            <a:spLocks noGrp="1"/>
          </p:cNvSpPr>
          <p:nvPr>
            <p:ph type="dgm" sz="quarter" idx="26"/>
          </p:nvPr>
        </p:nvSpPr>
        <p:spPr>
          <a:xfrm>
            <a:off x="2832847" y="-3648"/>
            <a:ext cx="9357684"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2221753"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8505715"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 for your presentation</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9970249"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3" name="Text Placeholder 2">
            <a:extLst>
              <a:ext uri="{FF2B5EF4-FFF2-40B4-BE49-F238E27FC236}">
                <a16:creationId xmlns:a16="http://schemas.microsoft.com/office/drawing/2014/main" id="{C1EF8250-B8B3-E24D-9E80-5B3B7F3A658E}"/>
              </a:ext>
            </a:extLst>
          </p:cNvPr>
          <p:cNvSpPr>
            <a:spLocks noGrp="1"/>
          </p:cNvSpPr>
          <p:nvPr>
            <p:ph type="body" sz="quarter" idx="48" hasCustomPrompt="1"/>
          </p:nvPr>
        </p:nvSpPr>
        <p:spPr>
          <a:xfrm>
            <a:off x="1904133" y="-910777"/>
            <a:ext cx="5962465" cy="5064121"/>
          </a:xfrm>
          <a:prstGeom prst="rect">
            <a:avLst/>
          </a:prstGeom>
        </p:spPr>
        <p:txBody>
          <a:bodyPr>
            <a:spAutoFit/>
          </a:bodyPr>
          <a:lstStyle>
            <a:lvl1pPr marL="0" indent="0">
              <a:buFontTx/>
              <a:buNone/>
              <a:defRPr sz="27998" b="0">
                <a:solidFill>
                  <a:schemeClr val="bg1"/>
                </a:solidFill>
              </a:defRPr>
            </a:lvl1pPr>
          </a:lstStyle>
          <a:p>
            <a:pPr lvl="0"/>
            <a:r>
              <a:rPr lang="en-US"/>
              <a:t>03</a:t>
            </a:r>
          </a:p>
        </p:txBody>
      </p:sp>
    </p:spTree>
    <p:extLst>
      <p:ext uri="{BB962C8B-B14F-4D97-AF65-F5344CB8AC3E}">
        <p14:creationId xmlns:p14="http://schemas.microsoft.com/office/powerpoint/2010/main" val="39957811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LOSING + 1 image ">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rm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rm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14934587-41D4-3346-B090-40ECAC172B03}"/>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0009AF0F-E31A-1F47-9BD6-9E9A9CC2AEFA}"/>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21943192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5508432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9197622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91248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279435"/>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314125"/>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3764133"/>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Text Placeholder 2">
            <a:extLst>
              <a:ext uri="{FF2B5EF4-FFF2-40B4-BE49-F238E27FC236}">
                <a16:creationId xmlns:a16="http://schemas.microsoft.com/office/drawing/2014/main" id="{92E01C7C-5407-354C-B2EA-8EF31D0FAA88}"/>
              </a:ext>
            </a:extLst>
          </p:cNvPr>
          <p:cNvSpPr>
            <a:spLocks noGrp="1"/>
          </p:cNvSpPr>
          <p:nvPr>
            <p:ph type="body" sz="quarter" idx="16"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8" name="Picture Placeholder 9">
            <a:extLst>
              <a:ext uri="{FF2B5EF4-FFF2-40B4-BE49-F238E27FC236}">
                <a16:creationId xmlns:a16="http://schemas.microsoft.com/office/drawing/2014/main" id="{579AB3A2-FCA6-C941-A9AF-8220C28CF633}"/>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5" name="Title 1">
            <a:extLst>
              <a:ext uri="{FF2B5EF4-FFF2-40B4-BE49-F238E27FC236}">
                <a16:creationId xmlns:a16="http://schemas.microsoft.com/office/drawing/2014/main" id="{4AF4E8AC-5DA9-9F43-A5FE-50E995BBF0FB}"/>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3" name="Content Placeholder 3">
            <a:extLst>
              <a:ext uri="{FF2B5EF4-FFF2-40B4-BE49-F238E27FC236}">
                <a16:creationId xmlns:a16="http://schemas.microsoft.com/office/drawing/2014/main" id="{7B433F16-04A7-816E-B6A7-76011515CD70}"/>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40031706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HaasGrotesk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HaasGroteskText Pro" panose="020B0504020202020204" pitchFamily="34" charset="77"/>
                <a:cs typeface="Arial" pitchFamily="34" charset="0"/>
              </a:rPr>
              <a:t>Copyright © 2024 HealthEquity, Inc. All rights reserved.  |  HealthEquity does not provide legal, tax or financial advice.</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HaasGroteskText Pro" panose="020B0504020202020204" pitchFamily="34" charset="77"/>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HaasGroteskText Pro" panose="020B0504020202020204" pitchFamily="34" charset="77"/>
              </a:defRPr>
            </a:lvl1pPr>
          </a:lstStyle>
          <a:p>
            <a:r>
              <a:rPr lang="en-US"/>
              <a:t>Click here to add presentation title</a:t>
            </a:r>
          </a:p>
        </p:txBody>
      </p:sp>
      <p:sp>
        <p:nvSpPr>
          <p:cNvPr id="11" name="Content Placeholder 3">
            <a:extLst>
              <a:ext uri="{FF2B5EF4-FFF2-40B4-BE49-F238E27FC236}">
                <a16:creationId xmlns:a16="http://schemas.microsoft.com/office/drawing/2014/main" id="{23EB37A0-AE87-C279-AE20-50A327C61C72}"/>
              </a:ext>
            </a:extLst>
          </p:cNvPr>
          <p:cNvSpPr>
            <a:spLocks noGrp="1"/>
          </p:cNvSpPr>
          <p:nvPr>
            <p:ph sz="quarter" idx="11" hasCustomPrompt="1"/>
          </p:nvPr>
        </p:nvSpPr>
        <p:spPr>
          <a:xfrm>
            <a:off x="600374" y="6320575"/>
            <a:ext cx="10611137" cy="141064"/>
          </a:xfrm>
          <a:prstGeom prst="rect">
            <a:avLst/>
          </a:prstGeom>
        </p:spPr>
        <p:txBody>
          <a:bodyPr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9928954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7035703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7903869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 no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64B863-55CB-2F12-4A8B-7665B437C66A}"/>
              </a:ext>
            </a:extLst>
          </p:cNvPr>
          <p:cNvSpPr>
            <a:spLocks noGrp="1"/>
          </p:cNvSpPr>
          <p:nvPr>
            <p:ph sz="quarter" idx="14"/>
          </p:nvPr>
        </p:nvSpPr>
        <p:spPr>
          <a:xfrm>
            <a:off x="853018" y="455271"/>
            <a:ext cx="108373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29321B55-F13B-BABE-D49A-CA25ED5A6F50}"/>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06310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D053-FEB8-5E27-1D9A-6C79A6AE59BB}"/>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9CC79861-2E37-5734-412E-95797BA8C4DD}"/>
              </a:ext>
            </a:extLst>
          </p:cNvPr>
          <p:cNvSpPr>
            <a:spLocks noGrp="1"/>
          </p:cNvSpPr>
          <p:nvPr>
            <p:ph sz="quarter" idx="10"/>
          </p:nvPr>
        </p:nvSpPr>
        <p:spPr>
          <a:xfrm>
            <a:off x="859367" y="1274234"/>
            <a:ext cx="107992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C90F8D64-DE59-8044-E9DC-B3FE15AC5A4F}"/>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605843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22010814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764842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10836993" cy="1408527"/>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9" y="2076453"/>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5"/>
            <a:ext cx="10744200" cy="147156"/>
          </a:xfrm>
        </p:spPr>
        <p:txBody>
          <a:bodyPr/>
          <a:lstStyle>
            <a:lvl1pPr marL="0" indent="0">
              <a:buNone/>
              <a:defRPr sz="800">
                <a:latin typeface="NeueHaasGroteskText Pro" panose="020B0504020202020204" pitchFamily="34" charset="77"/>
              </a:defRPr>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9564972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9781671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40" name="Text Placeholder 4">
            <a:extLst>
              <a:ext uri="{FF2B5EF4-FFF2-40B4-BE49-F238E27FC236}">
                <a16:creationId xmlns:a16="http://schemas.microsoft.com/office/drawing/2014/main" id="{22A45278-A556-F349-AADB-58CC7870E524}"/>
              </a:ext>
            </a:extLst>
          </p:cNvPr>
          <p:cNvSpPr>
            <a:spLocks noGrp="1"/>
          </p:cNvSpPr>
          <p:nvPr>
            <p:ph type="body" sz="quarter" idx="14" hasCustomPrompt="1"/>
          </p:nvPr>
        </p:nvSpPr>
        <p:spPr>
          <a:xfrm>
            <a:off x="601133" y="6255052"/>
            <a:ext cx="4876800" cy="194733"/>
          </a:xfrm>
          <a:prstGeom prst="rect">
            <a:avLst/>
          </a:prstGeom>
        </p:spPr>
        <p:txBody>
          <a:bodyPr lIns="0" tIns="0" rIns="0" bIns="0">
            <a:spAutoFit/>
          </a:bodyPr>
          <a:lstStyle>
            <a:lvl1pPr marL="0" indent="0">
              <a:buNone/>
              <a:defRPr sz="1067" b="1">
                <a:solidFill>
                  <a:schemeClr val="tx1"/>
                </a:solidFill>
                <a:latin typeface="Neue Haas Grotesk Text Pro" panose="020B0504020202020204" pitchFamily="34" charset="0"/>
              </a:defRPr>
            </a:lvl1pPr>
          </a:lstStyle>
          <a:p>
            <a:pPr lvl="0"/>
            <a:r>
              <a:rPr lang="en-US"/>
              <a:t>Month Year (Optional)</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Tree>
    <p:extLst>
      <p:ext uri="{BB962C8B-B14F-4D97-AF65-F5344CB8AC3E}">
        <p14:creationId xmlns:p14="http://schemas.microsoft.com/office/powerpoint/2010/main" val="2779100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Product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733111"/>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767801"/>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4217809"/>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36" name="Picture Placeholder 9">
            <a:extLst>
              <a:ext uri="{FF2B5EF4-FFF2-40B4-BE49-F238E27FC236}">
                <a16:creationId xmlns:a16="http://schemas.microsoft.com/office/drawing/2014/main" id="{DF7CCE12-C0D7-ED41-8B9A-216600C41CF1}"/>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4" name="Title 1">
            <a:extLst>
              <a:ext uri="{FF2B5EF4-FFF2-40B4-BE49-F238E27FC236}">
                <a16:creationId xmlns:a16="http://schemas.microsoft.com/office/drawing/2014/main" id="{4F5DDF9E-3CEE-DD4A-9429-9545E24DECD4}"/>
              </a:ext>
            </a:extLst>
          </p:cNvPr>
          <p:cNvSpPr>
            <a:spLocks noGrp="1"/>
          </p:cNvSpPr>
          <p:nvPr>
            <p:ph type="title" hasCustomPrompt="1"/>
          </p:nvPr>
        </p:nvSpPr>
        <p:spPr>
          <a:xfrm>
            <a:off x="600374" y="243197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1" name="Content Placeholder 3">
            <a:extLst>
              <a:ext uri="{FF2B5EF4-FFF2-40B4-BE49-F238E27FC236}">
                <a16:creationId xmlns:a16="http://schemas.microsoft.com/office/drawing/2014/main" id="{D5BD9849-E918-3CFA-4F52-4CBF3B0497D5}"/>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3408999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853442" y="6537942"/>
            <a:ext cx="10611137" cy="130485"/>
          </a:xfrm>
          <a:prstGeom prst="rect">
            <a:avLst/>
          </a:prstGeom>
        </p:spPr>
        <p:txBody>
          <a:bodyPr anchor="b">
            <a:spAutoFit/>
          </a:bodyPr>
          <a:lstStyle>
            <a:lvl1pPr marL="0" indent="0">
              <a:lnSpc>
                <a:spcPts val="1067"/>
              </a:lnSpc>
              <a:spcBef>
                <a:spcPts val="0"/>
              </a:spcBef>
              <a:spcAft>
                <a:spcPts val="267"/>
              </a:spcAft>
              <a:buNone/>
              <a:defRPr sz="800">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Click to insert disclosures</a:t>
            </a:r>
          </a:p>
        </p:txBody>
      </p:sp>
      <p:sp>
        <p:nvSpPr>
          <p:cNvPr id="7" name="Text Placeholder 6">
            <a:extLst>
              <a:ext uri="{FF2B5EF4-FFF2-40B4-BE49-F238E27FC236}">
                <a16:creationId xmlns:a16="http://schemas.microsoft.com/office/drawing/2014/main" id="{899BC335-F9BD-C847-B23C-4595683B04AD}"/>
              </a:ext>
            </a:extLst>
          </p:cNvPr>
          <p:cNvSpPr>
            <a:spLocks noGrp="1"/>
          </p:cNvSpPr>
          <p:nvPr>
            <p:ph type="body" sz="quarter" idx="13" hasCustomPrompt="1"/>
          </p:nvPr>
        </p:nvSpPr>
        <p:spPr>
          <a:xfrm>
            <a:off x="853018" y="2077162"/>
            <a:ext cx="1083733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271572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853442" y="6537942"/>
            <a:ext cx="5253076" cy="130485"/>
          </a:xfrm>
          <a:prstGeom prst="rect">
            <a:avLst/>
          </a:prstGeom>
        </p:spPr>
        <p:txBody>
          <a:bodyPr anchor="b">
            <a:spAutoFit/>
          </a:bodyPr>
          <a:lstStyle>
            <a:lvl1pPr marL="0" indent="0">
              <a:lnSpc>
                <a:spcPts val="1067"/>
              </a:lnSpc>
              <a:spcBef>
                <a:spcPts val="0"/>
              </a:spcBef>
              <a:spcAft>
                <a:spcPts val="267"/>
              </a:spcAft>
              <a:buNone/>
              <a:defRPr sz="800">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Click to insert disclosures</a:t>
            </a:r>
          </a:p>
        </p:txBody>
      </p:sp>
      <p:sp>
        <p:nvSpPr>
          <p:cNvPr id="24" name="Text Placeholder 6">
            <a:extLst>
              <a:ext uri="{FF2B5EF4-FFF2-40B4-BE49-F238E27FC236}">
                <a16:creationId xmlns:a16="http://schemas.microsoft.com/office/drawing/2014/main" id="{BE892F0E-6127-534E-A107-6EF7FB00AF9E}"/>
              </a:ext>
            </a:extLst>
          </p:cNvPr>
          <p:cNvSpPr>
            <a:spLocks noGrp="1"/>
          </p:cNvSpPr>
          <p:nvPr>
            <p:ph type="body" sz="quarter" idx="13" hasCustomPrompt="1"/>
          </p:nvPr>
        </p:nvSpPr>
        <p:spPr>
          <a:xfrm>
            <a:off x="853018" y="2079358"/>
            <a:ext cx="5253500"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151558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1E8922A7-70FA-5747-B504-EC869A15DAA0}"/>
              </a:ext>
            </a:extLst>
          </p:cNvPr>
          <p:cNvSpPr>
            <a:spLocks noGrp="1"/>
          </p:cNvSpPr>
          <p:nvPr>
            <p:ph sz="quarter" idx="11" hasCustomPrompt="1"/>
          </p:nvPr>
        </p:nvSpPr>
        <p:spPr>
          <a:xfrm>
            <a:off x="853442" y="6537942"/>
            <a:ext cx="10611137" cy="130485"/>
          </a:xfrm>
          <a:prstGeom prst="rect">
            <a:avLst/>
          </a:prstGeom>
        </p:spPr>
        <p:txBody>
          <a:bodyPr anchor="b">
            <a:spAutoFit/>
          </a:bodyPr>
          <a:lstStyle>
            <a:lvl1pPr marL="0" indent="0">
              <a:lnSpc>
                <a:spcPts val="1067"/>
              </a:lnSpc>
              <a:spcBef>
                <a:spcPts val="0"/>
              </a:spcBef>
              <a:spcAft>
                <a:spcPts val="267"/>
              </a:spcAft>
              <a:buNone/>
              <a:defRPr sz="800">
                <a:solidFill>
                  <a:schemeClr val="tx1">
                    <a:lumMod val="90000"/>
                    <a:lumOff val="10000"/>
                  </a:schemeClr>
                </a:solidFill>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Click to insert disclosures</a:t>
            </a:r>
          </a:p>
        </p:txBody>
      </p:sp>
    </p:spTree>
    <p:extLst>
      <p:ext uri="{BB962C8B-B14F-4D97-AF65-F5344CB8AC3E}">
        <p14:creationId xmlns:p14="http://schemas.microsoft.com/office/powerpoint/2010/main" val="6007820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40429366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OSING - 2 images (V)">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9" y="0"/>
            <a:ext cx="2278553"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cxnSp>
        <p:nvCxnSpPr>
          <p:cNvPr id="18" name="Straight Connector 17">
            <a:extLst>
              <a:ext uri="{FF2B5EF4-FFF2-40B4-BE49-F238E27FC236}">
                <a16:creationId xmlns:a16="http://schemas.microsoft.com/office/drawing/2014/main" id="{F75DB09C-4008-1A47-AEDA-CF6111345628}"/>
              </a:ext>
            </a:extLst>
          </p:cNvPr>
          <p:cNvCxnSpPr>
            <a:cxnSpLocks/>
          </p:cNvCxnSpPr>
          <p:nvPr userDrawn="1"/>
        </p:nvCxnSpPr>
        <p:spPr>
          <a:xfrm>
            <a:off x="7394757" y="5908907"/>
            <a:ext cx="1450323" cy="0"/>
          </a:xfrm>
          <a:prstGeom prst="line">
            <a:avLst/>
          </a:prstGeom>
          <a:ln w="1524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2">
            <a:extLst>
              <a:ext uri="{FF2B5EF4-FFF2-40B4-BE49-F238E27FC236}">
                <a16:creationId xmlns:a16="http://schemas.microsoft.com/office/drawing/2014/main" id="{83DDC482-6B10-F344-B93C-CA77A4E7CE01}"/>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21" name="Picture Placeholder 9">
            <a:extLst>
              <a:ext uri="{FF2B5EF4-FFF2-40B4-BE49-F238E27FC236}">
                <a16:creationId xmlns:a16="http://schemas.microsoft.com/office/drawing/2014/main" id="{FCA5223E-FAE3-1343-8428-E2250995B5D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4" name="Title 1">
            <a:extLst>
              <a:ext uri="{FF2B5EF4-FFF2-40B4-BE49-F238E27FC236}">
                <a16:creationId xmlns:a16="http://schemas.microsoft.com/office/drawing/2014/main" id="{204E8ED6-4135-0D4B-BEF5-984467DF8B4C}"/>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3149FC59-DD35-C942-A663-3F161502E324}"/>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971247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ING + 1 image ">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49962"/>
            <a:ext cx="9091169" cy="190886"/>
          </a:xfrm>
          <a:prstGeom prst="rect">
            <a:avLst/>
          </a:prstGeom>
          <a:noFill/>
        </p:spPr>
        <p:txBody>
          <a:bodyPr wrap="square" lIns="0" bIns="0" rtlCol="0" anchor="b" anchorCtr="0">
            <a:sp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rm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rm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14934587-41D4-3346-B090-40ECAC172B03}"/>
              </a:ext>
            </a:extLst>
          </p:cNvPr>
          <p:cNvSpPr>
            <a:spLocks noGrp="1"/>
          </p:cNvSpPr>
          <p:nvPr>
            <p:ph type="title" hasCustomPrompt="1"/>
          </p:nvPr>
        </p:nvSpPr>
        <p:spPr>
          <a:xfrm>
            <a:off x="541009" y="4418247"/>
            <a:ext cx="624947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5" name="Text Placeholder 2">
            <a:extLst>
              <a:ext uri="{FF2B5EF4-FFF2-40B4-BE49-F238E27FC236}">
                <a16:creationId xmlns:a16="http://schemas.microsoft.com/office/drawing/2014/main" id="{0009AF0F-E31A-1F47-9BD6-9E9A9CC2AEFA}"/>
              </a:ext>
            </a:extLst>
          </p:cNvPr>
          <p:cNvSpPr>
            <a:spLocks noGrp="1"/>
          </p:cNvSpPr>
          <p:nvPr>
            <p:ph type="body" sz="quarter" idx="16" hasCustomPrompt="1"/>
          </p:nvPr>
        </p:nvSpPr>
        <p:spPr>
          <a:xfrm>
            <a:off x="541868" y="5570433"/>
            <a:ext cx="6249569"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32934436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41009" y="4418247"/>
            <a:ext cx="7993393" cy="1060548"/>
          </a:xfrm>
          <a:prstGeom prst="rect">
            <a:avLst/>
          </a:prstGeom>
        </p:spPr>
        <p:txBody>
          <a:bodyPr wrap="square" lIns="0" rIns="0" anchor="b"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541867" y="5570433"/>
            <a:ext cx="7993516"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
        <p:nvSpPr>
          <p:cNvPr id="14" name="Picture Placeholder 9">
            <a:extLst>
              <a:ext uri="{FF2B5EF4-FFF2-40B4-BE49-F238E27FC236}">
                <a16:creationId xmlns:a16="http://schemas.microsoft.com/office/drawing/2014/main" id="{0B66A21A-9D79-524A-B906-23C0AD672E42}"/>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Tree>
    <p:extLst>
      <p:ext uri="{BB962C8B-B14F-4D97-AF65-F5344CB8AC3E}">
        <p14:creationId xmlns:p14="http://schemas.microsoft.com/office/powerpoint/2010/main" val="9868795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LOSING - Purple + Thank You">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2"/>
            <a:ext cx="12191999" cy="6858003"/>
            <a:chOff x="101154" y="-72605"/>
            <a:chExt cx="7369620" cy="4145411"/>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7369620" cy="414541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solidFill>
                  <a:schemeClr val="bg1"/>
                </a:solidFill>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41009" y="4418247"/>
            <a:ext cx="7993393" cy="1060548"/>
          </a:xfrm>
          <a:prstGeom prst="rect">
            <a:avLst/>
          </a:prstGeom>
        </p:spPr>
        <p:txBody>
          <a:bodyPr wrap="square" lIns="0" rIns="0" anchor="b" anchorCtr="0">
            <a:spAutoFit/>
          </a:bodyPr>
          <a:lstStyle>
            <a:lvl1pPr algn="l">
              <a:lnSpc>
                <a:spcPct val="110000"/>
              </a:lnSpc>
              <a:defRPr sz="6667" b="1" cap="none" baseline="0">
                <a:solidFill>
                  <a:schemeClr val="bg1"/>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541867" y="5570433"/>
            <a:ext cx="7993516" cy="357620"/>
          </a:xfrm>
          <a:prstGeom prst="rect">
            <a:avLst/>
          </a:prstGeom>
        </p:spPr>
        <p:txBody>
          <a:bodyPr lIns="0" tIns="0" rIns="0" bIns="0">
            <a:spAutoFit/>
          </a:bodyPr>
          <a:lstStyle>
            <a:lvl1pPr marL="0" indent="0">
              <a:lnSpc>
                <a:spcPct val="110000"/>
              </a:lnSpc>
              <a:buNone/>
              <a:defRPr sz="2267">
                <a:solidFill>
                  <a:schemeClr val="bg1"/>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We look forward to a remarkable partnership</a:t>
            </a:r>
          </a:p>
        </p:txBody>
      </p:sp>
    </p:spTree>
    <p:extLst>
      <p:ext uri="{BB962C8B-B14F-4D97-AF65-F5344CB8AC3E}">
        <p14:creationId xmlns:p14="http://schemas.microsoft.com/office/powerpoint/2010/main" val="12148312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LOSING - Purpl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13155207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832849" y="-3"/>
            <a:ext cx="9359153"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853442"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6620787"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8601937"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624107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Product + Sub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733111"/>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767801"/>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4217809"/>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4" name="Text Placeholder 2">
            <a:extLst>
              <a:ext uri="{FF2B5EF4-FFF2-40B4-BE49-F238E27FC236}">
                <a16:creationId xmlns:a16="http://schemas.microsoft.com/office/drawing/2014/main" id="{5486ADF7-7521-5744-8F9E-E035356010B9}"/>
              </a:ext>
            </a:extLst>
          </p:cNvPr>
          <p:cNvSpPr>
            <a:spLocks noGrp="1"/>
          </p:cNvSpPr>
          <p:nvPr>
            <p:ph type="body" sz="quarter" idx="16" hasCustomPrompt="1"/>
          </p:nvPr>
        </p:nvSpPr>
        <p:spPr>
          <a:xfrm>
            <a:off x="600373" y="5435600"/>
            <a:ext cx="6375400" cy="409941"/>
          </a:xfrm>
          <a:prstGeom prst="rect">
            <a:avLst/>
          </a:prstGeom>
        </p:spPr>
        <p:txBody>
          <a:bodyPr lIns="0" tIns="0" rIns="0" bIns="0">
            <a:spAutoFit/>
          </a:bodyPr>
          <a:lstStyle>
            <a:lvl1pPr marL="0" indent="0">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6" name="Picture Placeholder 9">
            <a:extLst>
              <a:ext uri="{FF2B5EF4-FFF2-40B4-BE49-F238E27FC236}">
                <a16:creationId xmlns:a16="http://schemas.microsoft.com/office/drawing/2014/main" id="{7082862E-1D65-E442-B59D-C4C65B164FBA}"/>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5" name="Title 1">
            <a:extLst>
              <a:ext uri="{FF2B5EF4-FFF2-40B4-BE49-F238E27FC236}">
                <a16:creationId xmlns:a16="http://schemas.microsoft.com/office/drawing/2014/main" id="{F52BBD44-3D6F-BE44-80D2-1C4E76B5BB62}"/>
              </a:ext>
            </a:extLst>
          </p:cNvPr>
          <p:cNvSpPr>
            <a:spLocks noGrp="1"/>
          </p:cNvSpPr>
          <p:nvPr>
            <p:ph type="title" hasCustomPrompt="1"/>
          </p:nvPr>
        </p:nvSpPr>
        <p:spPr>
          <a:xfrm>
            <a:off x="59951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2" name="Content Placeholder 3">
            <a:extLst>
              <a:ext uri="{FF2B5EF4-FFF2-40B4-BE49-F238E27FC236}">
                <a16:creationId xmlns:a16="http://schemas.microsoft.com/office/drawing/2014/main" id="{0EAEB175-CB02-9820-66C8-F788BC0A096B}"/>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41521498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BREAK - Number">
    <p:spTree>
      <p:nvGrpSpPr>
        <p:cNvPr id="1" name=""/>
        <p:cNvGrpSpPr/>
        <p:nvPr/>
      </p:nvGrpSpPr>
      <p:grpSpPr>
        <a:xfrm>
          <a:off x="0" y="0"/>
          <a:ext cx="0" cy="0"/>
          <a:chOff x="0" y="0"/>
          <a:chExt cx="0" cy="0"/>
        </a:xfrm>
      </p:grpSpPr>
      <p:sp>
        <p:nvSpPr>
          <p:cNvPr id="14" name="SmartArt Placeholder 2">
            <a:extLst>
              <a:ext uri="{FF2B5EF4-FFF2-40B4-BE49-F238E27FC236}">
                <a16:creationId xmlns:a16="http://schemas.microsoft.com/office/drawing/2014/main" id="{45F10A35-4106-E640-AC0A-43A3690BB261}"/>
              </a:ext>
            </a:extLst>
          </p:cNvPr>
          <p:cNvSpPr>
            <a:spLocks noGrp="1"/>
          </p:cNvSpPr>
          <p:nvPr>
            <p:ph type="dgm" sz="quarter" idx="26"/>
          </p:nvPr>
        </p:nvSpPr>
        <p:spPr>
          <a:xfrm>
            <a:off x="2832847" y="-3648"/>
            <a:ext cx="9357684"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2221753"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8505715"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 for your presentation</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9970249"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3" name="Text Placeholder 2">
            <a:extLst>
              <a:ext uri="{FF2B5EF4-FFF2-40B4-BE49-F238E27FC236}">
                <a16:creationId xmlns:a16="http://schemas.microsoft.com/office/drawing/2014/main" id="{C1EF8250-B8B3-E24D-9E80-5B3B7F3A658E}"/>
              </a:ext>
            </a:extLst>
          </p:cNvPr>
          <p:cNvSpPr>
            <a:spLocks noGrp="1"/>
          </p:cNvSpPr>
          <p:nvPr>
            <p:ph type="body" sz="quarter" idx="48" hasCustomPrompt="1"/>
          </p:nvPr>
        </p:nvSpPr>
        <p:spPr>
          <a:xfrm>
            <a:off x="1904133" y="-910777"/>
            <a:ext cx="5962465" cy="5064121"/>
          </a:xfrm>
          <a:prstGeom prst="rect">
            <a:avLst/>
          </a:prstGeom>
        </p:spPr>
        <p:txBody>
          <a:bodyPr>
            <a:spAutoFit/>
          </a:bodyPr>
          <a:lstStyle>
            <a:lvl1pPr marL="0" indent="0">
              <a:buFontTx/>
              <a:buNone/>
              <a:defRPr sz="27998" b="0">
                <a:solidFill>
                  <a:schemeClr val="bg1"/>
                </a:solidFill>
              </a:defRPr>
            </a:lvl1pPr>
          </a:lstStyle>
          <a:p>
            <a:pPr lvl="0"/>
            <a:r>
              <a:rPr lang="en-US"/>
              <a:t>03</a:t>
            </a:r>
          </a:p>
        </p:txBody>
      </p:sp>
    </p:spTree>
    <p:extLst>
      <p:ext uri="{BB962C8B-B14F-4D97-AF65-F5344CB8AC3E}">
        <p14:creationId xmlns:p14="http://schemas.microsoft.com/office/powerpoint/2010/main" val="39957811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Header and split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599" y="1579661"/>
            <a:ext cx="5486400" cy="4023360"/>
          </a:xfrm>
        </p:spPr>
        <p:txBody>
          <a:bodyPr rIns="274320"/>
          <a:lstStyle>
            <a:lvl1pPr marL="352629" indent="-344162">
              <a:tabLst/>
              <a:defRPr sz="2667">
                <a:solidFill>
                  <a:schemeClr val="tx1"/>
                </a:solidFill>
              </a:defRPr>
            </a:lvl1pPr>
            <a:lvl2pPr marL="705256" indent="-352629">
              <a:tabLst/>
              <a:defRPr sz="2400">
                <a:solidFill>
                  <a:schemeClr val="tx1"/>
                </a:solidFill>
              </a:defRPr>
            </a:lvl2pPr>
            <a:lvl3pPr marL="1097253" indent="-353559">
              <a:tabLst/>
              <a:defRPr sz="2133">
                <a:solidFill>
                  <a:schemeClr val="tx1"/>
                </a:solidFill>
              </a:defRPr>
            </a:lvl3pPr>
            <a:lvl4pPr marL="1449881" indent="-352629">
              <a:tabLst/>
              <a:defRPr sz="2133">
                <a:solidFill>
                  <a:schemeClr val="tx1"/>
                </a:solidFill>
              </a:defRPr>
            </a:lvl4pPr>
            <a:lvl5pPr marL="1802508" indent="-352629">
              <a:tabLst/>
              <a:defRPr sz="2133">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5999" y="1579661"/>
            <a:ext cx="5486400" cy="4023360"/>
          </a:xfrm>
        </p:spPr>
        <p:txBody>
          <a:bodyPr/>
          <a:lstStyle>
            <a:lvl1pPr marL="352629" indent="-344162">
              <a:tabLst/>
              <a:defRPr sz="2667">
                <a:solidFill>
                  <a:schemeClr val="tx1"/>
                </a:solidFill>
              </a:defRPr>
            </a:lvl1pPr>
            <a:lvl2pPr marL="705256" indent="-352629">
              <a:tabLst/>
              <a:defRPr sz="2400">
                <a:solidFill>
                  <a:schemeClr val="tx1"/>
                </a:solidFill>
              </a:defRPr>
            </a:lvl2pPr>
            <a:lvl3pPr marL="1057884" indent="-352629">
              <a:tabLst/>
              <a:defRPr sz="2133">
                <a:solidFill>
                  <a:schemeClr val="tx1"/>
                </a:solidFill>
              </a:defRPr>
            </a:lvl3pPr>
            <a:lvl4pPr marL="1402045" indent="-344162">
              <a:tabLst/>
              <a:defRPr sz="2133">
                <a:solidFill>
                  <a:schemeClr val="tx1"/>
                </a:solidFill>
              </a:defRPr>
            </a:lvl4pPr>
            <a:lvl5pPr marL="1754673" indent="-352629">
              <a:tabLst/>
              <a:defRPr sz="2133">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DB2B9AF-7C7A-ED4B-8B47-5EFC4C7403E8}" type="slidenum">
              <a:rPr lang="en-US" smtClean="0"/>
              <a:t>‹#›</a:t>
            </a:fld>
            <a:endParaRPr lang="en-US"/>
          </a:p>
        </p:txBody>
      </p:sp>
      <p:sp>
        <p:nvSpPr>
          <p:cNvPr id="6" name="Title 1">
            <a:extLst>
              <a:ext uri="{FF2B5EF4-FFF2-40B4-BE49-F238E27FC236}">
                <a16:creationId xmlns:a16="http://schemas.microsoft.com/office/drawing/2014/main" id="{16DCA35B-C933-CD48-B823-AB7D2135B396}"/>
              </a:ext>
            </a:extLst>
          </p:cNvPr>
          <p:cNvSpPr>
            <a:spLocks noGrp="1"/>
          </p:cNvSpPr>
          <p:nvPr>
            <p:ph type="title" hasCustomPrompt="1"/>
          </p:nvPr>
        </p:nvSpPr>
        <p:spPr>
          <a:xfrm>
            <a:off x="609600" y="243840"/>
            <a:ext cx="10972800" cy="759119"/>
          </a:xfrm>
          <a:noFill/>
        </p:spPr>
        <p:txBody>
          <a:bodyPr wrap="square" tIns="91440" bIns="91440" anchor="t" anchorCtr="0">
            <a:spAutoFit/>
          </a:bodyPr>
          <a:lstStyle>
            <a:lvl1pPr>
              <a:defRPr sz="3733"/>
            </a:lvl1pPr>
          </a:lstStyle>
          <a:p>
            <a:r>
              <a:rPr lang="en-US"/>
              <a:t>Click to add title</a:t>
            </a:r>
          </a:p>
        </p:txBody>
      </p:sp>
      <p:sp>
        <p:nvSpPr>
          <p:cNvPr id="9" name="Content Placeholder 3">
            <a:extLst>
              <a:ext uri="{FF2B5EF4-FFF2-40B4-BE49-F238E27FC236}">
                <a16:creationId xmlns:a16="http://schemas.microsoft.com/office/drawing/2014/main" id="{EED2BB58-14D6-2244-87D6-FC014E8B149A}"/>
              </a:ext>
            </a:extLst>
          </p:cNvPr>
          <p:cNvSpPr>
            <a:spLocks noGrp="1"/>
          </p:cNvSpPr>
          <p:nvPr>
            <p:ph sz="quarter" idx="11" hasCustomPrompt="1"/>
          </p:nvPr>
        </p:nvSpPr>
        <p:spPr>
          <a:xfrm>
            <a:off x="609600" y="5375365"/>
            <a:ext cx="10972800" cy="731520"/>
          </a:xfrm>
        </p:spPr>
        <p:txBody>
          <a:bodyPr anchor="b">
            <a:noAutofit/>
          </a:bodyPr>
          <a:lstStyle>
            <a:lvl1pPr marL="0" indent="0">
              <a:lnSpc>
                <a:spcPts val="1067"/>
              </a:lnSpc>
              <a:spcBef>
                <a:spcPts val="0"/>
              </a:spcBef>
              <a:spcAft>
                <a:spcPts val="267"/>
              </a:spcAft>
              <a:buNone/>
              <a:defRPr sz="1067">
                <a:solidFill>
                  <a:schemeClr val="accent6"/>
                </a:solidFill>
              </a:defRPr>
            </a:lvl1pPr>
            <a:lvl2pPr marL="609585" indent="0">
              <a:buNone/>
              <a:defRPr sz="1467"/>
            </a:lvl2pPr>
            <a:lvl3pPr marL="1219170" indent="0">
              <a:buNone/>
              <a:defRPr sz="1400"/>
            </a:lvl3pPr>
            <a:lvl4pPr marL="1828754" indent="0">
              <a:buNone/>
              <a:defRPr sz="1333"/>
            </a:lvl4pPr>
            <a:lvl5pPr marL="2438339" indent="0">
              <a:buNone/>
              <a:defRPr sz="1333"/>
            </a:lvl5pPr>
          </a:lstStyle>
          <a:p>
            <a:pPr lvl="0"/>
            <a:r>
              <a:rPr lang="en-US"/>
              <a:t>Click to insert disclosures</a:t>
            </a:r>
          </a:p>
        </p:txBody>
      </p:sp>
    </p:spTree>
    <p:extLst>
      <p:ext uri="{BB962C8B-B14F-4D97-AF65-F5344CB8AC3E}">
        <p14:creationId xmlns:p14="http://schemas.microsoft.com/office/powerpoint/2010/main" val="36273561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377109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9479763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9908784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279840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3895768"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38470020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49097"/>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49097"/>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615198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809389"/>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9181BAF1-3F02-A343-861D-53BB0CCC41A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1863354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914343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8" name="Content Placeholder 3">
            <a:extLst>
              <a:ext uri="{FF2B5EF4-FFF2-40B4-BE49-F238E27FC236}">
                <a16:creationId xmlns:a16="http://schemas.microsoft.com/office/drawing/2014/main" id="{9882276D-9C18-3B90-8C9D-C7F7A5ED8647}"/>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6415623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44" name="Straight Connector 43">
            <a:extLst>
              <a:ext uri="{FF2B5EF4-FFF2-40B4-BE49-F238E27FC236}">
                <a16:creationId xmlns:a16="http://schemas.microsoft.com/office/drawing/2014/main" id="{17C83957-5F62-4840-91ED-BFF47CEE187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5261520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7513677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84702"/>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84702"/>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84702"/>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018254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2"/>
            <a:ext cx="2885440" cy="2853153"/>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2757805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2"/>
            <a:ext cx="2885440" cy="2853153"/>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84702"/>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84702"/>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84702"/>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961482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7793"/>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7793"/>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060460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8527"/>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9817"/>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2143057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429778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75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8423741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130840"/>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8805206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098474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image" Target="../media/image2.svg"/><Relationship Id="rId2" Type="http://schemas.openxmlformats.org/officeDocument/2006/relationships/slideLayout" Target="../slideLayouts/slideLayout106.xml"/><Relationship Id="rId16" Type="http://schemas.openxmlformats.org/officeDocument/2006/relationships/image" Target="../media/image1.pn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7.sv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image" Target="../media/image2.sv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1.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image" Target="../media/image1.pn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theme" Target="../theme/theme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6.xml"/><Relationship Id="rId7"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2.sv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image" Target="../media/image1.png"/><Relationship Id="rId5" Type="http://schemas.openxmlformats.org/officeDocument/2006/relationships/slideLayout" Target="../slideLayouts/slideLayout64.xml"/><Relationship Id="rId10" Type="http://schemas.openxmlformats.org/officeDocument/2006/relationships/theme" Target="../theme/theme5.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71.xml"/><Relationship Id="rId7" Type="http://schemas.openxmlformats.org/officeDocument/2006/relationships/image" Target="../media/image1.pn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theme" Target="../theme/theme6.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theme" Target="../theme/theme7.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image" Target="../media/image2.svg"/><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image" Target="../media/image1.png"/><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theme" Target="../theme/theme9.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4" name="TextBox 3">
            <a:extLst>
              <a:ext uri="{FF2B5EF4-FFF2-40B4-BE49-F238E27FC236}">
                <a16:creationId xmlns:a16="http://schemas.microsoft.com/office/drawing/2014/main" id="{809F8DFE-154A-824D-8EDF-169AEDB8870E}"/>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2025 HealthEquity, Inc. All rights reserved.  |  HealthEquity does not provide legal, tax or financial advice.</a:t>
            </a:r>
          </a:p>
        </p:txBody>
      </p:sp>
    </p:spTree>
    <p:extLst>
      <p:ext uri="{BB962C8B-B14F-4D97-AF65-F5344CB8AC3E}">
        <p14:creationId xmlns:p14="http://schemas.microsoft.com/office/powerpoint/2010/main" val="7376081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B2B984F-0FEE-8394-E47B-0D32E853FF68}"/>
              </a:ext>
            </a:extLst>
          </p:cNvPr>
          <p:cNvSpPr>
            <a:spLocks noGrp="1"/>
          </p:cNvSpPr>
          <p:nvPr>
            <p:ph type="sldNum" sz="quarter" idx="4"/>
          </p:nvPr>
        </p:nvSpPr>
        <p:spPr>
          <a:xfrm>
            <a:off x="9286461" y="6356352"/>
            <a:ext cx="2743200" cy="365125"/>
          </a:xfrm>
          <a:prstGeom prst="rect">
            <a:avLst/>
          </a:prstGeom>
        </p:spPr>
        <p:txBody>
          <a:bodyPr vert="horz" lIns="91440" tIns="45720" rIns="91440" bIns="45720" rtlCol="0" anchor="b"/>
          <a:lstStyle>
            <a:lvl1pPr algn="r">
              <a:defRPr sz="800" b="0" i="0">
                <a:solidFill>
                  <a:schemeClr val="bg1">
                    <a:lumMod val="75000"/>
                  </a:schemeClr>
                </a:solidFill>
                <a:latin typeface="Neue Haas Grotesk Text Pro" panose="020B0504020202020204" pitchFamily="34" charset="77"/>
              </a:defRPr>
            </a:lvl1pPr>
          </a:lstStyle>
          <a:p>
            <a:fld id="{B6856920-A059-1344-A5B0-F8362490E2FC}" type="slidenum">
              <a:rPr lang="en-US" smtClean="0"/>
              <a:pPr/>
              <a:t>‹#›</a:t>
            </a:fld>
            <a:endParaRPr lang="en-US"/>
          </a:p>
        </p:txBody>
      </p:sp>
      <p:pic>
        <p:nvPicPr>
          <p:cNvPr id="3" name="Graphic 2">
            <a:extLst>
              <a:ext uri="{FF2B5EF4-FFF2-40B4-BE49-F238E27FC236}">
                <a16:creationId xmlns:a16="http://schemas.microsoft.com/office/drawing/2014/main" id="{DCEFA6C2-2E84-C89C-988E-84195F01A698}"/>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rot="16200000">
            <a:off x="-267336" y="877742"/>
            <a:ext cx="1032384" cy="165919"/>
          </a:xfrm>
          <a:prstGeom prst="rect">
            <a:avLst/>
          </a:prstGeom>
        </p:spPr>
      </p:pic>
      <p:grpSp>
        <p:nvGrpSpPr>
          <p:cNvPr id="5" name="Group 4">
            <a:extLst>
              <a:ext uri="{FF2B5EF4-FFF2-40B4-BE49-F238E27FC236}">
                <a16:creationId xmlns:a16="http://schemas.microsoft.com/office/drawing/2014/main" id="{2E0D9AA8-E167-84ED-452D-F172A4118FAA}"/>
              </a:ext>
            </a:extLst>
          </p:cNvPr>
          <p:cNvGrpSpPr/>
          <p:nvPr userDrawn="1"/>
        </p:nvGrpSpPr>
        <p:grpSpPr>
          <a:xfrm rot="16200000">
            <a:off x="-764258" y="764260"/>
            <a:ext cx="2077163" cy="548641"/>
            <a:chOff x="16071" y="4"/>
            <a:chExt cx="2669546" cy="705108"/>
          </a:xfrm>
        </p:grpSpPr>
        <p:sp>
          <p:nvSpPr>
            <p:cNvPr id="7" name="Rectangle 6">
              <a:extLst>
                <a:ext uri="{FF2B5EF4-FFF2-40B4-BE49-F238E27FC236}">
                  <a16:creationId xmlns:a16="http://schemas.microsoft.com/office/drawing/2014/main" id="{809F07A2-84F8-04EF-D77D-CE46B3B58637}"/>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HaasGroteskText Pro" panose="020B0504020202020204" pitchFamily="34" charset="77"/>
              </a:endParaRPr>
            </a:p>
          </p:txBody>
        </p:sp>
        <p:pic>
          <p:nvPicPr>
            <p:cNvPr id="8" name="Graphic 7">
              <a:extLst>
                <a:ext uri="{FF2B5EF4-FFF2-40B4-BE49-F238E27FC236}">
                  <a16:creationId xmlns:a16="http://schemas.microsoft.com/office/drawing/2014/main" id="{6537DEBB-42D1-FB2E-58D9-C6197924C3D0}"/>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01959" y="257198"/>
              <a:ext cx="1479804" cy="236770"/>
            </a:xfrm>
            <a:prstGeom prst="rect">
              <a:avLst/>
            </a:prstGeom>
          </p:spPr>
        </p:pic>
      </p:grpSp>
      <p:sp>
        <p:nvSpPr>
          <p:cNvPr id="2" name="TextBox 1">
            <a:extLst>
              <a:ext uri="{FF2B5EF4-FFF2-40B4-BE49-F238E27FC236}">
                <a16:creationId xmlns:a16="http://schemas.microsoft.com/office/drawing/2014/main" id="{4B831971-E5D9-17B4-710A-8A3EBB57CF4D}"/>
              </a:ext>
            </a:extLst>
          </p:cNvPr>
          <p:cNvSpPr txBox="1"/>
          <p:nvPr userDrawn="1"/>
        </p:nvSpPr>
        <p:spPr>
          <a:xfrm>
            <a:off x="838202" y="6475256"/>
            <a:ext cx="6059557" cy="215444"/>
          </a:xfrm>
          <a:prstGeom prst="rect">
            <a:avLst/>
          </a:prstGeom>
          <a:noFill/>
        </p:spPr>
        <p:txBody>
          <a:bodyPr wrap="square" lIns="0" rIns="0" rtlCol="0">
            <a:spAutoFit/>
          </a:bodyPr>
          <a:lstStyle/>
          <a:p>
            <a:r>
              <a:rPr lang="en-US" sz="800">
                <a:solidFill>
                  <a:schemeClr val="bg1">
                    <a:lumMod val="75000"/>
                  </a:schemeClr>
                </a:solidFill>
                <a:latin typeface="+mn-lt"/>
                <a:cs typeface="Arial" pitchFamily="34" charset="0"/>
              </a:rPr>
              <a:t>Copyright © 2025 HealthEquity, Inc. All rights reserved.  |  HealthEquity does not provide legal, tax or financial advice.</a:t>
            </a:r>
          </a:p>
        </p:txBody>
      </p:sp>
    </p:spTree>
    <p:extLst>
      <p:ext uri="{BB962C8B-B14F-4D97-AF65-F5344CB8AC3E}">
        <p14:creationId xmlns:p14="http://schemas.microsoft.com/office/powerpoint/2010/main" val="4077143080"/>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Lst>
  <p:hf hdr="0" dt="0"/>
  <p:txStyles>
    <p:titleStyle>
      <a:lvl1pPr algn="l" defTabSz="914354" rtl="0" eaLnBrk="1" latinLnBrk="0" hangingPunct="1">
        <a:lnSpc>
          <a:spcPct val="90000"/>
        </a:lnSpc>
        <a:spcBef>
          <a:spcPct val="0"/>
        </a:spcBef>
        <a:buNone/>
        <a:defRPr sz="4200" b="1" i="0" kern="1200">
          <a:solidFill>
            <a:schemeClr val="tx2"/>
          </a:solidFill>
          <a:latin typeface="Neue Haas Grotesk Text Pro" panose="020B0504020202020204" pitchFamily="34" charset="77"/>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E62B70BE-0F3F-3246-8FAC-E36CA87E6851}"/>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13116686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735" r:id="rId20"/>
    <p:sldLayoutId id="2147483952" r:id="rId21"/>
    <p:sldLayoutId id="2147483956" r:id="rId22"/>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76695580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6225E7FA-7948-B942-BBF6-69565228CFFF}"/>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grpSp>
        <p:nvGrpSpPr>
          <p:cNvPr id="10" name="Group 9">
            <a:extLst>
              <a:ext uri="{FF2B5EF4-FFF2-40B4-BE49-F238E27FC236}">
                <a16:creationId xmlns:a16="http://schemas.microsoft.com/office/drawing/2014/main" id="{BA6DFB6F-46AD-A64D-BAEA-32EAAD3526D2}"/>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0C565540-D5C3-CD4D-A6C9-2AAFF3CB8F8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EDE4A698-ABDD-5348-8F3B-DABBA0E503D5}"/>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73043967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948" r:id="rId3"/>
    <p:sldLayoutId id="2147483949" r:id="rId4"/>
    <p:sldLayoutId id="2147483951" r:id="rId5"/>
    <p:sldLayoutId id="2147483953" r:id="rId6"/>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2F40332-1697-D24F-8A94-40762AF45FB0}"/>
              </a:ext>
            </a:extLst>
          </p:cNvPr>
          <p:cNvGrpSpPr/>
          <p:nvPr userDrawn="1"/>
        </p:nvGrpSpPr>
        <p:grpSpPr>
          <a:xfrm rot="16200000">
            <a:off x="-764258" y="764260"/>
            <a:ext cx="2077163" cy="548641"/>
            <a:chOff x="16071" y="4"/>
            <a:chExt cx="2669546" cy="705108"/>
          </a:xfrm>
        </p:grpSpPr>
        <p:sp>
          <p:nvSpPr>
            <p:cNvPr id="5" name="Rectangle 4">
              <a:extLst>
                <a:ext uri="{FF2B5EF4-FFF2-40B4-BE49-F238E27FC236}">
                  <a16:creationId xmlns:a16="http://schemas.microsoft.com/office/drawing/2014/main" id="{1871B9ED-AD50-9B41-AD87-C2D1DA8FEC5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HaasGroteskText Pro" panose="020B0504020202020204" pitchFamily="34" charset="77"/>
              </a:endParaRPr>
            </a:p>
          </p:txBody>
        </p:sp>
        <p:pic>
          <p:nvPicPr>
            <p:cNvPr id="6" name="Graphic 5">
              <a:extLst>
                <a:ext uri="{FF2B5EF4-FFF2-40B4-BE49-F238E27FC236}">
                  <a16:creationId xmlns:a16="http://schemas.microsoft.com/office/drawing/2014/main" id="{17CACF8B-EC7E-5447-BD20-D77E25818141}"/>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01959" y="257198"/>
              <a:ext cx="1479804" cy="236770"/>
            </a:xfrm>
            <a:prstGeom prst="rect">
              <a:avLst/>
            </a:prstGeom>
          </p:spPr>
        </p:pic>
      </p:grpSp>
      <p:sp>
        <p:nvSpPr>
          <p:cNvPr id="8" name="Slide Number Placeholder 5">
            <a:extLst>
              <a:ext uri="{FF2B5EF4-FFF2-40B4-BE49-F238E27FC236}">
                <a16:creationId xmlns:a16="http://schemas.microsoft.com/office/drawing/2014/main" id="{484B37C4-04F4-4145-8C85-0318F6CBB2C9}"/>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HaasGroteskText Pro" panose="020B0504020202020204" pitchFamily="34" charset="77"/>
            </a:endParaRPr>
          </a:p>
        </p:txBody>
      </p:sp>
    </p:spTree>
    <p:extLst>
      <p:ext uri="{BB962C8B-B14F-4D97-AF65-F5344CB8AC3E}">
        <p14:creationId xmlns:p14="http://schemas.microsoft.com/office/powerpoint/2010/main" val="249648554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954" r:id="rId7"/>
    <p:sldLayoutId id="2147483955" r:id="rId8"/>
    <p:sldLayoutId id="2147483957" r:id="rId9"/>
  </p:sldLayoutIdLst>
  <p:hf sldNum="0" hdr="0" ftr="0" dt="0"/>
  <p:txStyles>
    <p:titleStyle>
      <a:lvl1pPr algn="l" defTabSz="609570" rtl="0" eaLnBrk="1" latinLnBrk="0" hangingPunct="1">
        <a:spcBef>
          <a:spcPct val="0"/>
        </a:spcBef>
        <a:buNone/>
        <a:defRPr sz="4267" b="1" i="0" kern="1200">
          <a:solidFill>
            <a:schemeClr val="tx2"/>
          </a:solidFill>
          <a:latin typeface="NeueHaasGroteskText Pro" panose="020B0504020202020204" pitchFamily="34" charset="77"/>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2F40332-1697-D24F-8A94-40762AF45FB0}"/>
              </a:ext>
            </a:extLst>
          </p:cNvPr>
          <p:cNvGrpSpPr/>
          <p:nvPr userDrawn="1"/>
        </p:nvGrpSpPr>
        <p:grpSpPr>
          <a:xfrm rot="16200000">
            <a:off x="-764258" y="764260"/>
            <a:ext cx="2077163" cy="548641"/>
            <a:chOff x="16071" y="4"/>
            <a:chExt cx="2669546" cy="705108"/>
          </a:xfrm>
        </p:grpSpPr>
        <p:sp>
          <p:nvSpPr>
            <p:cNvPr id="5" name="Rectangle 4">
              <a:extLst>
                <a:ext uri="{FF2B5EF4-FFF2-40B4-BE49-F238E27FC236}">
                  <a16:creationId xmlns:a16="http://schemas.microsoft.com/office/drawing/2014/main" id="{1871B9ED-AD50-9B41-AD87-C2D1DA8FEC5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6" name="Graphic 5">
              <a:extLst>
                <a:ext uri="{FF2B5EF4-FFF2-40B4-BE49-F238E27FC236}">
                  <a16:creationId xmlns:a16="http://schemas.microsoft.com/office/drawing/2014/main" id="{17CACF8B-EC7E-5447-BD20-D77E2581814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18992749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066563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1" y="454589"/>
            <a:ext cx="10972800"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1" y="1584961"/>
            <a:ext cx="10972799" cy="1565129"/>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6225E7FA-7948-B942-BBF6-69565228CFFF}"/>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grpSp>
        <p:nvGrpSpPr>
          <p:cNvPr id="10" name="Group 9">
            <a:extLst>
              <a:ext uri="{FF2B5EF4-FFF2-40B4-BE49-F238E27FC236}">
                <a16:creationId xmlns:a16="http://schemas.microsoft.com/office/drawing/2014/main" id="{BA6DFB6F-46AD-A64D-BAEA-32EAAD3526D2}"/>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0C565540-D5C3-CD4D-A6C9-2AAFF3CB8F8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EDE4A698-ABDD-5348-8F3B-DABBA0E503D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730439672"/>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cxnSp>
        <p:nvCxnSpPr>
          <p:cNvPr id="8" name="Straight Connector 7">
            <a:extLst>
              <a:ext uri="{FF2B5EF4-FFF2-40B4-BE49-F238E27FC236}">
                <a16:creationId xmlns:a16="http://schemas.microsoft.com/office/drawing/2014/main" id="{A15A60FC-510C-A94B-AE35-C996BCE0F49D}"/>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950618347"/>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 id="2147483940" r:id="rId18"/>
    <p:sldLayoutId id="2147483941" r:id="rId19"/>
    <p:sldLayoutId id="2147483942" r:id="rId20"/>
    <p:sldLayoutId id="2147483943" r:id="rId21"/>
    <p:sldLayoutId id="2147483944" r:id="rId22"/>
    <p:sldLayoutId id="2147483945" r:id="rId23"/>
  </p:sldLayoutIdLst>
  <p:hf sldNum="0" hdr="0" ftr="0" dt="0"/>
  <p:txStyles>
    <p:titleStyle>
      <a:lvl1pPr algn="l" defTabSz="609570" rtl="0" eaLnBrk="1" latinLnBrk="0" hangingPunct="1">
        <a:spcBef>
          <a:spcPct val="0"/>
        </a:spcBef>
        <a:buNone/>
        <a:defRPr sz="4267" b="1" i="0" kern="1200">
          <a:solidFill>
            <a:schemeClr val="tx2"/>
          </a:solidFill>
          <a:latin typeface="Arial" panose="020B0604020202020204" pitchFamily="34" charset="0"/>
          <a:ea typeface="+mj-ea"/>
          <a:cs typeface="Arial" panose="020B0604020202020204" pitchFamily="34" charset="0"/>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Arial" panose="020B0604020202020204" pitchFamily="34" charset="0"/>
          <a:ea typeface="+mn-ea"/>
          <a:cs typeface="Arial" panose="020B0604020202020204" pitchFamily="34" charset="0"/>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Arial" panose="020B0604020202020204" pitchFamily="34" charset="0"/>
          <a:ea typeface="+mn-ea"/>
          <a:cs typeface="Arial" panose="020B0604020202020204" pitchFamily="34" charset="0"/>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Arial" panose="020B0604020202020204" pitchFamily="34" charset="0"/>
          <a:ea typeface="+mn-ea"/>
          <a:cs typeface="Arial" panose="020B0604020202020204" pitchFamily="34" charset="0"/>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Arial" panose="020B0604020202020204" pitchFamily="34" charset="0"/>
          <a:ea typeface="+mn-ea"/>
          <a:cs typeface="Arial" panose="020B0604020202020204" pitchFamily="34" charset="0"/>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54.xml"/><Relationship Id="rId5" Type="http://schemas.openxmlformats.org/officeDocument/2006/relationships/image" Target="../media/image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4.svg"/><Relationship Id="rId2" Type="http://schemas.openxmlformats.org/officeDocument/2006/relationships/notesSlide" Target="../notesSlides/notesSlide11.xml"/><Relationship Id="rId1" Type="http://schemas.openxmlformats.org/officeDocument/2006/relationships/slideLayout" Target="../slideLayouts/slideLayout54.xml"/><Relationship Id="rId6" Type="http://schemas.openxmlformats.org/officeDocument/2006/relationships/image" Target="../media/image43.png"/><Relationship Id="rId5" Type="http://schemas.openxmlformats.org/officeDocument/2006/relationships/image" Target="../media/image2.sv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58.xml"/><Relationship Id="rId4"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58.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svg"/><Relationship Id="rId2" Type="http://schemas.openxmlformats.org/officeDocument/2006/relationships/notesSlide" Target="../notesSlides/notesSlide16.xml"/><Relationship Id="rId1" Type="http://schemas.openxmlformats.org/officeDocument/2006/relationships/slideLayout" Target="../slideLayouts/slideLayout62.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57.svg"/></Relationships>
</file>

<file path=ppt/slides/_rels/slide1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68.xml"/><Relationship Id="rId6" Type="http://schemas.openxmlformats.org/officeDocument/2006/relationships/image" Target="../media/image11.svg"/><Relationship Id="rId11" Type="http://schemas.openxmlformats.org/officeDocument/2006/relationships/image" Target="../media/image64.jpeg"/><Relationship Id="rId5" Type="http://schemas.openxmlformats.org/officeDocument/2006/relationships/image" Target="../media/image10.png"/><Relationship Id="rId10" Type="http://schemas.openxmlformats.org/officeDocument/2006/relationships/image" Target="../media/image63.svg"/><Relationship Id="rId4" Type="http://schemas.openxmlformats.org/officeDocument/2006/relationships/image" Target="../media/image59.svg"/><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11.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11.xml"/><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0.jpeg"/><Relationship Id="rId7" Type="http://schemas.openxmlformats.org/officeDocument/2006/relationships/image" Target="../media/image74.svg"/><Relationship Id="rId2" Type="http://schemas.openxmlformats.org/officeDocument/2006/relationships/notesSlide" Target="../notesSlides/notesSlide21.xml"/><Relationship Id="rId1" Type="http://schemas.openxmlformats.org/officeDocument/2006/relationships/slideLayout" Target="../slideLayouts/slideLayout59.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 Id="rId9" Type="http://schemas.openxmlformats.org/officeDocument/2006/relationships/image" Target="../media/image14.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6.xml"/><Relationship Id="rId16" Type="http://schemas.openxmlformats.org/officeDocument/2006/relationships/image" Target="../media/image35.svg"/><Relationship Id="rId1" Type="http://schemas.openxmlformats.org/officeDocument/2006/relationships/slideLayout" Target="../slideLayouts/slideLayout35.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58.xml"/><Relationship Id="rId4" Type="http://schemas.openxmlformats.org/officeDocument/2006/relationships/image" Target="../media/image37.sv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svg"/><Relationship Id="rId2" Type="http://schemas.openxmlformats.org/officeDocument/2006/relationships/notesSlide" Target="../notesSlides/notesSlide8.xml"/><Relationship Id="rId1" Type="http://schemas.openxmlformats.org/officeDocument/2006/relationships/slideLayout" Target="../slideLayouts/slideLayout58.xml"/><Relationship Id="rId6" Type="http://schemas.openxmlformats.org/officeDocument/2006/relationships/image" Target="../media/image1.png"/><Relationship Id="rId5" Type="http://schemas.openxmlformats.org/officeDocument/2006/relationships/image" Target="../media/image40.jpeg"/><Relationship Id="rId4" Type="http://schemas.openxmlformats.org/officeDocument/2006/relationships/image" Target="../media/image39.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7">
            <a:extLst>
              <a:ext uri="{FF2B5EF4-FFF2-40B4-BE49-F238E27FC236}">
                <a16:creationId xmlns:a16="http://schemas.microsoft.com/office/drawing/2014/main" id="{471D4CDB-C07F-F9DB-8EF5-EEA1BB0B65C6}"/>
              </a:ext>
            </a:extLst>
          </p:cNvPr>
          <p:cNvSpPr txBox="1">
            <a:spLocks/>
          </p:cNvSpPr>
          <p:nvPr/>
        </p:nvSpPr>
        <p:spPr>
          <a:xfrm>
            <a:off x="600375" y="5435601"/>
            <a:ext cx="10911293" cy="357620"/>
          </a:xfrm>
          <a:prstGeom prst="rect">
            <a:avLst/>
          </a:prstGeom>
        </p:spPr>
        <p:txBody>
          <a:bodyPr vert="horz" wrap="square" lIns="0" tIns="0" rIns="0" bIns="0" rtlCol="0">
            <a:spAutoFit/>
          </a:bodyPr>
          <a:lstStyle>
            <a:lvl1pPr marL="0" indent="0" algn="l" defTabSz="609570" rtl="0" eaLnBrk="1" latinLnBrk="0" hangingPunct="1">
              <a:lnSpc>
                <a:spcPct val="110000"/>
              </a:lnSpc>
              <a:spcBef>
                <a:spcPts val="0"/>
              </a:spcBef>
              <a:spcAft>
                <a:spcPts val="800"/>
              </a:spcAft>
              <a:buFont typeface="Wingdings" pitchFamily="2" charset="2"/>
              <a:buNone/>
              <a:tabLst/>
              <a:defRPr sz="2267" b="0" i="0" kern="1200">
                <a:solidFill>
                  <a:schemeClr val="tx1"/>
                </a:solidFill>
                <a:latin typeface="Neue Haas Grotesk Text Pro" panose="020B0504020202020204" pitchFamily="34" charset="0"/>
                <a:ea typeface="+mn-ea"/>
                <a:cs typeface="+mn-cs"/>
              </a:defRPr>
            </a:lvl1pPr>
            <a:lvl2pPr marL="609570" indent="0" algn="l" defTabSz="609570" rtl="0" eaLnBrk="1" latinLnBrk="0" hangingPunct="1">
              <a:lnSpc>
                <a:spcPct val="130000"/>
              </a:lnSpc>
              <a:spcBef>
                <a:spcPts val="0"/>
              </a:spcBef>
              <a:spcAft>
                <a:spcPts val="800"/>
              </a:spcAft>
              <a:buFont typeface="Wingdings" pitchFamily="2" charset="2"/>
              <a:buNone/>
              <a:tabLst/>
              <a:defRPr sz="2267" b="0" i="0" kern="1200">
                <a:solidFill>
                  <a:schemeClr val="tx1"/>
                </a:solidFill>
                <a:latin typeface="Neue Haas Grotesk Text Pro" panose="020B0504020202020204" pitchFamily="34" charset="0"/>
                <a:ea typeface="+mn-ea"/>
                <a:cs typeface="+mn-cs"/>
              </a:defRPr>
            </a:lvl2pPr>
            <a:lvl3pPr marL="1219140" indent="0" algn="l" defTabSz="609570" rtl="0" eaLnBrk="1" latinLnBrk="0" hangingPunct="1">
              <a:lnSpc>
                <a:spcPct val="130000"/>
              </a:lnSpc>
              <a:spcBef>
                <a:spcPts val="0"/>
              </a:spcBef>
              <a:spcAft>
                <a:spcPts val="800"/>
              </a:spcAft>
              <a:buFont typeface="Wingdings" pitchFamily="2" charset="2"/>
              <a:buNone/>
              <a:tabLst/>
              <a:defRPr sz="2267" b="0" i="0" kern="1200">
                <a:solidFill>
                  <a:schemeClr val="tx1"/>
                </a:solidFill>
                <a:latin typeface="Neue Haas Grotesk Text Pro" panose="020B0504020202020204" pitchFamily="34" charset="0"/>
                <a:ea typeface="+mn-ea"/>
                <a:cs typeface="+mn-cs"/>
              </a:defRPr>
            </a:lvl3pPr>
            <a:lvl4pPr marL="1828709" indent="0" algn="l" defTabSz="609570" rtl="0" eaLnBrk="1" latinLnBrk="0" hangingPunct="1">
              <a:lnSpc>
                <a:spcPct val="130000"/>
              </a:lnSpc>
              <a:spcBef>
                <a:spcPts val="0"/>
              </a:spcBef>
              <a:spcAft>
                <a:spcPts val="800"/>
              </a:spcAft>
              <a:buFont typeface="Wingdings" pitchFamily="2" charset="2"/>
              <a:buNone/>
              <a:tabLst/>
              <a:defRPr sz="2267" b="0" i="0" kern="1200">
                <a:solidFill>
                  <a:schemeClr val="tx1"/>
                </a:solidFill>
                <a:latin typeface="Neue Haas Grotesk Text Pro" panose="020B0504020202020204" pitchFamily="34" charset="0"/>
                <a:ea typeface="+mn-ea"/>
                <a:cs typeface="+mn-cs"/>
              </a:defRPr>
            </a:lvl4pPr>
            <a:lvl5pPr marL="2438278" indent="0" algn="l" defTabSz="609570" rtl="0" eaLnBrk="1" latinLnBrk="0" hangingPunct="1">
              <a:lnSpc>
                <a:spcPct val="120000"/>
              </a:lnSpc>
              <a:spcBef>
                <a:spcPts val="0"/>
              </a:spcBef>
              <a:spcAft>
                <a:spcPts val="800"/>
              </a:spcAft>
              <a:buFont typeface="Wingdings" pitchFamily="2" charset="2"/>
              <a:buNone/>
              <a:tabLst/>
              <a:defRPr sz="2267"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r>
              <a:rPr lang="en-US">
                <a:latin typeface="Neue Haas Grotesk Text Pro" panose="020B0504020202020204" pitchFamily="34" charset="77"/>
                <a:cs typeface="Arial" panose="020B0604020202020204" pitchFamily="34" charset="0"/>
              </a:rPr>
              <a:t>[Client/organization name]</a:t>
            </a:r>
          </a:p>
        </p:txBody>
      </p:sp>
      <p:sp>
        <p:nvSpPr>
          <p:cNvPr id="13" name="Title 5">
            <a:extLst>
              <a:ext uri="{FF2B5EF4-FFF2-40B4-BE49-F238E27FC236}">
                <a16:creationId xmlns:a16="http://schemas.microsoft.com/office/drawing/2014/main" id="{54D59C25-C81A-A024-51A1-B62AA7EC1393}"/>
              </a:ext>
            </a:extLst>
          </p:cNvPr>
          <p:cNvSpPr>
            <a:spLocks noGrp="1"/>
          </p:cNvSpPr>
          <p:nvPr>
            <p:ph type="title"/>
          </p:nvPr>
        </p:nvSpPr>
        <p:spPr>
          <a:xfrm>
            <a:off x="600375" y="3181379"/>
            <a:ext cx="5495625" cy="1990545"/>
          </a:xfrm>
        </p:spPr>
        <p:txBody>
          <a:bodyPr/>
          <a:lstStyle/>
          <a:p>
            <a:r>
              <a:rPr lang="en-US" sz="4000">
                <a:latin typeface="Neue Haas Grotesk Text Pro" panose="020B0504020202020204" pitchFamily="34" charset="77"/>
                <a:cs typeface="Arial"/>
              </a:rPr>
              <a:t>FSA essentials: Spend tax-free, save more on healthcare</a:t>
            </a:r>
          </a:p>
        </p:txBody>
      </p:sp>
      <p:sp>
        <p:nvSpPr>
          <p:cNvPr id="14" name="Content Placeholder 6">
            <a:extLst>
              <a:ext uri="{FF2B5EF4-FFF2-40B4-BE49-F238E27FC236}">
                <a16:creationId xmlns:a16="http://schemas.microsoft.com/office/drawing/2014/main" id="{0D729C34-BA34-7F49-B141-4B9810E9EB2E}"/>
              </a:ext>
            </a:extLst>
          </p:cNvPr>
          <p:cNvSpPr>
            <a:spLocks noGrp="1"/>
          </p:cNvSpPr>
          <p:nvPr>
            <p:ph sz="quarter" idx="11"/>
          </p:nvPr>
        </p:nvSpPr>
        <p:spPr>
          <a:xfrm>
            <a:off x="601134" y="6320575"/>
            <a:ext cx="6375303" cy="141064"/>
          </a:xfrm>
        </p:spPr>
        <p:txBody>
          <a:bodyPr/>
          <a:lstStyle/>
          <a:p>
            <a:endParaRPr lang="en-US">
              <a:latin typeface="Neue Haas Grotesk Text Pro" panose="020B0504020202020204" pitchFamily="34" charset="77"/>
              <a:cs typeface="Arial" panose="020B0604020202020204" pitchFamily="34" charset="0"/>
            </a:endParaRPr>
          </a:p>
        </p:txBody>
      </p:sp>
      <p:sp>
        <p:nvSpPr>
          <p:cNvPr id="15" name="Text Placeholder 8">
            <a:extLst>
              <a:ext uri="{FF2B5EF4-FFF2-40B4-BE49-F238E27FC236}">
                <a16:creationId xmlns:a16="http://schemas.microsoft.com/office/drawing/2014/main" id="{7203138A-541F-E5F8-4043-AE0D5E923A32}"/>
              </a:ext>
            </a:extLst>
          </p:cNvPr>
          <p:cNvSpPr txBox="1">
            <a:spLocks/>
          </p:cNvSpPr>
          <p:nvPr/>
        </p:nvSpPr>
        <p:spPr>
          <a:xfrm>
            <a:off x="3546828" y="406483"/>
            <a:ext cx="5354968" cy="307975"/>
          </a:xfrm>
          <a:prstGeom prst="rect">
            <a:avLst/>
          </a:prstGeom>
        </p:spPr>
        <p:txBody>
          <a:bodyPr vert="horz" lIns="0" tIns="0" rIns="0" bIns="0" rtlCol="0">
            <a:noAutofit/>
          </a:bodyPr>
          <a:lstStyle>
            <a:lvl1pPr marL="0" indent="0" algn="l" defTabSz="609570" rtl="0" eaLnBrk="1" latinLnBrk="0" hangingPunct="1">
              <a:lnSpc>
                <a:spcPct val="130000"/>
              </a:lnSpc>
              <a:spcBef>
                <a:spcPts val="0"/>
              </a:spcBef>
              <a:spcAft>
                <a:spcPts val="800"/>
              </a:spcAft>
              <a:buFont typeface="Wingdings" pitchFamily="2" charset="2"/>
              <a:buNone/>
              <a:tabLst/>
              <a:defRPr sz="2000" b="0" i="0" kern="1200">
                <a:solidFill>
                  <a:schemeClr val="tx1">
                    <a:lumMod val="90000"/>
                    <a:lumOff val="10000"/>
                  </a:schemeClr>
                </a:solidFill>
                <a:latin typeface="Neue Haas Grotesk Text Pro" panose="020B0504020202020204" pitchFamily="34" charset="0"/>
                <a:ea typeface="+mn-ea"/>
                <a:cs typeface="+mn-cs"/>
              </a:defRPr>
            </a:lvl1pPr>
            <a:lvl2pPr marL="609570" indent="0" algn="l" defTabSz="609570" rtl="0" eaLnBrk="1" latinLnBrk="0" hangingPunct="1">
              <a:lnSpc>
                <a:spcPct val="130000"/>
              </a:lnSpc>
              <a:spcBef>
                <a:spcPts val="0"/>
              </a:spcBef>
              <a:spcAft>
                <a:spcPts val="800"/>
              </a:spcAft>
              <a:buFont typeface="Wingdings" pitchFamily="2" charset="2"/>
              <a:buNone/>
              <a:tabLst/>
              <a:defRPr sz="1867" b="0" i="0" kern="1200">
                <a:solidFill>
                  <a:schemeClr val="bg1"/>
                </a:solidFill>
                <a:latin typeface="Neue Haas Grotesk Text Pro" panose="020B0504020202020204" pitchFamily="34" charset="0"/>
                <a:ea typeface="+mn-ea"/>
                <a:cs typeface="+mn-cs"/>
              </a:defRPr>
            </a:lvl2pPr>
            <a:lvl3pPr marL="1219140" indent="0" algn="l" defTabSz="609570" rtl="0" eaLnBrk="1" latinLnBrk="0" hangingPunct="1">
              <a:lnSpc>
                <a:spcPct val="130000"/>
              </a:lnSpc>
              <a:spcBef>
                <a:spcPts val="0"/>
              </a:spcBef>
              <a:spcAft>
                <a:spcPts val="800"/>
              </a:spcAft>
              <a:buFont typeface="Wingdings" pitchFamily="2" charset="2"/>
              <a:buNone/>
              <a:tabLst/>
              <a:defRPr sz="1867" b="0" i="0" kern="1200">
                <a:solidFill>
                  <a:schemeClr val="bg1"/>
                </a:solidFill>
                <a:latin typeface="Neue Haas Grotesk Text Pro" panose="020B0504020202020204" pitchFamily="34" charset="0"/>
                <a:ea typeface="+mn-ea"/>
                <a:cs typeface="+mn-cs"/>
              </a:defRPr>
            </a:lvl3pPr>
            <a:lvl4pPr marL="1828709" indent="0" algn="l" defTabSz="609570" rtl="0" eaLnBrk="1" latinLnBrk="0" hangingPunct="1">
              <a:lnSpc>
                <a:spcPct val="130000"/>
              </a:lnSpc>
              <a:spcBef>
                <a:spcPts val="0"/>
              </a:spcBef>
              <a:spcAft>
                <a:spcPts val="800"/>
              </a:spcAft>
              <a:buFont typeface="Wingdings" pitchFamily="2" charset="2"/>
              <a:buNone/>
              <a:tabLst/>
              <a:defRPr sz="1867" b="0" i="0" kern="1200">
                <a:solidFill>
                  <a:schemeClr val="bg1"/>
                </a:solidFill>
                <a:latin typeface="Neue Haas Grotesk Text Pro" panose="020B0504020202020204" pitchFamily="34" charset="0"/>
                <a:ea typeface="+mn-ea"/>
                <a:cs typeface="+mn-cs"/>
              </a:defRPr>
            </a:lvl4pPr>
            <a:lvl5pPr marL="2438278" indent="0" algn="l" defTabSz="609570" rtl="0" eaLnBrk="1" latinLnBrk="0" hangingPunct="1">
              <a:lnSpc>
                <a:spcPct val="120000"/>
              </a:lnSpc>
              <a:spcBef>
                <a:spcPts val="0"/>
              </a:spcBef>
              <a:spcAft>
                <a:spcPts val="800"/>
              </a:spcAft>
              <a:buFont typeface="Wingdings" pitchFamily="2" charset="2"/>
              <a:buNone/>
              <a:tabLst/>
              <a:defRPr sz="1867" b="0" i="0" kern="1200">
                <a:solidFill>
                  <a:schemeClr val="bg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r>
              <a:rPr lang="en-US" sz="2400">
                <a:latin typeface="Neue Haas Grotesk Text Pro" panose="020B0504020202020204" pitchFamily="34" charset="77"/>
              </a:rPr>
              <a:t>Healthcare FSA</a:t>
            </a:r>
          </a:p>
        </p:txBody>
      </p:sp>
      <p:pic>
        <p:nvPicPr>
          <p:cNvPr id="16" name="Content Placeholder 9">
            <a:extLst>
              <a:ext uri="{FF2B5EF4-FFF2-40B4-BE49-F238E27FC236}">
                <a16:creationId xmlns:a16="http://schemas.microsoft.com/office/drawing/2014/main" id="{3B4A3CB1-F2BA-6E37-BD4B-56CA25920C3F}"/>
              </a:ext>
            </a:extLst>
          </p:cNvPr>
          <p:cNvPicPr>
            <a:picLocks noChangeAspect="1"/>
          </p:cNvPicPr>
          <p:nvPr/>
        </p:nvPicPr>
        <p:blipFill>
          <a:blip r:embed="rId3">
            <a:extLst>
              <a:ext uri="{28A0092B-C50C-407E-A947-70E740481C1C}">
                <a14:useLocalDpi xmlns:a14="http://schemas.microsoft.com/office/drawing/2010/main" val="0"/>
              </a:ext>
            </a:extLst>
          </a:blip>
          <a:srcRect l="23783" r="23783"/>
          <a:stretch/>
        </p:blipFill>
        <p:spPr>
          <a:xfrm>
            <a:off x="6803438" y="0"/>
            <a:ext cx="5388562" cy="6858000"/>
          </a:xfrm>
          <a:prstGeom prst="rect">
            <a:avLst/>
          </a:prstGeom>
        </p:spPr>
      </p:pic>
    </p:spTree>
    <p:extLst>
      <p:ext uri="{BB962C8B-B14F-4D97-AF65-F5344CB8AC3E}">
        <p14:creationId xmlns:p14="http://schemas.microsoft.com/office/powerpoint/2010/main" val="963873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9" descr="A person sitting on a couch writing on papers&#10;&#10;AI-generated content may be incorrect.">
            <a:extLst>
              <a:ext uri="{FF2B5EF4-FFF2-40B4-BE49-F238E27FC236}">
                <a16:creationId xmlns:a16="http://schemas.microsoft.com/office/drawing/2014/main" id="{D0B2DC4D-AF0C-5D9B-9065-FC25830523AC}"/>
              </a:ext>
            </a:extLst>
          </p:cNvPr>
          <p:cNvPicPr>
            <a:picLocks noGrp="1" noChangeAspect="1"/>
          </p:cNvPicPr>
          <p:nvPr>
            <p:ph type="pic" idx="15"/>
          </p:nvPr>
        </p:nvPicPr>
        <p:blipFill>
          <a:blip r:embed="rId3">
            <a:extLst>
              <a:ext uri="{28A0092B-C50C-407E-A947-70E740481C1C}">
                <a14:useLocalDpi xmlns:a14="http://schemas.microsoft.com/office/drawing/2010/main" val="0"/>
              </a:ext>
            </a:extLst>
          </a:blip>
          <a:srcRect l="539" t="3729" r="578" b="12645"/>
          <a:stretch/>
        </p:blipFill>
        <p:spPr>
          <a:xfrm>
            <a:off x="0" y="-3"/>
            <a:ext cx="12192003" cy="6866768"/>
          </a:xfrm>
        </p:spPr>
      </p:pic>
      <p:sp>
        <p:nvSpPr>
          <p:cNvPr id="12" name="Rectangle 11">
            <a:extLst>
              <a:ext uri="{FF2B5EF4-FFF2-40B4-BE49-F238E27FC236}">
                <a16:creationId xmlns:a16="http://schemas.microsoft.com/office/drawing/2014/main" id="{8B4612C9-7F00-AED8-00AB-F2FF66D32B0A}"/>
              </a:ext>
            </a:extLst>
          </p:cNvPr>
          <p:cNvSpPr/>
          <p:nvPr/>
        </p:nvSpPr>
        <p:spPr>
          <a:xfrm>
            <a:off x="-3" y="3894808"/>
            <a:ext cx="9869715" cy="23306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4442510-EC2C-CB5E-8F4C-076F178BFD91}"/>
              </a:ext>
            </a:extLst>
          </p:cNvPr>
          <p:cNvCxnSpPr>
            <a:cxnSpLocks/>
          </p:cNvCxnSpPr>
          <p:nvPr/>
        </p:nvCxnSpPr>
        <p:spPr>
          <a:xfrm>
            <a:off x="9906271" y="3894809"/>
            <a:ext cx="0" cy="2330612"/>
          </a:xfrm>
          <a:prstGeom prst="line">
            <a:avLst/>
          </a:prstGeom>
          <a:ln w="793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itle 5">
            <a:extLst>
              <a:ext uri="{FF2B5EF4-FFF2-40B4-BE49-F238E27FC236}">
                <a16:creationId xmlns:a16="http://schemas.microsoft.com/office/drawing/2014/main" id="{F2CD5BA7-B6EF-77DC-B79B-F363C307C1D4}"/>
              </a:ext>
            </a:extLst>
          </p:cNvPr>
          <p:cNvSpPr>
            <a:spLocks noGrp="1"/>
          </p:cNvSpPr>
          <p:nvPr>
            <p:ph type="title"/>
          </p:nvPr>
        </p:nvSpPr>
        <p:spPr>
          <a:xfrm>
            <a:off x="853441" y="4381300"/>
            <a:ext cx="6620787" cy="1388585"/>
          </a:xfrm>
        </p:spPr>
        <p:txBody>
          <a:bodyPr/>
          <a:lstStyle/>
          <a:p>
            <a:r>
              <a:rPr lang="en-US">
                <a:latin typeface="Neue Haas Grotesk Text Pro" panose="020B0504020202020204" pitchFamily="34" charset="77"/>
                <a:cs typeface="Arial" panose="020B0604020202020204" pitchFamily="34" charset="0"/>
              </a:rPr>
              <a:t>Smart</a:t>
            </a:r>
            <a:r>
              <a:rPr lang="en-US" spc="400">
                <a:latin typeface="Neue Haas Grotesk Text Pro" panose="020B0504020202020204" pitchFamily="34" charset="77"/>
                <a:cs typeface="Arial" panose="020B0604020202020204" pitchFamily="34" charset="0"/>
              </a:rPr>
              <a:t> </a:t>
            </a:r>
            <a:r>
              <a:rPr lang="en-US">
                <a:latin typeface="Neue Haas Grotesk Text Pro" panose="020B0504020202020204" pitchFamily="34" charset="77"/>
                <a:cs typeface="Arial" panose="020B0604020202020204" pitchFamily="34" charset="0"/>
              </a:rPr>
              <a:t>spending starts</a:t>
            </a:r>
            <a:r>
              <a:rPr lang="en-US" spc="400">
                <a:latin typeface="Neue Haas Grotesk Text Pro" panose="020B0504020202020204" pitchFamily="34" charset="77"/>
                <a:cs typeface="Arial" panose="020B0604020202020204" pitchFamily="34" charset="0"/>
              </a:rPr>
              <a:t> </a:t>
            </a:r>
            <a:r>
              <a:rPr lang="en-US">
                <a:latin typeface="Neue Haas Grotesk Text Pro" panose="020B0504020202020204" pitchFamily="34" charset="77"/>
                <a:cs typeface="Arial" panose="020B0604020202020204" pitchFamily="34" charset="0"/>
              </a:rPr>
              <a:t>with thoughtful planning</a:t>
            </a:r>
          </a:p>
        </p:txBody>
      </p:sp>
      <p:grpSp>
        <p:nvGrpSpPr>
          <p:cNvPr id="15" name="Group 14">
            <a:extLst>
              <a:ext uri="{FF2B5EF4-FFF2-40B4-BE49-F238E27FC236}">
                <a16:creationId xmlns:a16="http://schemas.microsoft.com/office/drawing/2014/main" id="{730ED4D9-DA60-9D1F-88CB-C3F18FBBEFCD}"/>
              </a:ext>
            </a:extLst>
          </p:cNvPr>
          <p:cNvGrpSpPr/>
          <p:nvPr/>
        </p:nvGrpSpPr>
        <p:grpSpPr>
          <a:xfrm rot="16200000">
            <a:off x="-764257" y="764258"/>
            <a:ext cx="2077161" cy="548641"/>
            <a:chOff x="16071" y="4"/>
            <a:chExt cx="2669546" cy="705108"/>
          </a:xfrm>
        </p:grpSpPr>
        <p:sp>
          <p:nvSpPr>
            <p:cNvPr id="16" name="Rectangle 15">
              <a:extLst>
                <a:ext uri="{FF2B5EF4-FFF2-40B4-BE49-F238E27FC236}">
                  <a16:creationId xmlns:a16="http://schemas.microsoft.com/office/drawing/2014/main" id="{A0058326-0D8D-3791-7FC1-2467CE12E0F7}"/>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3C60FDBE-FEB1-9738-6221-66709A91BC8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959" y="257198"/>
              <a:ext cx="1479804" cy="236770"/>
            </a:xfrm>
            <a:prstGeom prst="rect">
              <a:avLst/>
            </a:prstGeom>
          </p:spPr>
        </p:pic>
      </p:grpSp>
      <p:sp>
        <p:nvSpPr>
          <p:cNvPr id="18" name="TextBox 17">
            <a:extLst>
              <a:ext uri="{FF2B5EF4-FFF2-40B4-BE49-F238E27FC236}">
                <a16:creationId xmlns:a16="http://schemas.microsoft.com/office/drawing/2014/main" id="{1553B0FD-F253-DF4B-8346-ACC3A764660C}"/>
              </a:ext>
            </a:extLst>
          </p:cNvPr>
          <p:cNvSpPr txBox="1"/>
          <p:nvPr/>
        </p:nvSpPr>
        <p:spPr>
          <a:xfrm>
            <a:off x="628650" y="6449267"/>
            <a:ext cx="6966769" cy="230832"/>
          </a:xfrm>
          <a:prstGeom prst="rect">
            <a:avLst/>
          </a:prstGeom>
          <a:noFill/>
        </p:spPr>
        <p:txBody>
          <a:bodyPr wrap="square" lIns="0" rIns="0" rtlCol="0">
            <a:spAutoFit/>
          </a:bodyPr>
          <a:lstStyle/>
          <a:p>
            <a:r>
              <a:rPr lang="en-US" sz="900">
                <a:solidFill>
                  <a:schemeClr val="bg1"/>
                </a:solidFill>
                <a:latin typeface="Neue Haas Grotesk Text Pro" panose="020B0504020202020204" pitchFamily="34" charset="77"/>
                <a:cs typeface="Arial" pitchFamily="34" charset="0"/>
              </a:rPr>
              <a:t>Copyright © 2025 HealthEquity, Inc. All rights reserved.  |  HealthEquity does not provide legal, tax or financial advice.</a:t>
            </a:r>
          </a:p>
        </p:txBody>
      </p:sp>
    </p:spTree>
    <p:extLst>
      <p:ext uri="{BB962C8B-B14F-4D97-AF65-F5344CB8AC3E}">
        <p14:creationId xmlns:p14="http://schemas.microsoft.com/office/powerpoint/2010/main" val="2765829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holding a phone and a credit card&#10;&#10;AI-generated content may be incorrect.">
            <a:extLst>
              <a:ext uri="{FF2B5EF4-FFF2-40B4-BE49-F238E27FC236}">
                <a16:creationId xmlns:a16="http://schemas.microsoft.com/office/drawing/2014/main" id="{9FB453E1-482A-06FE-6491-E4E3BC3E9DB2}"/>
              </a:ext>
            </a:extLst>
          </p:cNvPr>
          <p:cNvPicPr>
            <a:picLocks noGrp="1" noChangeAspect="1"/>
          </p:cNvPicPr>
          <p:nvPr>
            <p:ph type="pic" idx="15"/>
          </p:nvPr>
        </p:nvPicPr>
        <p:blipFill>
          <a:blip r:embed="rId3">
            <a:extLst>
              <a:ext uri="{28A0092B-C50C-407E-A947-70E740481C1C}">
                <a14:useLocalDpi xmlns:a14="http://schemas.microsoft.com/office/drawing/2010/main" val="0"/>
              </a:ext>
            </a:extLst>
          </a:blip>
          <a:srcRect l="3211" t="2867" r="-3151" b="12780"/>
          <a:stretch/>
        </p:blipFill>
        <p:spPr>
          <a:xfrm flipH="1">
            <a:off x="-1" y="-3"/>
            <a:ext cx="12192004" cy="6866768"/>
          </a:xfrm>
        </p:spPr>
      </p:pic>
      <p:sp>
        <p:nvSpPr>
          <p:cNvPr id="9" name="Rectangle 8">
            <a:extLst>
              <a:ext uri="{FF2B5EF4-FFF2-40B4-BE49-F238E27FC236}">
                <a16:creationId xmlns:a16="http://schemas.microsoft.com/office/drawing/2014/main" id="{46B74D1B-E786-BA99-3A01-4DFF6E85A2F2}"/>
              </a:ext>
              <a:ext uri="{C183D7F6-B498-43B3-948B-1728B52AA6E4}">
                <adec:decorative xmlns:adec="http://schemas.microsoft.com/office/drawing/2017/decorative" val="1"/>
              </a:ext>
            </a:extLst>
          </p:cNvPr>
          <p:cNvSpPr/>
          <p:nvPr/>
        </p:nvSpPr>
        <p:spPr>
          <a:xfrm>
            <a:off x="-1" y="1202"/>
            <a:ext cx="4630995" cy="6856798"/>
          </a:xfrm>
          <a:prstGeom prst="rect">
            <a:avLst/>
          </a:prstGeom>
          <a:gradFill flip="none" rotWithShape="1">
            <a:gsLst>
              <a:gs pos="70000">
                <a:schemeClr val="bg1">
                  <a:alpha val="0"/>
                </a:schemeClr>
              </a:gs>
              <a:gs pos="10000">
                <a:schemeClr val="bg1"/>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endParaRPr>
          </a:p>
        </p:txBody>
      </p:sp>
      <p:grpSp>
        <p:nvGrpSpPr>
          <p:cNvPr id="10" name="Group 9">
            <a:extLst>
              <a:ext uri="{FF2B5EF4-FFF2-40B4-BE49-F238E27FC236}">
                <a16:creationId xmlns:a16="http://schemas.microsoft.com/office/drawing/2014/main" id="{80B8D962-8355-3987-6D0A-585F1BFE17CC}"/>
              </a:ext>
            </a:extLst>
          </p:cNvPr>
          <p:cNvGrpSpPr/>
          <p:nvPr/>
        </p:nvGrpSpPr>
        <p:grpSpPr>
          <a:xfrm rot="16200000">
            <a:off x="-764257" y="764258"/>
            <a:ext cx="2077161" cy="548641"/>
            <a:chOff x="16071" y="4"/>
            <a:chExt cx="2669546" cy="705108"/>
          </a:xfrm>
        </p:grpSpPr>
        <p:sp>
          <p:nvSpPr>
            <p:cNvPr id="11" name="Rectangle 10">
              <a:extLst>
                <a:ext uri="{FF2B5EF4-FFF2-40B4-BE49-F238E27FC236}">
                  <a16:creationId xmlns:a16="http://schemas.microsoft.com/office/drawing/2014/main" id="{4031E75F-585B-2C65-0687-8A1EBA2962C0}"/>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465C6311-7E0B-18DE-7CE0-8C151E09121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959" y="257198"/>
              <a:ext cx="1479804" cy="236770"/>
            </a:xfrm>
            <a:prstGeom prst="rect">
              <a:avLst/>
            </a:prstGeom>
          </p:spPr>
        </p:pic>
      </p:grpSp>
      <p:sp>
        <p:nvSpPr>
          <p:cNvPr id="13" name="Rounded Rectangle 12">
            <a:extLst>
              <a:ext uri="{FF2B5EF4-FFF2-40B4-BE49-F238E27FC236}">
                <a16:creationId xmlns:a16="http://schemas.microsoft.com/office/drawing/2014/main" id="{1D076911-38A9-DCFF-FFF4-1FDD14C9662F}"/>
              </a:ext>
            </a:extLst>
          </p:cNvPr>
          <p:cNvSpPr/>
          <p:nvPr/>
        </p:nvSpPr>
        <p:spPr>
          <a:xfrm>
            <a:off x="899517" y="-209862"/>
            <a:ext cx="3567552" cy="3970702"/>
          </a:xfrm>
          <a:prstGeom prst="roundRect">
            <a:avLst>
              <a:gd name="adj" fmla="val 0"/>
            </a:avLst>
          </a:prstGeom>
          <a:solidFill>
            <a:schemeClr val="bg1"/>
          </a:solidFill>
          <a:ln w="3175">
            <a:noFill/>
          </a:ln>
          <a:effectLst>
            <a:outerShdw blurRad="194323" dist="38100" dir="2700000" algn="tl" rotWithShape="0">
              <a:prstClr val="black">
                <a:alpha val="6686"/>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14" name="Title 2">
            <a:extLst>
              <a:ext uri="{FF2B5EF4-FFF2-40B4-BE49-F238E27FC236}">
                <a16:creationId xmlns:a16="http://schemas.microsoft.com/office/drawing/2014/main" id="{02EDF8BE-FD7F-BEAD-5284-96FD30B7FE3F}"/>
              </a:ext>
            </a:extLst>
          </p:cNvPr>
          <p:cNvSpPr>
            <a:spLocks noGrp="1"/>
          </p:cNvSpPr>
          <p:nvPr>
            <p:ph type="title"/>
          </p:nvPr>
        </p:nvSpPr>
        <p:spPr>
          <a:xfrm>
            <a:off x="1269102" y="1861504"/>
            <a:ext cx="6620787" cy="1525161"/>
          </a:xfrm>
        </p:spPr>
        <p:txBody>
          <a:bodyPr/>
          <a:lstStyle/>
          <a:p>
            <a:r>
              <a:rPr lang="en-US" sz="3600">
                <a:latin typeface="Neue Haas Grotesk Text Pro" panose="020B0504020202020204" pitchFamily="34" charset="77"/>
                <a:cs typeface="Arial" panose="020B0604020202020204" pitchFamily="34" charset="0"/>
              </a:rPr>
              <a:t>Pro-tip:</a:t>
            </a:r>
            <a:br>
              <a:rPr lang="en-US">
                <a:latin typeface="Neue Haas Grotesk Text Pro" panose="020B0504020202020204" pitchFamily="34" charset="77"/>
                <a:cs typeface="Arial" panose="020B0604020202020204" pitchFamily="34" charset="0"/>
              </a:rPr>
            </a:br>
            <a:r>
              <a:rPr lang="en-US" sz="2800" b="0">
                <a:solidFill>
                  <a:schemeClr val="tx1"/>
                </a:solidFill>
                <a:latin typeface="Neue Haas Grotesk Text Pro" panose="020B0504020202020204" pitchFamily="34" charset="77"/>
                <a:cs typeface="Arial" panose="020B0604020202020204" pitchFamily="34" charset="0"/>
              </a:rPr>
              <a:t>You only save </a:t>
            </a:r>
            <a:br>
              <a:rPr lang="en-US" sz="2800" b="0">
                <a:solidFill>
                  <a:schemeClr val="tx1"/>
                </a:solidFill>
                <a:latin typeface="Neue Haas Grotesk Text Pro" panose="020B0504020202020204" pitchFamily="34" charset="77"/>
                <a:cs typeface="Arial" panose="020B0604020202020204" pitchFamily="34" charset="0"/>
              </a:rPr>
            </a:br>
            <a:r>
              <a:rPr lang="en-US" sz="2800" b="0">
                <a:solidFill>
                  <a:schemeClr val="tx1"/>
                </a:solidFill>
                <a:latin typeface="Neue Haas Grotesk Text Pro" panose="020B0504020202020204" pitchFamily="34" charset="77"/>
                <a:cs typeface="Arial" panose="020B0604020202020204" pitchFamily="34" charset="0"/>
              </a:rPr>
              <a:t>if you spend it all </a:t>
            </a:r>
            <a:endParaRPr lang="en-US" sz="3200" b="0">
              <a:solidFill>
                <a:schemeClr val="tx1"/>
              </a:solidFill>
              <a:latin typeface="Neue Haas Grotesk Text Pro" panose="020B0504020202020204" pitchFamily="34" charset="77"/>
              <a:cs typeface="Arial" panose="020B0604020202020204" pitchFamily="34" charset="0"/>
            </a:endParaRPr>
          </a:p>
        </p:txBody>
      </p:sp>
      <p:pic>
        <p:nvPicPr>
          <p:cNvPr id="15" name="Graphic 14">
            <a:extLst>
              <a:ext uri="{FF2B5EF4-FFF2-40B4-BE49-F238E27FC236}">
                <a16:creationId xmlns:a16="http://schemas.microsoft.com/office/drawing/2014/main" id="{761F6E0D-B4D2-2B35-A035-85CE3CCB410A}"/>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210110" y="1296892"/>
            <a:ext cx="507590" cy="507590"/>
          </a:xfrm>
          <a:prstGeom prst="rect">
            <a:avLst/>
          </a:prstGeom>
        </p:spPr>
      </p:pic>
    </p:spTree>
    <p:extLst>
      <p:ext uri="{BB962C8B-B14F-4D97-AF65-F5344CB8AC3E}">
        <p14:creationId xmlns:p14="http://schemas.microsoft.com/office/powerpoint/2010/main" val="1744272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9">
            <a:extLst>
              <a:ext uri="{FF2B5EF4-FFF2-40B4-BE49-F238E27FC236}">
                <a16:creationId xmlns:a16="http://schemas.microsoft.com/office/drawing/2014/main" id="{B0784FE8-79C2-5CD2-D3CC-1016B8FD0683}"/>
              </a:ext>
            </a:extLst>
          </p:cNvPr>
          <p:cNvSpPr txBox="1">
            <a:spLocks/>
          </p:cNvSpPr>
          <p:nvPr/>
        </p:nvSpPr>
        <p:spPr>
          <a:xfrm>
            <a:off x="853444" y="2671342"/>
            <a:ext cx="9519750" cy="3114861"/>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a:lnSpc>
                <a:spcPct val="110000"/>
              </a:lnSpc>
              <a:spcAft>
                <a:spcPts val="1800"/>
              </a:spcAft>
              <a:defRPr/>
            </a:pPr>
            <a:r>
              <a:rPr kumimoji="0" lang="en-US" sz="4400" b="1" i="0" u="none" strike="noStrike" kern="1200" cap="none" spc="0" normalizeH="0" baseline="0" noProof="0">
                <a:ln>
                  <a:noFill/>
                </a:ln>
                <a:effectLst/>
                <a:uLnTx/>
                <a:uFillTx/>
                <a:latin typeface="Neue Haas Grotesk Text Pro" panose="020B0504020202020204" pitchFamily="34" charset="77"/>
                <a:cs typeface="Arial"/>
              </a:rPr>
              <a:t>How can you find out if an expense or service is eligible to be purchased with your FSA funds? </a:t>
            </a:r>
          </a:p>
          <a:p>
            <a:pPr>
              <a:lnSpc>
                <a:spcPct val="110000"/>
              </a:lnSpc>
              <a:defRPr/>
            </a:pPr>
            <a:r>
              <a:rPr kumimoji="0" lang="en-US" sz="3200" b="0" i="0" u="none" strike="noStrike" kern="1200" cap="none" spc="0" normalizeH="0" baseline="0" noProof="0">
                <a:ln>
                  <a:noFill/>
                </a:ln>
                <a:solidFill>
                  <a:schemeClr val="tx1"/>
                </a:solidFill>
                <a:effectLst/>
                <a:uLnTx/>
                <a:uFillTx/>
                <a:latin typeface="Neue Haas Grotesk Text Pro" panose="020B0504020202020204" pitchFamily="34" charset="77"/>
                <a:cs typeface="Arial"/>
              </a:rPr>
              <a:t>(Respond in poll)</a:t>
            </a:r>
          </a:p>
          <a:p>
            <a:pPr>
              <a:lnSpc>
                <a:spcPct val="110000"/>
              </a:lnSpc>
              <a:defRPr/>
            </a:pPr>
            <a:endParaRPr kumimoji="0" lang="en-US" sz="4400" b="1" i="0" u="none" strike="noStrike" kern="1200" cap="none" spc="0" normalizeH="0" baseline="0" noProof="0">
              <a:ln>
                <a:noFill/>
              </a:ln>
              <a:solidFill>
                <a:srgbClr val="592C82"/>
              </a:solidFill>
              <a:effectLst/>
              <a:uLnTx/>
              <a:uFillTx/>
              <a:latin typeface="Neue Haas Grotesk Text Pro" panose="020B0504020202020204" pitchFamily="34" charset="77"/>
              <a:cs typeface="Arial"/>
            </a:endParaRPr>
          </a:p>
        </p:txBody>
      </p:sp>
      <p:pic>
        <p:nvPicPr>
          <p:cNvPr id="4" name="Graphic 3">
            <a:extLst>
              <a:ext uri="{FF2B5EF4-FFF2-40B4-BE49-F238E27FC236}">
                <a16:creationId xmlns:a16="http://schemas.microsoft.com/office/drawing/2014/main" id="{4387B5C1-9C0C-F59D-D5C0-D7310394636E}"/>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98413" y="1905847"/>
            <a:ext cx="600603" cy="600603"/>
          </a:xfrm>
          <a:prstGeom prst="rect">
            <a:avLst/>
          </a:prstGeom>
        </p:spPr>
      </p:pic>
    </p:spTree>
    <p:extLst>
      <p:ext uri="{BB962C8B-B14F-4D97-AF65-F5344CB8AC3E}">
        <p14:creationId xmlns:p14="http://schemas.microsoft.com/office/powerpoint/2010/main" val="2823100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59">
            <a:extLst>
              <a:ext uri="{FF2B5EF4-FFF2-40B4-BE49-F238E27FC236}">
                <a16:creationId xmlns:a16="http://schemas.microsoft.com/office/drawing/2014/main" id="{2F5C3834-6195-F1FD-66F1-C4410F03452B}"/>
              </a:ext>
            </a:extLst>
          </p:cNvPr>
          <p:cNvSpPr txBox="1">
            <a:spLocks/>
          </p:cNvSpPr>
          <p:nvPr/>
        </p:nvSpPr>
        <p:spPr>
          <a:xfrm>
            <a:off x="853444" y="553821"/>
            <a:ext cx="9969454" cy="874049"/>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marL="0" marR="0" lvl="0" indent="0" defTabSz="914400" rtl="0" eaLnBrk="1" fontAlgn="auto" latinLnBrk="0" hangingPunct="1">
              <a:lnSpc>
                <a:spcPct val="100000"/>
              </a:lnSpc>
              <a:spcBef>
                <a:spcPts val="0"/>
              </a:spcBef>
              <a:spcAft>
                <a:spcPts val="2400"/>
              </a:spcAft>
              <a:buClrTx/>
              <a:buSzTx/>
              <a:buFontTx/>
              <a:buNone/>
              <a:tabLst/>
              <a:defRPr/>
            </a:pPr>
            <a:r>
              <a:rPr kumimoji="0" lang="en-US" sz="4400" i="0" u="none" strike="noStrike" kern="1200" cap="none" spc="0" normalizeH="0" baseline="0" noProof="0">
                <a:ln>
                  <a:noFill/>
                </a:ln>
                <a:effectLst/>
                <a:uLnTx/>
                <a:uFillTx/>
                <a:latin typeface="Neue Haas Grotesk Text Pro" panose="020B0504020202020204" pitchFamily="34" charset="77"/>
                <a:ea typeface="+mn-ea"/>
                <a:cs typeface="Arial" panose="020B0604020202020204" pitchFamily="34" charset="0"/>
              </a:rPr>
              <a:t>There are a variety of ways:</a:t>
            </a:r>
          </a:p>
        </p:txBody>
      </p:sp>
      <p:sp>
        <p:nvSpPr>
          <p:cNvPr id="19" name="Content Placeholder 3">
            <a:extLst>
              <a:ext uri="{FF2B5EF4-FFF2-40B4-BE49-F238E27FC236}">
                <a16:creationId xmlns:a16="http://schemas.microsoft.com/office/drawing/2014/main" id="{E7D1B08A-CAFB-4941-2138-B93EE672EF79}"/>
              </a:ext>
            </a:extLst>
          </p:cNvPr>
          <p:cNvSpPr>
            <a:spLocks noGrp="1"/>
          </p:cNvSpPr>
          <p:nvPr>
            <p:ph sz="quarter" idx="15"/>
          </p:nvPr>
        </p:nvSpPr>
        <p:spPr>
          <a:xfrm>
            <a:off x="959370" y="6071785"/>
            <a:ext cx="9863528" cy="567399"/>
          </a:xfrm>
        </p:spPr>
        <p:txBody>
          <a:bodyPr/>
          <a:lstStyle/>
          <a:p>
            <a:r>
              <a:rPr lang="en-US">
                <a:latin typeface="Neue Haas Grotesk Text Pro" panose="020B0504020202020204" pitchFamily="34" charset="77"/>
              </a:rPr>
              <a:t>Plans vary by employer, and these changes do not necessarily change the benefits available under your employer's plan. </a:t>
            </a:r>
            <a:r>
              <a:rPr kumimoji="0" lang="en-US" sz="800" b="0" i="0" u="none" strike="noStrike" kern="1200" cap="none" spc="0" normalizeH="0" baseline="0" noProof="0">
                <a:ln>
                  <a:noFill/>
                </a:ln>
                <a:solidFill>
                  <a:srgbClr val="2A2C2C"/>
                </a:solidFill>
                <a:effectLst/>
                <a:uLnTx/>
                <a:uFillTx/>
                <a:latin typeface="Neue Haas Grotesk Text Pro" panose="020B0504020202020204" pitchFamily="34" charset="77"/>
              </a:rPr>
              <a:t>HealthEquity and the FSA Store are separate companies and are not responsible for each other's policies or services. When you make a purchase through FSA Store from a link on a HealthEquity site, we may earn an affiliate commission.</a:t>
            </a:r>
            <a:endParaRPr kumimoji="0" lang="en-US" sz="800" b="0" i="0" u="none" strike="noStrike" kern="1200" cap="none" spc="0" normalizeH="0" baseline="0" noProof="0">
              <a:ln>
                <a:noFill/>
              </a:ln>
              <a:solidFill>
                <a:srgbClr val="595959"/>
              </a:solidFill>
              <a:effectLst/>
              <a:uLnTx/>
              <a:uFillTx/>
              <a:latin typeface="Neue Haas Grotesk Text Pro" panose="020B0504020202020204" pitchFamily="34" charset="77"/>
              <a:cs typeface="Arial" panose="020B0604020202020204" pitchFamily="34" charset="0"/>
            </a:endParaRPr>
          </a:p>
          <a:p>
            <a:r>
              <a:rPr lang="en-US">
                <a:latin typeface="Neue Haas Grotesk Text Pro" panose="020B0504020202020204" pitchFamily="34" charset="77"/>
              </a:rPr>
              <a:t>. </a:t>
            </a:r>
          </a:p>
        </p:txBody>
      </p:sp>
      <p:sp>
        <p:nvSpPr>
          <p:cNvPr id="20" name="TextBox 19">
            <a:extLst>
              <a:ext uri="{FF2B5EF4-FFF2-40B4-BE49-F238E27FC236}">
                <a16:creationId xmlns:a16="http://schemas.microsoft.com/office/drawing/2014/main" id="{66878A23-EC72-3244-AF92-8F137137628E}"/>
              </a:ext>
            </a:extLst>
          </p:cNvPr>
          <p:cNvSpPr txBox="1"/>
          <p:nvPr/>
        </p:nvSpPr>
        <p:spPr>
          <a:xfrm>
            <a:off x="1287019" y="3081728"/>
            <a:ext cx="3133978" cy="1446725"/>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2400" b="1" i="0" u="none" strike="noStrike" kern="1200" cap="none" spc="0" normalizeH="0" baseline="0" noProof="0">
                <a:ln>
                  <a:noFill/>
                </a:ln>
                <a:effectLst/>
                <a:uLnTx/>
                <a:uFillTx/>
                <a:latin typeface="Neue Haas Grotesk Text Pro" panose="020B0504020202020204" pitchFamily="34" charset="77"/>
              </a:rPr>
              <a:t>Search online</a:t>
            </a:r>
          </a:p>
          <a:p>
            <a:pPr marL="285750" indent="-285750">
              <a:lnSpc>
                <a:spcPct val="120000"/>
              </a:lnSpc>
              <a:spcAft>
                <a:spcPts val="1200"/>
              </a:spcAft>
              <a:buFont typeface="Wingdings" pitchFamily="2" charset="2"/>
              <a:buChar char="§"/>
              <a:defRPr/>
            </a:pPr>
            <a:r>
              <a:rPr kumimoji="0" lang="en-US" sz="1600" b="0" i="0" u="none" strike="noStrike" kern="1200" cap="none" spc="0" normalizeH="0" baseline="0" noProof="0" err="1">
                <a:ln>
                  <a:noFill/>
                </a:ln>
                <a:effectLst/>
                <a:uLnTx/>
                <a:uFillTx/>
                <a:latin typeface="Neue Haas Grotesk Text Pro" panose="020B0504020202020204" pitchFamily="34" charset="77"/>
                <a:cs typeface="Arial"/>
              </a:rPr>
              <a:t>HealthEquity.com</a:t>
            </a:r>
            <a:r>
              <a:rPr kumimoji="0" lang="en-US" sz="1600" b="0" i="0" u="none" strike="noStrike" kern="1200" cap="none" spc="0" normalizeH="0" baseline="0" noProof="0">
                <a:ln>
                  <a:noFill/>
                </a:ln>
                <a:effectLst/>
                <a:uLnTx/>
                <a:uFillTx/>
                <a:latin typeface="Neue Haas Grotesk Text Pro" panose="020B0504020202020204" pitchFamily="34" charset="77"/>
                <a:cs typeface="Arial"/>
              </a:rPr>
              <a:t>/</a:t>
            </a:r>
            <a:r>
              <a:rPr kumimoji="0" lang="en-US" sz="1600" b="0" i="0" u="none" strike="noStrike" kern="1200" cap="none" spc="0" normalizeH="0" baseline="0" noProof="0" err="1">
                <a:ln>
                  <a:noFill/>
                </a:ln>
                <a:effectLst/>
                <a:uLnTx/>
                <a:uFillTx/>
                <a:latin typeface="Neue Haas Grotesk Text Pro" panose="020B0504020202020204" pitchFamily="34" charset="77"/>
                <a:cs typeface="Arial"/>
              </a:rPr>
              <a:t>fsa-qme</a:t>
            </a:r>
            <a:endParaRPr kumimoji="0" lang="en-US" sz="1600" b="0" i="0" u="none" strike="noStrike" kern="1200" cap="none" spc="0" normalizeH="0" baseline="0" noProof="0">
              <a:ln>
                <a:noFill/>
              </a:ln>
              <a:effectLst/>
              <a:uLnTx/>
              <a:uFillTx/>
              <a:latin typeface="Neue Haas Grotesk Text Pro" panose="020B0504020202020204" pitchFamily="34" charset="77"/>
              <a:cs typeface="Arial"/>
            </a:endParaRPr>
          </a:p>
          <a:p>
            <a:pPr marL="285750" indent="-285750">
              <a:lnSpc>
                <a:spcPct val="120000"/>
              </a:lnSpc>
              <a:spcAft>
                <a:spcPts val="1200"/>
              </a:spcAft>
              <a:buFont typeface="Wingdings" pitchFamily="2" charset="2"/>
              <a:buChar char="§"/>
              <a:defRPr/>
            </a:pPr>
            <a:r>
              <a:rPr kumimoji="0" lang="en-US" sz="1600" b="0" i="0" u="none" strike="noStrike" kern="1200" cap="none" spc="0" normalizeH="0" baseline="0" noProof="0" err="1">
                <a:ln>
                  <a:noFill/>
                </a:ln>
                <a:effectLst/>
                <a:uLnTx/>
                <a:uFillTx/>
                <a:latin typeface="Neue Haas Grotesk Text Pro" panose="020B0504020202020204" pitchFamily="34" charset="77"/>
                <a:cs typeface="Arial"/>
              </a:rPr>
              <a:t>FSAStore.com</a:t>
            </a:r>
            <a:endParaRPr kumimoji="0" lang="en-US" sz="1600" b="0" i="0" u="none" strike="noStrike" kern="1200" cap="none" spc="0" normalizeH="0" baseline="0" noProof="0">
              <a:ln>
                <a:noFill/>
              </a:ln>
              <a:effectLst/>
              <a:uLnTx/>
              <a:uFillTx/>
              <a:latin typeface="Neue Haas Grotesk Text Pro" panose="020B0504020202020204" pitchFamily="34" charset="77"/>
              <a:cs typeface="Arial"/>
            </a:endParaRPr>
          </a:p>
          <a:p>
            <a:pPr>
              <a:lnSpc>
                <a:spcPct val="120000"/>
              </a:lnSpc>
              <a:spcAft>
                <a:spcPts val="1200"/>
              </a:spcAft>
              <a:defRPr/>
            </a:pPr>
            <a:r>
              <a:rPr kumimoji="0" lang="en-US" sz="1500" b="0" i="0" u="none" strike="noStrike" kern="1200" cap="none" spc="0" normalizeH="0" baseline="0" noProof="0">
                <a:ln>
                  <a:noFill/>
                </a:ln>
                <a:effectLst/>
                <a:uLnTx/>
                <a:uFillTx/>
                <a:latin typeface="Neue Haas Grotesk Text Pro" panose="020B0504020202020204" pitchFamily="34" charset="77"/>
                <a:cs typeface="Arial"/>
              </a:rPr>
              <a:t> </a:t>
            </a:r>
          </a:p>
        </p:txBody>
      </p:sp>
      <p:sp>
        <p:nvSpPr>
          <p:cNvPr id="21" name="TextBox 20">
            <a:extLst>
              <a:ext uri="{FF2B5EF4-FFF2-40B4-BE49-F238E27FC236}">
                <a16:creationId xmlns:a16="http://schemas.microsoft.com/office/drawing/2014/main" id="{E24B7DA4-3634-C7AB-D46C-203B0CFD4FE9}"/>
              </a:ext>
            </a:extLst>
          </p:cNvPr>
          <p:cNvSpPr txBox="1"/>
          <p:nvPr/>
        </p:nvSpPr>
        <p:spPr>
          <a:xfrm>
            <a:off x="6526453" y="3081728"/>
            <a:ext cx="4081481" cy="1550234"/>
          </a:xfrm>
          <a:prstGeom prst="rect">
            <a:avLst/>
          </a:prstGeom>
          <a:noFill/>
        </p:spPr>
        <p:txBody>
          <a:bodyPr wrap="square" lIns="91440" tIns="45720" rIns="91440" bIns="4572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2400" b="1" i="0" u="none" strike="noStrike" kern="1200" cap="none" spc="0" normalizeH="0" baseline="0" noProof="0">
                <a:ln>
                  <a:noFill/>
                </a:ln>
                <a:effectLst/>
                <a:uLnTx/>
                <a:uFillTx/>
                <a:latin typeface="Neue Haas Grotesk Text Pro" panose="020B0504020202020204" pitchFamily="34" charset="77"/>
              </a:rPr>
              <a:t>Mobile app</a:t>
            </a:r>
          </a:p>
          <a:p>
            <a:pPr marR="0" lvl="0" algn="l" defTabSz="914400" rtl="0" eaLnBrk="1" fontAlgn="auto" latinLnBrk="0" hangingPunct="1">
              <a:lnSpc>
                <a:spcPct val="120000"/>
              </a:lnSpc>
              <a:spcBef>
                <a:spcPts val="0"/>
              </a:spcBef>
              <a:spcAft>
                <a:spcPts val="1200"/>
              </a:spcAft>
              <a:buClrTx/>
              <a:buSzTx/>
              <a:tabLst/>
              <a:defRPr/>
            </a:pPr>
            <a:r>
              <a:rPr kumimoji="0" lang="en-US" sz="1600" b="0" i="0" u="none" strike="noStrike" kern="1200" cap="none" spc="0" normalizeH="0" baseline="0" noProof="0">
                <a:ln>
                  <a:noFill/>
                </a:ln>
                <a:effectLst/>
                <a:uLnTx/>
                <a:uFillTx/>
                <a:latin typeface="Neue Haas Grotesk Text Pro" panose="020B0504020202020204" pitchFamily="34" charset="77"/>
              </a:rPr>
              <a:t>Download the HealthEquity mobile </a:t>
            </a:r>
            <a:br>
              <a:rPr kumimoji="0" lang="en-US" sz="1600" b="0" i="0" u="none" strike="noStrike" kern="1200" cap="none" spc="0" normalizeH="0" baseline="0" noProof="0">
                <a:ln>
                  <a:noFill/>
                </a:ln>
                <a:effectLst/>
                <a:uLnTx/>
                <a:uFillTx/>
                <a:latin typeface="Neue Haas Grotesk Text Pro" panose="020B0504020202020204" pitchFamily="34" charset="77"/>
              </a:rPr>
            </a:br>
            <a:r>
              <a:rPr kumimoji="0" lang="en-US" sz="1600" b="0" i="0" u="none" strike="noStrike" kern="1200" cap="none" spc="0" normalizeH="0" baseline="0" noProof="0">
                <a:ln>
                  <a:noFill/>
                </a:ln>
                <a:effectLst/>
                <a:uLnTx/>
                <a:uFillTx/>
                <a:latin typeface="Neue Haas Grotesk Text Pro" panose="020B0504020202020204" pitchFamily="34" charset="77"/>
              </a:rPr>
              <a:t>app feature and scan product barcodes </a:t>
            </a:r>
            <a:br>
              <a:rPr kumimoji="0" lang="en-US" sz="1600" b="0" i="0" u="none" strike="noStrike" kern="1200" cap="none" spc="0" normalizeH="0" baseline="0" noProof="0">
                <a:ln>
                  <a:noFill/>
                </a:ln>
                <a:effectLst/>
                <a:uLnTx/>
                <a:uFillTx/>
                <a:latin typeface="Neue Haas Grotesk Text Pro" panose="020B0504020202020204" pitchFamily="34" charset="77"/>
              </a:rPr>
            </a:br>
            <a:r>
              <a:rPr kumimoji="0" lang="en-US" sz="1600" b="0" i="0" u="none" strike="noStrike" kern="1200" cap="none" spc="0" normalizeH="0" baseline="0" noProof="0">
                <a:ln>
                  <a:noFill/>
                </a:ln>
                <a:effectLst/>
                <a:uLnTx/>
                <a:uFillTx/>
                <a:latin typeface="Neue Haas Grotesk Text Pro" panose="020B0504020202020204" pitchFamily="34" charset="77"/>
              </a:rPr>
              <a:t>in the store to find out if they are eligible</a:t>
            </a:r>
          </a:p>
        </p:txBody>
      </p:sp>
      <p:pic>
        <p:nvPicPr>
          <p:cNvPr id="22" name="Graphic 21">
            <a:extLst>
              <a:ext uri="{FF2B5EF4-FFF2-40B4-BE49-F238E27FC236}">
                <a16:creationId xmlns:a16="http://schemas.microsoft.com/office/drawing/2014/main" id="{98CA51D0-FABC-C4A6-EE1E-5AFF4EDC0FC7}"/>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6526453" y="2520146"/>
            <a:ext cx="443771" cy="443771"/>
          </a:xfrm>
          <a:prstGeom prst="rect">
            <a:avLst/>
          </a:prstGeom>
        </p:spPr>
      </p:pic>
      <p:pic>
        <p:nvPicPr>
          <p:cNvPr id="23" name="Graphic 22">
            <a:extLst>
              <a:ext uri="{FF2B5EF4-FFF2-40B4-BE49-F238E27FC236}">
                <a16:creationId xmlns:a16="http://schemas.microsoft.com/office/drawing/2014/main" id="{05379444-1E75-9E58-B8CC-6D0593CED6A2}"/>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287019" y="2552095"/>
            <a:ext cx="443771" cy="443771"/>
          </a:xfrm>
          <a:prstGeom prst="rect">
            <a:avLst/>
          </a:prstGeom>
        </p:spPr>
      </p:pic>
      <p:cxnSp>
        <p:nvCxnSpPr>
          <p:cNvPr id="24" name="Straight Connector 23">
            <a:extLst>
              <a:ext uri="{FF2B5EF4-FFF2-40B4-BE49-F238E27FC236}">
                <a16:creationId xmlns:a16="http://schemas.microsoft.com/office/drawing/2014/main" id="{E2DB4368-6C12-5227-CE38-6A5FDF9A6FDF}"/>
              </a:ext>
            </a:extLst>
          </p:cNvPr>
          <p:cNvCxnSpPr/>
          <p:nvPr/>
        </p:nvCxnSpPr>
        <p:spPr>
          <a:xfrm>
            <a:off x="5426439" y="2520146"/>
            <a:ext cx="0" cy="2111816"/>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8670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2D5D365-FE39-96A4-82C3-B1095F959BF7}"/>
              </a:ext>
            </a:extLst>
          </p:cNvPr>
          <p:cNvGrpSpPr/>
          <p:nvPr/>
        </p:nvGrpSpPr>
        <p:grpSpPr>
          <a:xfrm>
            <a:off x="4188840" y="0"/>
            <a:ext cx="3039277" cy="6858000"/>
            <a:chOff x="2686584" y="0"/>
            <a:chExt cx="4821536" cy="6858000"/>
          </a:xfrm>
        </p:grpSpPr>
        <p:sp>
          <p:nvSpPr>
            <p:cNvPr id="9" name="Rectangle 8">
              <a:extLst>
                <a:ext uri="{FF2B5EF4-FFF2-40B4-BE49-F238E27FC236}">
                  <a16:creationId xmlns:a16="http://schemas.microsoft.com/office/drawing/2014/main" id="{1C658F2B-212D-B165-50EF-0A4E3EFC01B5}"/>
                </a:ext>
              </a:extLst>
            </p:cNvPr>
            <p:cNvSpPr/>
            <p:nvPr/>
          </p:nvSpPr>
          <p:spPr>
            <a:xfrm>
              <a:off x="3232017" y="0"/>
              <a:ext cx="3595507" cy="6858000"/>
            </a:xfrm>
            <a:prstGeom prst="rect">
              <a:avLst/>
            </a:prstGeom>
            <a:gradFill flip="none" rotWithShape="1">
              <a:gsLst>
                <a:gs pos="34000">
                  <a:schemeClr val="bg1"/>
                </a:gs>
                <a:gs pos="82000">
                  <a:schemeClr val="bg1">
                    <a:alpha val="0"/>
                  </a:schemeClr>
                </a:gs>
              </a:gsLst>
              <a:lin ang="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8" name="Rectangle 7">
              <a:extLst>
                <a:ext uri="{FF2B5EF4-FFF2-40B4-BE49-F238E27FC236}">
                  <a16:creationId xmlns:a16="http://schemas.microsoft.com/office/drawing/2014/main" id="{16C7B314-E1BE-53C1-C8FA-99782A3D6648}"/>
                </a:ext>
              </a:extLst>
            </p:cNvPr>
            <p:cNvSpPr/>
            <p:nvPr/>
          </p:nvSpPr>
          <p:spPr>
            <a:xfrm flipV="1">
              <a:off x="2686584" y="0"/>
              <a:ext cx="4821536" cy="6858000"/>
            </a:xfrm>
            <a:prstGeom prst="rect">
              <a:avLst/>
            </a:prstGeom>
            <a:gradFill flip="none" rotWithShape="1">
              <a:gsLst>
                <a:gs pos="34000">
                  <a:schemeClr val="bg1"/>
                </a:gs>
                <a:gs pos="82000">
                  <a:schemeClr val="bg1">
                    <a:alpha val="0"/>
                  </a:schemeClr>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grpSp>
      <p:pic>
        <p:nvPicPr>
          <p:cNvPr id="14" name="Picture 2">
            <a:extLst>
              <a:ext uri="{FF2B5EF4-FFF2-40B4-BE49-F238E27FC236}">
                <a16:creationId xmlns:a16="http://schemas.microsoft.com/office/drawing/2014/main" id="{AB5F0001-B38E-B988-C7A0-99B66EB755B2}"/>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34" r="818"/>
          <a:stretch/>
        </p:blipFill>
        <p:spPr bwMode="auto">
          <a:xfrm flipH="1">
            <a:off x="3496235" y="0"/>
            <a:ext cx="8695767" cy="685799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67831E3-D0ED-F700-09E6-266829EDF7FF}"/>
              </a:ext>
            </a:extLst>
          </p:cNvPr>
          <p:cNvSpPr/>
          <p:nvPr/>
        </p:nvSpPr>
        <p:spPr>
          <a:xfrm>
            <a:off x="3495911" y="0"/>
            <a:ext cx="3457727" cy="6858000"/>
          </a:xfrm>
          <a:prstGeom prst="rect">
            <a:avLst/>
          </a:prstGeom>
          <a:gradFill flip="none" rotWithShape="1">
            <a:gsLst>
              <a:gs pos="31000">
                <a:schemeClr val="bg1"/>
              </a:gs>
              <a:gs pos="82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Oswald" panose="02000506000000020004" pitchFamily="2" charset="0"/>
              <a:ea typeface="+mn-ea"/>
              <a:cs typeface="+mn-cs"/>
            </a:endParaRPr>
          </a:p>
        </p:txBody>
      </p:sp>
      <p:sp>
        <p:nvSpPr>
          <p:cNvPr id="16" name="Content Placeholder 1">
            <a:extLst>
              <a:ext uri="{FF2B5EF4-FFF2-40B4-BE49-F238E27FC236}">
                <a16:creationId xmlns:a16="http://schemas.microsoft.com/office/drawing/2014/main" id="{3AB428B4-0E6D-71E4-AA4F-BC23E3E65A1B}"/>
              </a:ext>
            </a:extLst>
          </p:cNvPr>
          <p:cNvSpPr>
            <a:spLocks noGrp="1"/>
          </p:cNvSpPr>
          <p:nvPr>
            <p:ph sz="quarter" idx="15"/>
          </p:nvPr>
        </p:nvSpPr>
        <p:spPr>
          <a:xfrm>
            <a:off x="853018" y="6363932"/>
            <a:ext cx="3913793" cy="144741"/>
          </a:xfrm>
        </p:spPr>
        <p:txBody>
          <a:bodyPr>
            <a:noAutofit/>
          </a:bodyPr>
          <a:lstStyle/>
          <a:p>
            <a:pPr marL="0" marR="0" lvl="0" indent="0" algn="l" defTabSz="914400" rtl="0" eaLnBrk="1" fontAlgn="auto" latinLnBrk="0" hangingPunct="1">
              <a:lnSpc>
                <a:spcPct val="130000"/>
              </a:lnSpc>
              <a:spcBef>
                <a:spcPts val="0"/>
              </a:spcBef>
              <a:spcAft>
                <a:spcPts val="1200"/>
              </a:spcAft>
              <a:buClrTx/>
              <a:buSzTx/>
              <a:buFontTx/>
              <a:buNone/>
              <a:tabLst/>
              <a:defRPr/>
            </a:pPr>
            <a:r>
              <a:rPr kumimoji="0" lang="en-US" sz="2200" b="0" i="0" u="none" strike="noStrike" kern="1200" cap="none" spc="0" normalizeH="0" baseline="0" noProof="0" dirty="0">
                <a:ln>
                  <a:noFill/>
                </a:ln>
                <a:noFill/>
                <a:effectLst/>
                <a:uLnTx/>
                <a:uFillTx/>
                <a:latin typeface="Arial"/>
                <a:ea typeface="+mn-ea"/>
                <a:cs typeface="+mn-cs"/>
              </a:rPr>
              <a:t>Parking benefit |</a:t>
            </a:r>
            <a:br>
              <a:rPr kumimoji="0" lang="en-US" sz="2200" b="0" i="0" u="none" strike="noStrike" kern="1200" cap="none" spc="0" normalizeH="0" baseline="0" noProof="0" dirty="0">
                <a:ln>
                  <a:noFill/>
                </a:ln>
                <a:noFill/>
                <a:effectLst/>
                <a:uLnTx/>
                <a:uFillTx/>
                <a:latin typeface="Arial"/>
                <a:ea typeface="+mn-ea"/>
                <a:cs typeface="+mn-cs"/>
              </a:rPr>
            </a:br>
            <a:r>
              <a:rPr kumimoji="0" lang="en-US" sz="2200" b="0" i="0" u="none" strike="noStrike" kern="1200" cap="none" spc="0" normalizeH="0" baseline="0" noProof="0" dirty="0">
                <a:ln>
                  <a:noFill/>
                </a:ln>
                <a:noFill/>
                <a:effectLst/>
                <a:uLnTx/>
                <a:uFillTx/>
                <a:latin typeface="Arial"/>
                <a:ea typeface="+mn-ea"/>
                <a:cs typeface="+mn-cs"/>
              </a:rPr>
              <a:t>Contribution Limit $270 per month</a:t>
            </a:r>
            <a:r>
              <a:rPr kumimoji="0" lang="en-US" sz="2400" b="0" i="0" u="none" strike="noStrike" kern="1200" cap="none" spc="0" normalizeH="0" baseline="0" noProof="0" dirty="0">
                <a:ln>
                  <a:noFill/>
                </a:ln>
                <a:noFill/>
                <a:effectLst/>
                <a:uLnTx/>
                <a:uFillTx/>
                <a:latin typeface="Arial"/>
                <a:ea typeface="+mn-ea"/>
                <a:cs typeface="+mn-cs"/>
              </a:rPr>
              <a:t> </a:t>
            </a: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200" b="0" i="0" u="none" strike="noStrike" kern="1200" cap="none" spc="0" normalizeH="0" baseline="0" noProof="0" dirty="0">
                <a:ln>
                  <a:noFill/>
                </a:ln>
                <a:noFill/>
                <a:effectLst/>
                <a:uLnTx/>
                <a:uFillTx/>
                <a:latin typeface="Arial"/>
                <a:ea typeface="+mn-ea"/>
                <a:cs typeface="+mn-cs"/>
              </a:rPr>
              <a:t>He drives in to work each day, </a:t>
            </a:r>
            <a:br>
              <a:rPr kumimoji="0" lang="en-US" sz="2200" b="0" i="0" u="none" strike="noStrike" kern="1200" cap="none" spc="0" normalizeH="0" baseline="0" noProof="0" dirty="0">
                <a:ln>
                  <a:noFill/>
                </a:ln>
                <a:noFill/>
                <a:effectLst/>
                <a:uLnTx/>
                <a:uFillTx/>
                <a:latin typeface="Arial"/>
                <a:ea typeface="+mn-ea"/>
                <a:cs typeface="+mn-cs"/>
              </a:rPr>
            </a:br>
            <a:r>
              <a:rPr kumimoji="0" lang="en-US" sz="2200" b="0" i="0" u="none" strike="noStrike" kern="1200" cap="none" spc="0" normalizeH="0" baseline="0" noProof="0" dirty="0">
                <a:ln>
                  <a:noFill/>
                </a:ln>
                <a:noFill/>
                <a:effectLst/>
                <a:uLnTx/>
                <a:uFillTx/>
                <a:latin typeface="Arial"/>
                <a:ea typeface="+mn-ea"/>
                <a:cs typeface="+mn-cs"/>
              </a:rPr>
              <a:t>paying for parking at a local </a:t>
            </a:r>
            <a:br>
              <a:rPr kumimoji="0" lang="en-US" sz="2200" b="0" i="0" u="none" strike="noStrike" kern="1200" cap="none" spc="0" normalizeH="0" baseline="0" noProof="0" dirty="0">
                <a:ln>
                  <a:noFill/>
                </a:ln>
                <a:noFill/>
                <a:effectLst/>
                <a:uLnTx/>
                <a:uFillTx/>
                <a:latin typeface="Arial"/>
                <a:ea typeface="+mn-ea"/>
                <a:cs typeface="+mn-cs"/>
              </a:rPr>
            </a:br>
            <a:r>
              <a:rPr kumimoji="0" lang="en-US" sz="2200" b="0" i="0" u="none" strike="noStrike" kern="1200" cap="none" spc="0" normalizeH="0" baseline="0" noProof="0" dirty="0">
                <a:ln>
                  <a:noFill/>
                </a:ln>
                <a:noFill/>
                <a:effectLst/>
                <a:uLnTx/>
                <a:uFillTx/>
                <a:latin typeface="Arial"/>
                <a:ea typeface="+mn-ea"/>
                <a:cs typeface="+mn-cs"/>
              </a:rPr>
              <a:t>garage near his firm’s building. </a:t>
            </a:r>
          </a:p>
        </p:txBody>
      </p:sp>
      <p:sp>
        <p:nvSpPr>
          <p:cNvPr id="17" name="TextBox 16">
            <a:extLst>
              <a:ext uri="{FF2B5EF4-FFF2-40B4-BE49-F238E27FC236}">
                <a16:creationId xmlns:a16="http://schemas.microsoft.com/office/drawing/2014/main" id="{81FC99DD-0607-5305-4AB0-E1272D612091}"/>
              </a:ext>
              <a:ext uri="{C183D7F6-B498-43B3-948B-1728B52AA6E4}">
                <adec:decorative xmlns:adec="http://schemas.microsoft.com/office/drawing/2017/decorative" val="1"/>
              </a:ext>
            </a:extLst>
          </p:cNvPr>
          <p:cNvSpPr txBox="1"/>
          <p:nvPr/>
        </p:nvSpPr>
        <p:spPr>
          <a:xfrm>
            <a:off x="458963" y="6121627"/>
            <a:ext cx="4712644" cy="520655"/>
          </a:xfrm>
          <a:prstGeom prst="rect">
            <a:avLst/>
          </a:prstGeom>
          <a:noFill/>
        </p:spPr>
        <p:txBody>
          <a:bodyPr wrap="square" lIns="91440" tIns="45720" rIns="91440" bIns="45720" rtlCol="0" anchor="t">
            <a:spAutoFit/>
          </a:bodyPr>
          <a:lstStyle/>
          <a:p>
            <a:pPr>
              <a:spcAft>
                <a:spcPts val="133"/>
              </a:spcAft>
              <a:defRPr/>
            </a:pPr>
            <a:r>
              <a:rPr lang="en-US" sz="900" baseline="30000">
                <a:solidFill>
                  <a:srgbClr val="2A2C2C">
                    <a:lumMod val="75000"/>
                    <a:lumOff val="25000"/>
                  </a:srgbClr>
                </a:solidFill>
                <a:latin typeface="Neue Haas Grotesk Text Pro" panose="020B0504020202020204" pitchFamily="34" charset="77"/>
                <a:cs typeface="Arial"/>
              </a:rPr>
              <a:t>*</a:t>
            </a:r>
            <a:r>
              <a:rPr kumimoji="0" lang="en-US" sz="900" b="0" i="0" u="none" strike="noStrike" kern="1200" cap="none" spc="0" normalizeH="0" baseline="0" noProof="0">
                <a:ln>
                  <a:noFill/>
                </a:ln>
                <a:solidFill>
                  <a:srgbClr val="2A2C2C"/>
                </a:solidFill>
                <a:effectLst/>
                <a:uLnTx/>
                <a:uFillTx/>
                <a:latin typeface="Neue Haas Grotesk Text Pro" panose="020B0504020202020204" pitchFamily="34" charset="77"/>
                <a:ea typeface="+mn-lt"/>
                <a:cs typeface="Arial" panose="020B0604020202020204" pitchFamily="34" charset="0"/>
              </a:rPr>
              <a:t>Estimated savings are based on an assumed combined federal and state income tax bracket of 20%. Actual savings will depend on your taxable income and tax status.</a:t>
            </a:r>
          </a:p>
          <a:p>
            <a:pPr marL="0" marR="0" lvl="0" indent="0" algn="l" defTabSz="914400" rtl="0" eaLnBrk="1" fontAlgn="auto" latinLnBrk="0" hangingPunct="1">
              <a:lnSpc>
                <a:spcPct val="100000"/>
              </a:lnSpc>
              <a:spcBef>
                <a:spcPts val="0"/>
              </a:spcBef>
              <a:spcAft>
                <a:spcPts val="133"/>
              </a:spcAft>
              <a:buClrTx/>
              <a:buSzTx/>
              <a:buFontTx/>
              <a:buNone/>
              <a:tabLst/>
              <a:defRPr/>
            </a:pPr>
            <a:endParaRPr kumimoji="0" lang="en-US" sz="900" b="0" i="0" u="none" strike="noStrike" kern="1200" cap="none" spc="0" normalizeH="0" baseline="0" noProof="0">
              <a:ln>
                <a:noFill/>
              </a:ln>
              <a:solidFill>
                <a:srgbClr val="2A2C2C">
                  <a:lumMod val="75000"/>
                  <a:lumOff val="25000"/>
                </a:srgbClr>
              </a:solidFill>
              <a:effectLst/>
              <a:uLnTx/>
              <a:uFillTx/>
              <a:latin typeface="Neue Haas Grotesk Text Pro" panose="020B0504020202020204" pitchFamily="34" charset="77"/>
              <a:cs typeface="Arial" panose="020B0604020202020204" pitchFamily="34" charset="0"/>
            </a:endParaRPr>
          </a:p>
        </p:txBody>
      </p:sp>
      <p:grpSp>
        <p:nvGrpSpPr>
          <p:cNvPr id="19" name="Group 18">
            <a:extLst>
              <a:ext uri="{FF2B5EF4-FFF2-40B4-BE49-F238E27FC236}">
                <a16:creationId xmlns:a16="http://schemas.microsoft.com/office/drawing/2014/main" id="{06050D84-AF11-4C3E-4652-116D201994C5}"/>
              </a:ext>
            </a:extLst>
          </p:cNvPr>
          <p:cNvGrpSpPr/>
          <p:nvPr/>
        </p:nvGrpSpPr>
        <p:grpSpPr>
          <a:xfrm>
            <a:off x="852268" y="3422411"/>
            <a:ext cx="5319831" cy="2070471"/>
            <a:chOff x="884371" y="4292719"/>
            <a:chExt cx="5319831" cy="2218711"/>
          </a:xfrm>
        </p:grpSpPr>
        <p:grpSp>
          <p:nvGrpSpPr>
            <p:cNvPr id="20" name="Group 19">
              <a:extLst>
                <a:ext uri="{FF2B5EF4-FFF2-40B4-BE49-F238E27FC236}">
                  <a16:creationId xmlns:a16="http://schemas.microsoft.com/office/drawing/2014/main" id="{D033A68E-DE13-351A-0065-660A6A29FACB}"/>
                </a:ext>
              </a:extLst>
            </p:cNvPr>
            <p:cNvGrpSpPr/>
            <p:nvPr/>
          </p:nvGrpSpPr>
          <p:grpSpPr>
            <a:xfrm>
              <a:off x="1589978" y="4292719"/>
              <a:ext cx="4614224" cy="2218711"/>
              <a:chOff x="0" y="3836896"/>
              <a:chExt cx="4614224" cy="2365771"/>
            </a:xfrm>
          </p:grpSpPr>
          <p:sp>
            <p:nvSpPr>
              <p:cNvPr id="24" name="Rectangle 23">
                <a:extLst>
                  <a:ext uri="{FF2B5EF4-FFF2-40B4-BE49-F238E27FC236}">
                    <a16:creationId xmlns:a16="http://schemas.microsoft.com/office/drawing/2014/main" id="{FC279DB9-81D6-1A78-6BE9-49B19F5D2F55}"/>
                  </a:ext>
                </a:extLst>
              </p:cNvPr>
              <p:cNvSpPr/>
              <p:nvPr/>
            </p:nvSpPr>
            <p:spPr>
              <a:xfrm>
                <a:off x="114300" y="3836896"/>
                <a:ext cx="4499924" cy="2365771"/>
              </a:xfrm>
              <a:prstGeom prst="rect">
                <a:avLst/>
              </a:prstGeom>
              <a:solidFill>
                <a:srgbClr val="4F2883"/>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sp>
            <p:nvSpPr>
              <p:cNvPr id="25" name="Rectangle 24">
                <a:extLst>
                  <a:ext uri="{FF2B5EF4-FFF2-40B4-BE49-F238E27FC236}">
                    <a16:creationId xmlns:a16="http://schemas.microsoft.com/office/drawing/2014/main" id="{4EA490C8-5AE9-D81C-9A42-6DCBDD3BBC08}"/>
                  </a:ext>
                </a:extLst>
              </p:cNvPr>
              <p:cNvSpPr/>
              <p:nvPr/>
            </p:nvSpPr>
            <p:spPr>
              <a:xfrm>
                <a:off x="0" y="3836896"/>
                <a:ext cx="4499924" cy="2365771"/>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grpSp>
        <p:sp>
          <p:nvSpPr>
            <p:cNvPr id="21" name="Content Placeholder 7">
              <a:extLst>
                <a:ext uri="{FF2B5EF4-FFF2-40B4-BE49-F238E27FC236}">
                  <a16:creationId xmlns:a16="http://schemas.microsoft.com/office/drawing/2014/main" id="{0A22BC4A-5A09-BE93-5826-61E2E80EAF07}"/>
                </a:ext>
              </a:extLst>
            </p:cNvPr>
            <p:cNvSpPr txBox="1">
              <a:spLocks/>
            </p:cNvSpPr>
            <p:nvPr/>
          </p:nvSpPr>
          <p:spPr>
            <a:xfrm>
              <a:off x="884371" y="4772292"/>
              <a:ext cx="1830725"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rPr>
                <a:t>They contribute</a:t>
              </a: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a:ln>
                    <a:noFill/>
                  </a:ln>
                  <a:effectLst/>
                  <a:uLnTx/>
                  <a:uFillTx/>
                  <a:latin typeface="Libre Baskerville" panose="02000000000000000000" pitchFamily="2" charset="0"/>
                </a:rPr>
                <a:t>$6,000</a:t>
              </a:r>
              <a:endParaRPr kumimoji="0" lang="en-US" sz="2000" b="0" i="0" u="none" strike="noStrike" kern="1200" cap="none" spc="0" normalizeH="0" baseline="0" noProof="0">
                <a:ln>
                  <a:noFill/>
                </a:ln>
                <a:effectLst/>
                <a:uLnTx/>
                <a:uFillTx/>
                <a:latin typeface="Libre Baskerville" panose="02000000000000000000" pitchFamily="2" charset="0"/>
              </a:endParaRPr>
            </a:p>
            <a:p>
              <a:pPr marL="309026" marR="0" lvl="0" indent="-298443"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cs typeface="Arial" panose="020B0604020202020204" pitchFamily="34" charset="0"/>
              </a:endParaRPr>
            </a:p>
          </p:txBody>
        </p:sp>
        <p:sp>
          <p:nvSpPr>
            <p:cNvPr id="22" name="Content Placeholder 7">
              <a:extLst>
                <a:ext uri="{FF2B5EF4-FFF2-40B4-BE49-F238E27FC236}">
                  <a16:creationId xmlns:a16="http://schemas.microsoft.com/office/drawing/2014/main" id="{01530C96-0C4D-28F7-2092-0279D51170AA}"/>
                </a:ext>
              </a:extLst>
            </p:cNvPr>
            <p:cNvSpPr txBox="1">
              <a:spLocks/>
            </p:cNvSpPr>
            <p:nvPr/>
          </p:nvSpPr>
          <p:spPr>
            <a:xfrm>
              <a:off x="3741512" y="4772292"/>
              <a:ext cx="2186871"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rPr>
                <a:t>Their annual</a:t>
              </a:r>
              <a:br>
                <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rPr>
              </a:br>
              <a:r>
                <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rPr>
                <a:t>tax savings</a:t>
              </a:r>
              <a:r>
                <a:rPr lang="en-US" baseline="30000">
                  <a:solidFill>
                    <a:srgbClr val="2A2C2C"/>
                  </a:solidFill>
                  <a:latin typeface="Neue Haas Grotesk Text Pro" panose="020B0504020202020204" pitchFamily="34" charset="77"/>
                </a:rPr>
                <a:t>*</a:t>
              </a:r>
              <a:endPar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endParaRP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a:ln>
                    <a:noFill/>
                  </a:ln>
                  <a:effectLst/>
                  <a:uLnTx/>
                  <a:uFillTx/>
                  <a:latin typeface="Libre Baskerville" panose="02000000000000000000" pitchFamily="2" charset="0"/>
                </a:rPr>
                <a:t>$1,200</a:t>
              </a:r>
              <a:endParaRPr kumimoji="0" lang="en-US" sz="3200" b="0" i="0" u="none" strike="noStrike" kern="1200" cap="none" spc="0" normalizeH="0" baseline="0" noProof="0">
                <a:ln>
                  <a:noFill/>
                </a:ln>
                <a:effectLst/>
                <a:uLnTx/>
                <a:uFillTx/>
                <a:latin typeface="Libre Baskerville" panose="02000000000000000000" pitchFamily="2" charset="0"/>
              </a:endParaRPr>
            </a:p>
            <a:p>
              <a:pPr marL="309026" marR="0" lvl="0" indent="-298443"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cs typeface="Arial" panose="020B0604020202020204" pitchFamily="34" charset="0"/>
              </a:endParaRPr>
            </a:p>
          </p:txBody>
        </p:sp>
        <p:sp>
          <p:nvSpPr>
            <p:cNvPr id="23" name="Triangle 22">
              <a:extLst>
                <a:ext uri="{FF2B5EF4-FFF2-40B4-BE49-F238E27FC236}">
                  <a16:creationId xmlns:a16="http://schemas.microsoft.com/office/drawing/2014/main" id="{F2FE32F5-630A-7E9C-6774-D7D94512BDEC}"/>
                </a:ext>
              </a:extLst>
            </p:cNvPr>
            <p:cNvSpPr/>
            <p:nvPr/>
          </p:nvSpPr>
          <p:spPr>
            <a:xfrm rot="5400000">
              <a:off x="2154015" y="5338100"/>
              <a:ext cx="1636878" cy="224527"/>
            </a:xfrm>
            <a:prstGeom prst="triangle">
              <a:avLst/>
            </a:prstGeom>
            <a:solidFill>
              <a:srgbClr val="FFFFFF"/>
            </a:solidFill>
            <a:ln w="9525" cap="flat" cmpd="sng" algn="ctr">
              <a:noFill/>
              <a:prstDash val="solid"/>
            </a:ln>
            <a:effectLst>
              <a:outerShdw blurRad="38100" dist="25400" dir="9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grpSp>
      <p:sp>
        <p:nvSpPr>
          <p:cNvPr id="26" name="Content Placeholder 7">
            <a:extLst>
              <a:ext uri="{FF2B5EF4-FFF2-40B4-BE49-F238E27FC236}">
                <a16:creationId xmlns:a16="http://schemas.microsoft.com/office/drawing/2014/main" id="{F9E916FD-292A-3AC2-0062-0FECA3D09DEE}"/>
              </a:ext>
            </a:extLst>
          </p:cNvPr>
          <p:cNvSpPr txBox="1">
            <a:spLocks/>
          </p:cNvSpPr>
          <p:nvPr/>
        </p:nvSpPr>
        <p:spPr>
          <a:xfrm>
            <a:off x="853018" y="2168463"/>
            <a:ext cx="3629041" cy="1074599"/>
          </a:xfrm>
          <a:prstGeom prst="rect">
            <a:avLst/>
          </a:prstGeom>
        </p:spPr>
        <p:txBody>
          <a:bodyPr lIns="0" tIns="0" rIns="0" bIns="0" anchor="t"/>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a:lnSpc>
                <a:spcPct val="130000"/>
              </a:lnSpc>
              <a:spcAft>
                <a:spcPts val="1200"/>
              </a:spcAft>
              <a:buNone/>
            </a:pPr>
            <a:r>
              <a:rPr lang="en-US" sz="1800" b="0">
                <a:latin typeface="Neue Haas Grotesk Text Pro" panose="020B0504020202020204" pitchFamily="34" charset="77"/>
                <a:cs typeface="Arial" panose="020B0604020202020204" pitchFamily="34" charset="0"/>
              </a:rPr>
              <a:t>They work at different employers that both offer FSAs and decide to contribute to eac</a:t>
            </a:r>
            <a:r>
              <a:rPr lang="en-US" sz="1800">
                <a:latin typeface="Neue Haas Grotesk Text Pro" panose="020B0504020202020204" pitchFamily="34" charset="77"/>
                <a:cs typeface="Arial" panose="020B0604020202020204" pitchFamily="34" charset="0"/>
              </a:rPr>
              <a:t>h</a:t>
            </a:r>
            <a:r>
              <a:rPr lang="en-US" sz="1800" b="0">
                <a:latin typeface="Neue Haas Grotesk Text Pro" panose="020B0504020202020204" pitchFamily="34" charset="77"/>
                <a:cs typeface="Arial" panose="020B0604020202020204" pitchFamily="34" charset="0"/>
              </a:rPr>
              <a:t>.</a:t>
            </a:r>
          </a:p>
        </p:txBody>
      </p:sp>
      <p:sp>
        <p:nvSpPr>
          <p:cNvPr id="27" name="Title 17">
            <a:extLst>
              <a:ext uri="{FF2B5EF4-FFF2-40B4-BE49-F238E27FC236}">
                <a16:creationId xmlns:a16="http://schemas.microsoft.com/office/drawing/2014/main" id="{C08E8679-D060-E504-B213-13FF38F1A4E8}"/>
              </a:ext>
            </a:extLst>
          </p:cNvPr>
          <p:cNvSpPr>
            <a:spLocks noGrp="1"/>
          </p:cNvSpPr>
          <p:nvPr>
            <p:ph type="title"/>
          </p:nvPr>
        </p:nvSpPr>
        <p:spPr>
          <a:xfrm>
            <a:off x="853442" y="586999"/>
            <a:ext cx="5846616" cy="1402115"/>
          </a:xfrm>
        </p:spPr>
        <p:txBody>
          <a:bodyPr/>
          <a:lstStyle/>
          <a:p>
            <a:r>
              <a:rPr lang="en-US" sz="4270">
                <a:latin typeface="Neue Haas Grotesk Text Pro" panose="020B0504020202020204" pitchFamily="34" charset="77"/>
                <a:cs typeface="Arial" panose="020B0604020202020204" pitchFamily="34" charset="0"/>
              </a:rPr>
              <a:t>Meet Jessica </a:t>
            </a:r>
            <a:br>
              <a:rPr lang="en-US" sz="4270">
                <a:latin typeface="Neue Haas Grotesk Text Pro" panose="020B0504020202020204" pitchFamily="34" charset="77"/>
                <a:cs typeface="Arial" panose="020B0604020202020204" pitchFamily="34" charset="0"/>
              </a:rPr>
            </a:br>
            <a:r>
              <a:rPr lang="en-US" sz="4270">
                <a:latin typeface="Neue Haas Grotesk Text Pro" panose="020B0504020202020204" pitchFamily="34" charset="77"/>
                <a:cs typeface="Arial" panose="020B0604020202020204" pitchFamily="34" charset="0"/>
              </a:rPr>
              <a:t>and Miles</a:t>
            </a:r>
            <a:endParaRPr lang="en-US" sz="4270">
              <a:latin typeface="Neue Haas Grotesk Text Pro" panose="020B0504020202020204" pitchFamily="34" charset="77"/>
            </a:endParaRPr>
          </a:p>
        </p:txBody>
      </p:sp>
    </p:spTree>
    <p:extLst>
      <p:ext uri="{BB962C8B-B14F-4D97-AF65-F5344CB8AC3E}">
        <p14:creationId xmlns:p14="http://schemas.microsoft.com/office/powerpoint/2010/main" val="4028203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D852671F-B6D9-594D-A7DF-5C87FA51E6EF}"/>
              </a:ext>
            </a:extLst>
          </p:cNvPr>
          <p:cNvSpPr>
            <a:spLocks noGrp="1"/>
          </p:cNvSpPr>
          <p:nvPr>
            <p:ph type="title"/>
          </p:nvPr>
        </p:nvSpPr>
        <p:spPr>
          <a:xfrm>
            <a:off x="1137926" y="487682"/>
            <a:ext cx="14449324" cy="715324"/>
          </a:xfrm>
        </p:spPr>
        <p:txBody>
          <a:bodyPr/>
          <a:lstStyle/>
          <a:p>
            <a:pPr>
              <a:lnSpc>
                <a:spcPts val="6080"/>
              </a:lnSpc>
            </a:pPr>
            <a:r>
              <a:rPr lang="en-US" sz="3800">
                <a:noFill/>
              </a:rPr>
              <a:t>Nia’s commuter savings</a:t>
            </a:r>
            <a:endParaRPr lang="en-US" sz="3800" baseline="30000">
              <a:noFill/>
            </a:endParaRPr>
          </a:p>
        </p:txBody>
      </p:sp>
      <p:pic>
        <p:nvPicPr>
          <p:cNvPr id="3" name="Picture 2">
            <a:extLst>
              <a:ext uri="{FF2B5EF4-FFF2-40B4-BE49-F238E27FC236}">
                <a16:creationId xmlns:a16="http://schemas.microsoft.com/office/drawing/2014/main" id="{2FA5C643-1F7A-7F27-1A45-EFE45E6E0746}"/>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76" r="11310"/>
          <a:stretch/>
        </p:blipFill>
        <p:spPr bwMode="auto">
          <a:xfrm>
            <a:off x="3496235" y="0"/>
            <a:ext cx="8695767"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3EDBAEE-244B-16F0-06B5-B2455FAE8665}"/>
              </a:ext>
              <a:ext uri="{C183D7F6-B498-43B3-948B-1728B52AA6E4}">
                <adec:decorative xmlns:adec="http://schemas.microsoft.com/office/drawing/2017/decorative" val="1"/>
              </a:ext>
            </a:extLst>
          </p:cNvPr>
          <p:cNvSpPr/>
          <p:nvPr/>
        </p:nvSpPr>
        <p:spPr>
          <a:xfrm flipV="1">
            <a:off x="3427317" y="1202"/>
            <a:ext cx="3902873" cy="6856798"/>
          </a:xfrm>
          <a:prstGeom prst="rect">
            <a:avLst/>
          </a:prstGeom>
          <a:gradFill flip="none" rotWithShape="1">
            <a:gsLst>
              <a:gs pos="76000">
                <a:schemeClr val="bg1">
                  <a:alpha val="0"/>
                </a:schemeClr>
              </a:gs>
              <a:gs pos="7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5018A3D0-E4D2-4938-3733-797C4B77DDEC}"/>
              </a:ext>
              <a:ext uri="{C183D7F6-B498-43B3-948B-1728B52AA6E4}">
                <adec:decorative xmlns:adec="http://schemas.microsoft.com/office/drawing/2017/decorative" val="1"/>
              </a:ext>
            </a:extLst>
          </p:cNvPr>
          <p:cNvSpPr/>
          <p:nvPr/>
        </p:nvSpPr>
        <p:spPr>
          <a:xfrm flipV="1">
            <a:off x="3324243" y="1202"/>
            <a:ext cx="4215809" cy="6856798"/>
          </a:xfrm>
          <a:prstGeom prst="rect">
            <a:avLst/>
          </a:prstGeom>
          <a:gradFill flip="none" rotWithShape="1">
            <a:gsLst>
              <a:gs pos="87000">
                <a:schemeClr val="bg1">
                  <a:alpha val="0"/>
                </a:schemeClr>
              </a:gs>
              <a:gs pos="29000">
                <a:schemeClr val="bg1"/>
              </a:gs>
            </a:gsLst>
            <a:lin ang="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Arial" panose="020B0604020202020204" pitchFamily="34" charset="0"/>
              <a:ea typeface="+mn-ea"/>
              <a:cs typeface="Arial" panose="020B0604020202020204" pitchFamily="34" charset="0"/>
            </a:endParaRPr>
          </a:p>
        </p:txBody>
      </p:sp>
      <p:sp>
        <p:nvSpPr>
          <p:cNvPr id="11" name="Content Placeholder 5">
            <a:extLst>
              <a:ext uri="{FF2B5EF4-FFF2-40B4-BE49-F238E27FC236}">
                <a16:creationId xmlns:a16="http://schemas.microsoft.com/office/drawing/2014/main" id="{3D61E2CE-77DA-389F-A5FF-38B58CFD747E}"/>
              </a:ext>
            </a:extLst>
          </p:cNvPr>
          <p:cNvSpPr txBox="1">
            <a:spLocks/>
          </p:cNvSpPr>
          <p:nvPr/>
        </p:nvSpPr>
        <p:spPr>
          <a:xfrm>
            <a:off x="924905" y="3064955"/>
            <a:ext cx="2003986" cy="2970622"/>
          </a:xfrm>
          <a:prstGeom prst="rect">
            <a:avLst/>
          </a:prstGeom>
        </p:spPr>
        <p:txBody>
          <a:bodyPr vert="horz" lIns="0" tIns="0" rIns="0" bIns="0" rtlCol="0" anchor="t">
            <a:noAutofit/>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Wingdings" pitchFamily="2" charset="2"/>
              <a:buNone/>
            </a:pPr>
            <a:r>
              <a:rPr lang="en-US" sz="1700" b="1">
                <a:latin typeface="Neue Haas Grotesk Text Pro" panose="020B0504020202020204" pitchFamily="34" charset="77"/>
                <a:cs typeface="Arial" panose="020B0604020202020204" pitchFamily="34" charset="0"/>
              </a:rPr>
              <a:t>Without an FSA</a:t>
            </a:r>
          </a:p>
          <a:p>
            <a:pPr marL="0" indent="0">
              <a:buFont typeface="Wingdings" pitchFamily="2" charset="2"/>
              <a:buNone/>
            </a:pPr>
            <a:r>
              <a:rPr lang="en-US" sz="1300">
                <a:latin typeface="Neue Haas Grotesk Text Pro" panose="020B0504020202020204" pitchFamily="34" charset="77"/>
                <a:cs typeface="Arial"/>
              </a:rPr>
              <a:t>+ $6,000 from paycheck</a:t>
            </a:r>
          </a:p>
          <a:p>
            <a:pPr marL="0" indent="0">
              <a:buFont typeface="Wingdings" pitchFamily="2" charset="2"/>
              <a:buNone/>
            </a:pPr>
            <a:r>
              <a:rPr lang="en-US" sz="1300">
                <a:latin typeface="Neue Haas Grotesk Text Pro" panose="020B0504020202020204" pitchFamily="34" charset="77"/>
                <a:cs typeface="Arial"/>
              </a:rPr>
              <a:t>- $1,200 to taxes</a:t>
            </a:r>
          </a:p>
          <a:p>
            <a:pPr marL="0" indent="0">
              <a:spcAft>
                <a:spcPts val="2000"/>
              </a:spcAft>
              <a:buFont typeface="Wingdings" pitchFamily="2" charset="2"/>
              <a:buNone/>
            </a:pPr>
            <a:r>
              <a:rPr lang="en-US" sz="1300">
                <a:latin typeface="Neue Haas Grotesk Text Pro" panose="020B0504020202020204" pitchFamily="34" charset="77"/>
                <a:cs typeface="Arial" panose="020B0604020202020204" pitchFamily="34" charset="0"/>
              </a:rPr>
              <a:t>- $5,700 in expenses</a:t>
            </a:r>
          </a:p>
          <a:p>
            <a:pPr marL="0" indent="0">
              <a:lnSpc>
                <a:spcPct val="100000"/>
              </a:lnSpc>
              <a:spcAft>
                <a:spcPts val="0"/>
              </a:spcAft>
              <a:buFont typeface="Wingdings" pitchFamily="2" charset="2"/>
              <a:buNone/>
            </a:pPr>
            <a:r>
              <a:rPr lang="en-US" sz="3200" b="1">
                <a:latin typeface="Libre Baskerville" panose="02000000000000000000" pitchFamily="2" charset="0"/>
                <a:cs typeface="Arial"/>
              </a:rPr>
              <a:t>$900</a:t>
            </a:r>
            <a:br>
              <a:rPr lang="en-US" sz="2400">
                <a:latin typeface="Neue Haas Grotesk Text Pro" panose="020B0504020202020204" pitchFamily="34" charset="77"/>
                <a:cs typeface="Arial" panose="020B0604020202020204" pitchFamily="34" charset="0"/>
              </a:rPr>
            </a:br>
            <a:r>
              <a:rPr lang="en-US" sz="1600">
                <a:latin typeface="Neue Haas Grotesk Text Pro" panose="020B0504020202020204" pitchFamily="34" charset="77"/>
                <a:cs typeface="Arial"/>
              </a:rPr>
              <a:t>still owed on healthcare expenses</a:t>
            </a:r>
            <a:endParaRPr lang="en-GB" sz="1700">
              <a:latin typeface="Neue Haas Grotesk Text Pro" panose="020B0504020202020204" pitchFamily="34" charset="77"/>
              <a:cs typeface="Arial"/>
            </a:endParaRPr>
          </a:p>
        </p:txBody>
      </p:sp>
      <p:sp>
        <p:nvSpPr>
          <p:cNvPr id="12" name="TextBox 11">
            <a:extLst>
              <a:ext uri="{FF2B5EF4-FFF2-40B4-BE49-F238E27FC236}">
                <a16:creationId xmlns:a16="http://schemas.microsoft.com/office/drawing/2014/main" id="{7130FF2C-9E57-2286-F9A9-EF08DC455302}"/>
              </a:ext>
              <a:ext uri="{C183D7F6-B498-43B3-948B-1728B52AA6E4}">
                <adec:decorative xmlns:adec="http://schemas.microsoft.com/office/drawing/2017/decorative" val="1"/>
              </a:ext>
            </a:extLst>
          </p:cNvPr>
          <p:cNvSpPr txBox="1"/>
          <p:nvPr/>
        </p:nvSpPr>
        <p:spPr>
          <a:xfrm>
            <a:off x="853017" y="1882115"/>
            <a:ext cx="4543086" cy="850874"/>
          </a:xfrm>
          <a:prstGeom prst="rect">
            <a:avLst/>
          </a:prstGeom>
          <a:noFill/>
        </p:spPr>
        <p:txBody>
          <a:bodyPr wrap="square" lIns="0" tIns="45720" rIns="91440" bIns="45720" rtlCol="0" anchor="t">
            <a:spAutoFit/>
          </a:bodyPr>
          <a:lstStyle/>
          <a:p>
            <a:pPr defTabSz="609570">
              <a:lnSpc>
                <a:spcPct val="130000"/>
              </a:lnSpc>
              <a:spcBef>
                <a:spcPct val="0"/>
              </a:spcBef>
              <a:spcAft>
                <a:spcPts val="1200"/>
              </a:spcAft>
              <a:defRPr/>
            </a:pPr>
            <a:r>
              <a:rPr lang="en-US" sz="2000">
                <a:solidFill>
                  <a:srgbClr val="2A2C2C"/>
                </a:solidFill>
                <a:latin typeface="Neue Haas Grotesk Text Pro" panose="020B0504020202020204" pitchFamily="34" charset="77"/>
                <a:cs typeface="Arial"/>
              </a:rPr>
              <a:t>N</a:t>
            </a:r>
            <a:r>
              <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cs typeface="Arial"/>
              </a:rPr>
              <a:t>ear the end of the year, they’re curious to </a:t>
            </a:r>
            <a:r>
              <a:rPr lang="en-US" sz="2000">
                <a:solidFill>
                  <a:srgbClr val="2A2C2C"/>
                </a:solidFill>
                <a:latin typeface="Neue Haas Grotesk Text Pro" panose="020B0504020202020204" pitchFamily="34" charset="77"/>
                <a:cs typeface="Arial"/>
              </a:rPr>
              <a:t>see how</a:t>
            </a:r>
            <a:r>
              <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cs typeface="Arial"/>
              </a:rPr>
              <a:t> much </a:t>
            </a:r>
            <a:r>
              <a:rPr lang="en-US" sz="2000">
                <a:solidFill>
                  <a:srgbClr val="2A2C2C"/>
                </a:solidFill>
                <a:latin typeface="Neue Haas Grotesk Text Pro" panose="020B0504020202020204" pitchFamily="34" charset="77"/>
                <a:cs typeface="Arial"/>
              </a:rPr>
              <a:t>remains</a:t>
            </a:r>
            <a:r>
              <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cs typeface="Arial"/>
              </a:rPr>
              <a:t>.  </a:t>
            </a:r>
          </a:p>
        </p:txBody>
      </p:sp>
      <p:sp>
        <p:nvSpPr>
          <p:cNvPr id="13" name="Title 2">
            <a:extLst>
              <a:ext uri="{FF2B5EF4-FFF2-40B4-BE49-F238E27FC236}">
                <a16:creationId xmlns:a16="http://schemas.microsoft.com/office/drawing/2014/main" id="{BBBB84A7-C531-EE59-94C8-1A960BF4DBE5}"/>
              </a:ext>
            </a:extLst>
          </p:cNvPr>
          <p:cNvSpPr txBox="1">
            <a:spLocks/>
          </p:cNvSpPr>
          <p:nvPr/>
        </p:nvSpPr>
        <p:spPr>
          <a:xfrm>
            <a:off x="853017" y="215328"/>
            <a:ext cx="5802381" cy="1739835"/>
          </a:xfrm>
          <a:prstGeom prst="rect">
            <a:avLst/>
          </a:prstGeom>
        </p:spPr>
        <p:txBody>
          <a:bodyPr vert="horz" wrap="square" lIns="0" tIns="121920" rIns="121920" bIns="121920" rtlCol="0" anchor="t" anchorCtr="0">
            <a:spAutoFit/>
          </a:bodyPr>
          <a:lstStyle>
            <a:lvl1pPr algn="l" defTabSz="457178" rtl="0" eaLnBrk="1" latinLnBrk="0" hangingPunct="1">
              <a:spcBef>
                <a:spcPct val="0"/>
              </a:spcBef>
              <a:buNone/>
              <a:defRPr sz="3200" b="1" i="0" kern="1200">
                <a:solidFill>
                  <a:schemeClr val="tx2"/>
                </a:solidFill>
                <a:latin typeface="Neue Haas Grotesk Text Pro" panose="020B0504020202020204" pitchFamily="34" charset="0"/>
                <a:ea typeface="+mj-ea"/>
                <a:cs typeface="+mj-cs"/>
              </a:defRPr>
            </a:lvl1pPr>
          </a:lstStyle>
          <a:p>
            <a:pPr>
              <a:lnSpc>
                <a:spcPts val="6080"/>
              </a:lnSpc>
            </a:pPr>
            <a:r>
              <a:rPr lang="en-US" sz="4270">
                <a:latin typeface="Neue Haas Grotesk Text Pro" panose="020B0504020202020204" pitchFamily="34" charset="77"/>
                <a:cs typeface="Arial" panose="020B0604020202020204" pitchFamily="34" charset="0"/>
              </a:rPr>
              <a:t>Miles and Jessica’s FSA savings</a:t>
            </a:r>
            <a:endParaRPr lang="en-US" sz="4270" baseline="30000">
              <a:latin typeface="Neue Haas Grotesk Text Pro" panose="020B0504020202020204" pitchFamily="34" charset="77"/>
              <a:cs typeface="Arial" panose="020B0604020202020204" pitchFamily="34" charset="0"/>
            </a:endParaRPr>
          </a:p>
        </p:txBody>
      </p:sp>
      <p:cxnSp>
        <p:nvCxnSpPr>
          <p:cNvPr id="14" name="Straight Connector 13">
            <a:extLst>
              <a:ext uri="{FF2B5EF4-FFF2-40B4-BE49-F238E27FC236}">
                <a16:creationId xmlns:a16="http://schemas.microsoft.com/office/drawing/2014/main" id="{CCA8D6A0-444F-B468-B3CD-9D58F784772B}"/>
              </a:ext>
            </a:extLst>
          </p:cNvPr>
          <p:cNvCxnSpPr>
            <a:cxnSpLocks/>
          </p:cNvCxnSpPr>
          <p:nvPr/>
        </p:nvCxnSpPr>
        <p:spPr>
          <a:xfrm>
            <a:off x="924904" y="4643477"/>
            <a:ext cx="1803056" cy="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5">
            <a:extLst>
              <a:ext uri="{FF2B5EF4-FFF2-40B4-BE49-F238E27FC236}">
                <a16:creationId xmlns:a16="http://schemas.microsoft.com/office/drawing/2014/main" id="{9E7260A8-916E-145E-5D3C-997C9BC0DE92}"/>
              </a:ext>
            </a:extLst>
          </p:cNvPr>
          <p:cNvSpPr txBox="1">
            <a:spLocks/>
          </p:cNvSpPr>
          <p:nvPr/>
        </p:nvSpPr>
        <p:spPr>
          <a:xfrm>
            <a:off x="3545149" y="3064955"/>
            <a:ext cx="2805449" cy="2560818"/>
          </a:xfrm>
          <a:prstGeom prst="rect">
            <a:avLst/>
          </a:prstGeom>
        </p:spPr>
        <p:txBody>
          <a:bodyPr vert="horz" lIns="0" tIns="0" rIns="0" bIns="0" rtlCol="0" anchor="t">
            <a:noAutofit/>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70" rtl="0" eaLnBrk="1" fontAlgn="auto" latinLnBrk="0" hangingPunct="1">
              <a:lnSpc>
                <a:spcPct val="130000"/>
              </a:lnSpc>
              <a:spcBef>
                <a:spcPts val="0"/>
              </a:spcBef>
              <a:spcAft>
                <a:spcPts val="800"/>
              </a:spcAft>
              <a:buClrTx/>
              <a:buSzTx/>
              <a:buFont typeface="Wingdings" pitchFamily="2" charset="2"/>
              <a:buNone/>
              <a:tabLst/>
              <a:defRPr/>
            </a:pPr>
            <a:r>
              <a:rPr kumimoji="0" lang="en-US" sz="1700" b="1" i="0" u="none" strike="noStrike" kern="1200" cap="none" spc="0" normalizeH="0" baseline="0" noProof="0">
                <a:ln>
                  <a:noFill/>
                </a:ln>
                <a:solidFill>
                  <a:schemeClr val="tx2"/>
                </a:solidFill>
                <a:effectLst/>
                <a:uLnTx/>
                <a:uFillTx/>
                <a:latin typeface="Neue Haas Grotesk Text Pro" panose="020B0504020202020204" pitchFamily="34" charset="77"/>
                <a:cs typeface="Arial" panose="020B0604020202020204" pitchFamily="34" charset="0"/>
              </a:rPr>
              <a:t>With an FSA</a:t>
            </a:r>
          </a:p>
          <a:p>
            <a:pPr marL="0" indent="0">
              <a:buNone/>
            </a:pPr>
            <a:r>
              <a:rPr lang="en-US" sz="1300">
                <a:latin typeface="Neue Haas Grotesk Text Pro" panose="020B0504020202020204" pitchFamily="34" charset="77"/>
                <a:cs typeface="Arial"/>
              </a:rPr>
              <a:t>+ $6,000 from paycheck</a:t>
            </a:r>
          </a:p>
          <a:p>
            <a:pPr marL="0" indent="0">
              <a:buNone/>
            </a:pPr>
            <a:r>
              <a:rPr lang="en-US" sz="1300">
                <a:latin typeface="Neue Haas Grotesk Text Pro" panose="020B0504020202020204" pitchFamily="34" charset="77"/>
                <a:cs typeface="Arial" panose="020B0604020202020204" pitchFamily="34" charset="0"/>
              </a:rPr>
              <a:t>- $0 to taxes</a:t>
            </a:r>
          </a:p>
          <a:p>
            <a:pPr marL="0" indent="0">
              <a:spcAft>
                <a:spcPts val="2000"/>
              </a:spcAft>
              <a:buNone/>
            </a:pPr>
            <a:r>
              <a:rPr lang="en-US" sz="1300">
                <a:latin typeface="Neue Haas Grotesk Text Pro" panose="020B0504020202020204" pitchFamily="34" charset="77"/>
                <a:cs typeface="Arial" panose="020B0604020202020204" pitchFamily="34" charset="0"/>
              </a:rPr>
              <a:t>- $5,700 in expenses</a:t>
            </a:r>
          </a:p>
          <a:p>
            <a:pPr marL="0" indent="0">
              <a:lnSpc>
                <a:spcPct val="100000"/>
              </a:lnSpc>
              <a:spcAft>
                <a:spcPts val="0"/>
              </a:spcAft>
              <a:buNone/>
            </a:pPr>
            <a:r>
              <a:rPr lang="en-US" sz="3200" b="1">
                <a:solidFill>
                  <a:schemeClr val="tx2"/>
                </a:solidFill>
                <a:latin typeface="Libre Baskerville" panose="02000000000000000000" pitchFamily="2" charset="0"/>
                <a:cs typeface="Arial"/>
              </a:rPr>
              <a:t>$300</a:t>
            </a:r>
            <a:br>
              <a:rPr lang="en-US" sz="2400">
                <a:solidFill>
                  <a:schemeClr val="tx2"/>
                </a:solidFill>
                <a:latin typeface="Neue Haas Grotesk Text Pro" panose="020B0504020202020204" pitchFamily="34" charset="77"/>
                <a:cs typeface="Arial" panose="020B0604020202020204" pitchFamily="34" charset="0"/>
              </a:rPr>
            </a:br>
            <a:r>
              <a:rPr lang="en-US" sz="1600">
                <a:solidFill>
                  <a:schemeClr val="tx2"/>
                </a:solidFill>
                <a:latin typeface="Neue Haas Grotesk Text Pro" panose="020B0504020202020204" pitchFamily="34" charset="77"/>
                <a:cs typeface="Arial"/>
              </a:rPr>
              <a:t>leftover for expenses</a:t>
            </a:r>
            <a:endParaRPr lang="en-GB" sz="1700">
              <a:solidFill>
                <a:schemeClr val="tx2"/>
              </a:solidFill>
              <a:latin typeface="Neue Haas Grotesk Text Pro" panose="020B0504020202020204" pitchFamily="34" charset="77"/>
              <a:cs typeface="Arial"/>
            </a:endParaRPr>
          </a:p>
        </p:txBody>
      </p:sp>
      <p:cxnSp>
        <p:nvCxnSpPr>
          <p:cNvPr id="17" name="Straight Connector 16">
            <a:extLst>
              <a:ext uri="{FF2B5EF4-FFF2-40B4-BE49-F238E27FC236}">
                <a16:creationId xmlns:a16="http://schemas.microsoft.com/office/drawing/2014/main" id="{2D89951F-4CE9-C9E6-1CC2-FDF4F5012893}"/>
              </a:ext>
            </a:extLst>
          </p:cNvPr>
          <p:cNvCxnSpPr>
            <a:cxnSpLocks/>
          </p:cNvCxnSpPr>
          <p:nvPr/>
        </p:nvCxnSpPr>
        <p:spPr>
          <a:xfrm>
            <a:off x="3465139" y="4643477"/>
            <a:ext cx="2387021" cy="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8" name="Title 2">
            <a:extLst>
              <a:ext uri="{FF2B5EF4-FFF2-40B4-BE49-F238E27FC236}">
                <a16:creationId xmlns:a16="http://schemas.microsoft.com/office/drawing/2014/main" id="{D194ACFF-B91D-1F12-4ED1-E344BD01F983}"/>
              </a:ext>
            </a:extLst>
          </p:cNvPr>
          <p:cNvSpPr txBox="1">
            <a:spLocks/>
          </p:cNvSpPr>
          <p:nvPr/>
        </p:nvSpPr>
        <p:spPr>
          <a:xfrm>
            <a:off x="853017" y="6056129"/>
            <a:ext cx="4448603" cy="615553"/>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a:spcAft>
                <a:spcPts val="133"/>
              </a:spcAft>
              <a:defRPr/>
            </a:pPr>
            <a:r>
              <a:rPr lang="en-US" sz="800" b="0">
                <a:solidFill>
                  <a:schemeClr val="tx1"/>
                </a:solidFill>
                <a:latin typeface="Neue Haas Grotesk Text Pro" panose="020B0504020202020204" pitchFamily="34" charset="77"/>
                <a:cs typeface="Arial"/>
              </a:rPr>
              <a:t>Assumes</a:t>
            </a:r>
            <a:r>
              <a:rPr kumimoji="0" lang="en-US" sz="800" b="0" i="0" u="none" strike="noStrike" kern="1200" cap="none" spc="0" normalizeH="0" baseline="0" noProof="0">
                <a:ln>
                  <a:noFill/>
                </a:ln>
                <a:solidFill>
                  <a:schemeClr val="tx1"/>
                </a:solidFill>
                <a:effectLst/>
                <a:uLnTx/>
                <a:uFillTx/>
                <a:latin typeface="Neue Haas Grotesk Text Pro" panose="020B0504020202020204" pitchFamily="34" charset="77"/>
                <a:cs typeface="Arial"/>
              </a:rPr>
              <a:t> they pay </a:t>
            </a:r>
            <a:r>
              <a:rPr lang="en-US" sz="800" b="0">
                <a:solidFill>
                  <a:schemeClr val="tx1"/>
                </a:solidFill>
                <a:latin typeface="Neue Haas Grotesk Text Pro" panose="020B0504020202020204" pitchFamily="34" charset="77"/>
                <a:cs typeface="Arial"/>
              </a:rPr>
              <a:t>20</a:t>
            </a:r>
            <a:r>
              <a:rPr kumimoji="0" lang="en-US" sz="800" b="0" i="0" u="none" strike="noStrike" kern="1200" cap="none" spc="0" normalizeH="0" baseline="0" noProof="0">
                <a:ln>
                  <a:noFill/>
                </a:ln>
                <a:solidFill>
                  <a:schemeClr val="tx1"/>
                </a:solidFill>
                <a:effectLst/>
                <a:uLnTx/>
                <a:uFillTx/>
                <a:latin typeface="Neue Haas Grotesk Text Pro" panose="020B0504020202020204" pitchFamily="34" charset="77"/>
                <a:cs typeface="Arial"/>
              </a:rPr>
              <a:t>% of their income in federal, state and social security taxes. Actual tax savings will depend on your FSA contributions, applicable State tax rates and your personal tax situation. Please consult your tax adviser for details.</a:t>
            </a:r>
            <a:endParaRPr lang="en-US" sz="800" b="0" i="0" u="none" strike="noStrike" kern="1200" cap="none" spc="0" normalizeH="0" baseline="0" noProof="0">
              <a:ln>
                <a:noFill/>
              </a:ln>
              <a:solidFill>
                <a:schemeClr val="tx1"/>
              </a:solidFill>
              <a:effectLst/>
              <a:uLnTx/>
              <a:uFillTx/>
              <a:latin typeface="Neue Haas Grotesk Text Pro" panose="020B0504020202020204" pitchFamily="34" charset="77"/>
              <a:cs typeface="Arial"/>
            </a:endParaRPr>
          </a:p>
        </p:txBody>
      </p:sp>
    </p:spTree>
    <p:extLst>
      <p:ext uri="{BB962C8B-B14F-4D97-AF65-F5344CB8AC3E}">
        <p14:creationId xmlns:p14="http://schemas.microsoft.com/office/powerpoint/2010/main" val="2761912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0679B060-505C-2940-F8B3-4969B73CF6B6}"/>
              </a:ext>
            </a:extLst>
          </p:cNvPr>
          <p:cNvSpPr txBox="1">
            <a:spLocks/>
          </p:cNvSpPr>
          <p:nvPr/>
        </p:nvSpPr>
        <p:spPr>
          <a:xfrm>
            <a:off x="842925" y="498136"/>
            <a:ext cx="10935418" cy="636328"/>
          </a:xfrm>
          <a:prstGeom prst="rect">
            <a:avLst/>
          </a:prstGeom>
        </p:spPr>
        <p:txBody>
          <a:bodyPr vert="horz" wrap="square" lIns="0" tIns="0" rIns="0" bIns="0" rtlCol="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kern="1200" smtClean="0">
                <a:solidFill>
                  <a:schemeClr val="tx2"/>
                </a:solidFill>
                <a:effectLst/>
                <a:latin typeface="NeueHaasGroteskText Pro" panose="020B0504020202020204" pitchFamily="34" charset="77"/>
                <a:ea typeface="+mj-ea"/>
                <a:cs typeface="+mj-cs"/>
              </a:defRPr>
            </a:lvl1pPr>
          </a:lstStyle>
          <a:p>
            <a:pPr defTabSz="609570">
              <a:defRPr/>
            </a:pPr>
            <a:r>
              <a:rPr lang="en-US" sz="4000">
                <a:solidFill>
                  <a:srgbClr val="4F2883"/>
                </a:solidFill>
                <a:latin typeface="Neue Haas Grotesk Text Pro" panose="020B0504020202020204" pitchFamily="34" charset="77"/>
                <a:cs typeface="Arial"/>
              </a:rPr>
              <a:t>Activate your HealthEquity VISA debit card</a:t>
            </a:r>
            <a:endParaRPr lang="en-US" sz="4000">
              <a:latin typeface="Neue Haas Grotesk Text Pro" panose="020B0504020202020204" pitchFamily="34" charset="77"/>
              <a:cs typeface="Arial"/>
            </a:endParaRPr>
          </a:p>
        </p:txBody>
      </p:sp>
      <p:sp>
        <p:nvSpPr>
          <p:cNvPr id="6" name="Content Placeholder 7">
            <a:extLst>
              <a:ext uri="{FF2B5EF4-FFF2-40B4-BE49-F238E27FC236}">
                <a16:creationId xmlns:a16="http://schemas.microsoft.com/office/drawing/2014/main" id="{949CE01F-9F2C-99F6-E131-F7ADEF833134}"/>
              </a:ext>
            </a:extLst>
          </p:cNvPr>
          <p:cNvSpPr txBox="1">
            <a:spLocks/>
          </p:cNvSpPr>
          <p:nvPr/>
        </p:nvSpPr>
        <p:spPr>
          <a:xfrm>
            <a:off x="842923" y="6581019"/>
            <a:ext cx="4066245" cy="123111"/>
          </a:xfrm>
          <a:prstGeom prst="rect">
            <a:avLst/>
          </a:prstGeom>
        </p:spPr>
        <p:txBody>
          <a:bodyPr vert="horz" wrap="square" lIns="0" tIns="0" rIns="0" bIns="0" rtlCol="0" anchor="b">
            <a:spAutoFit/>
          </a:bodyPr>
          <a:lstStyle>
            <a:lvl1pPr marL="0" indent="0" algn="l" defTabSz="457189" rtl="0" eaLnBrk="1" latinLnBrk="0" hangingPunct="1">
              <a:lnSpc>
                <a:spcPts val="800"/>
              </a:lnSpc>
              <a:spcBef>
                <a:spcPts val="0"/>
              </a:spcBef>
              <a:spcAft>
                <a:spcPts val="200"/>
              </a:spcAft>
              <a:buFont typeface="Wingdings" pitchFamily="2" charset="2"/>
              <a:buNone/>
              <a:tabLst/>
              <a:defRPr sz="600" b="0" i="0" kern="1200">
                <a:solidFill>
                  <a:schemeClr val="tx1">
                    <a:lumMod val="90000"/>
                    <a:lumOff val="10000"/>
                  </a:schemeClr>
                </a:solidFill>
                <a:latin typeface="Neue Haas Grotesk Text Pro" panose="020B0504020202020204" pitchFamily="34" charset="0"/>
                <a:ea typeface="+mn-ea"/>
                <a:cs typeface="+mn-cs"/>
              </a:defRPr>
            </a:lvl1pPr>
            <a:lvl2pPr marL="457189" indent="0" algn="l" defTabSz="457189" rtl="0" eaLnBrk="1" latinLnBrk="0" hangingPunct="1">
              <a:lnSpc>
                <a:spcPct val="130000"/>
              </a:lnSpc>
              <a:spcBef>
                <a:spcPts val="0"/>
              </a:spcBef>
              <a:spcAft>
                <a:spcPts val="600"/>
              </a:spcAft>
              <a:buFont typeface="Wingdings" pitchFamily="2" charset="2"/>
              <a:buNone/>
              <a:tabLst/>
              <a:defRPr sz="1100" b="0" i="0" kern="1200">
                <a:solidFill>
                  <a:schemeClr val="tx1"/>
                </a:solidFill>
                <a:latin typeface="Neue Haas Grotesk Text Pro" panose="020B0504020202020204" pitchFamily="34" charset="0"/>
                <a:ea typeface="+mn-ea"/>
                <a:cs typeface="+mn-cs"/>
              </a:defRPr>
            </a:lvl2pPr>
            <a:lvl3pPr marL="914378" indent="0" algn="l" defTabSz="457189" rtl="0" eaLnBrk="1" latinLnBrk="0" hangingPunct="1">
              <a:lnSpc>
                <a:spcPct val="130000"/>
              </a:lnSpc>
              <a:spcBef>
                <a:spcPts val="0"/>
              </a:spcBef>
              <a:spcAft>
                <a:spcPts val="600"/>
              </a:spcAft>
              <a:buFont typeface="Wingdings" pitchFamily="2" charset="2"/>
              <a:buNone/>
              <a:tabLst/>
              <a:defRPr sz="1050" b="0" i="0" kern="1200">
                <a:solidFill>
                  <a:schemeClr val="tx1"/>
                </a:solidFill>
                <a:latin typeface="Neue Haas Grotesk Text Pro" panose="020B0504020202020204" pitchFamily="34" charset="0"/>
                <a:ea typeface="+mn-ea"/>
                <a:cs typeface="+mn-cs"/>
              </a:defRPr>
            </a:lvl3pPr>
            <a:lvl4pPr marL="1371566" indent="0" algn="l" defTabSz="457189" rtl="0" eaLnBrk="1" latinLnBrk="0" hangingPunct="1">
              <a:lnSpc>
                <a:spcPct val="130000"/>
              </a:lnSpc>
              <a:spcBef>
                <a:spcPts val="0"/>
              </a:spcBef>
              <a:spcAft>
                <a:spcPts val="600"/>
              </a:spcAft>
              <a:buFont typeface="Wingdings" pitchFamily="2" charset="2"/>
              <a:buNone/>
              <a:tabLst/>
              <a:defRPr sz="1000" b="0" i="0" kern="1200">
                <a:solidFill>
                  <a:schemeClr val="tx1"/>
                </a:solidFill>
                <a:latin typeface="Neue Haas Grotesk Text Pro" panose="020B0504020202020204" pitchFamily="34" charset="0"/>
                <a:ea typeface="+mn-ea"/>
                <a:cs typeface="+mn-cs"/>
              </a:defRPr>
            </a:lvl4pPr>
            <a:lvl5pPr marL="1828754" indent="0" algn="l" defTabSz="457189" rtl="0" eaLnBrk="1" latinLnBrk="0" hangingPunct="1">
              <a:lnSpc>
                <a:spcPct val="120000"/>
              </a:lnSpc>
              <a:spcBef>
                <a:spcPts val="0"/>
              </a:spcBef>
              <a:spcAft>
                <a:spcPts val="600"/>
              </a:spcAft>
              <a:buFont typeface="Wingdings" pitchFamily="2" charset="2"/>
              <a:buNone/>
              <a:tabLst/>
              <a:defRPr sz="10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defTabSz="609570">
              <a:lnSpc>
                <a:spcPct val="100000"/>
              </a:lnSpc>
              <a:spcAft>
                <a:spcPts val="267"/>
              </a:spcAft>
              <a:defRPr/>
            </a:pPr>
            <a:endParaRPr lang="en-US" sz="800">
              <a:solidFill>
                <a:schemeClr val="tx1">
                  <a:lumMod val="75000"/>
                  <a:lumOff val="25000"/>
                </a:schemeClr>
              </a:solidFill>
              <a:latin typeface="Arial"/>
              <a:cs typeface="Arial"/>
            </a:endParaRPr>
          </a:p>
        </p:txBody>
      </p:sp>
      <p:sp>
        <p:nvSpPr>
          <p:cNvPr id="7" name="Text Placeholder 8">
            <a:extLst>
              <a:ext uri="{FF2B5EF4-FFF2-40B4-BE49-F238E27FC236}">
                <a16:creationId xmlns:a16="http://schemas.microsoft.com/office/drawing/2014/main" id="{02367900-D3B7-0D64-EC86-DEB3F389BF83}"/>
              </a:ext>
            </a:extLst>
          </p:cNvPr>
          <p:cNvSpPr txBox="1">
            <a:spLocks/>
          </p:cNvSpPr>
          <p:nvPr/>
        </p:nvSpPr>
        <p:spPr>
          <a:xfrm>
            <a:off x="1464615" y="2256954"/>
            <a:ext cx="4886439" cy="2467913"/>
          </a:xfrm>
          <a:prstGeom prst="rect">
            <a:avLst/>
          </a:prstGeom>
        </p:spPr>
        <p:txBody>
          <a:bodyPr lIns="91440" tIns="45720" rIns="91440" bIns="45720" anchor="t"/>
          <a:lst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9525" indent="0" defTabSz="609570">
              <a:spcAft>
                <a:spcPts val="2000"/>
              </a:spcAft>
              <a:buClr>
                <a:schemeClr val="accent1"/>
              </a:buClr>
              <a:buNone/>
              <a:defRPr/>
            </a:pPr>
            <a:r>
              <a:rPr lang="en-US" sz="2000">
                <a:solidFill>
                  <a:srgbClr val="2A2C2C"/>
                </a:solidFill>
                <a:latin typeface="Neue Haas Grotesk Text Pro" panose="020B0504020202020204" pitchFamily="34" charset="77"/>
                <a:ea typeface="Verdana"/>
                <a:cs typeface="Arial"/>
              </a:rPr>
              <a:t>Log into your account on the mobile app or web portal.</a:t>
            </a:r>
          </a:p>
          <a:p>
            <a:pPr marL="9525" indent="0" defTabSz="609570">
              <a:spcAft>
                <a:spcPts val="2000"/>
              </a:spcAft>
              <a:buClr>
                <a:schemeClr val="accent1"/>
              </a:buClr>
              <a:buNone/>
              <a:defRPr/>
            </a:pPr>
            <a:r>
              <a:rPr lang="en-US" sz="2000">
                <a:solidFill>
                  <a:srgbClr val="2A2C2C"/>
                </a:solidFill>
                <a:latin typeface="Neue Haas Grotesk Text Pro" panose="020B0504020202020204" pitchFamily="34" charset="77"/>
                <a:ea typeface="Verdana"/>
                <a:cs typeface="Arial"/>
              </a:rPr>
              <a:t>Visit the </a:t>
            </a:r>
            <a:r>
              <a:rPr lang="en-US" sz="2000" b="1">
                <a:solidFill>
                  <a:srgbClr val="2A2C2C"/>
                </a:solidFill>
                <a:latin typeface="Neue Haas Grotesk Text Pro" panose="020B0504020202020204" pitchFamily="34" charset="77"/>
                <a:ea typeface="Verdana"/>
                <a:cs typeface="Arial"/>
              </a:rPr>
              <a:t>‘Manage Cards’ </a:t>
            </a:r>
            <a:r>
              <a:rPr lang="en-US" sz="2000">
                <a:solidFill>
                  <a:srgbClr val="2A2C2C"/>
                </a:solidFill>
                <a:latin typeface="Neue Haas Grotesk Text Pro" panose="020B0504020202020204" pitchFamily="34" charset="77"/>
                <a:ea typeface="Verdana"/>
                <a:cs typeface="Arial"/>
              </a:rPr>
              <a:t>page to activate your new card.</a:t>
            </a:r>
          </a:p>
          <a:p>
            <a:pPr marL="9525" indent="0" defTabSz="609570">
              <a:spcAft>
                <a:spcPts val="2000"/>
              </a:spcAft>
              <a:buClr>
                <a:schemeClr val="accent1"/>
              </a:buClr>
              <a:buNone/>
              <a:defRPr/>
            </a:pPr>
            <a:r>
              <a:rPr lang="en-US" sz="2000">
                <a:solidFill>
                  <a:srgbClr val="2A2C2C"/>
                </a:solidFill>
                <a:latin typeface="Neue Haas Grotesk Text Pro" panose="020B0504020202020204" pitchFamily="34" charset="77"/>
                <a:ea typeface="Verdana"/>
                <a:cs typeface="Arial"/>
              </a:rPr>
              <a:t>Or call the number listed on the sticker of your new card to activate it.</a:t>
            </a:r>
            <a:endParaRPr lang="en-US">
              <a:solidFill>
                <a:srgbClr val="2A2C2C"/>
              </a:solidFill>
              <a:latin typeface="Neue Haas Grotesk Text Pro" panose="020B0504020202020204" pitchFamily="34" charset="77"/>
            </a:endParaRPr>
          </a:p>
        </p:txBody>
      </p:sp>
      <p:pic>
        <p:nvPicPr>
          <p:cNvPr id="9" name="Picture Placeholder 7" descr="A close-up of a credit card&#10;&#10;Description automatically generated">
            <a:extLst>
              <a:ext uri="{FF2B5EF4-FFF2-40B4-BE49-F238E27FC236}">
                <a16:creationId xmlns:a16="http://schemas.microsoft.com/office/drawing/2014/main" id="{B4B3B98D-C94D-FACB-69C1-F5682C3F5936}"/>
              </a:ext>
            </a:extLst>
          </p:cNvPr>
          <p:cNvPicPr>
            <a:picLocks noGrp="1" noChangeAspect="1"/>
          </p:cNvPicPr>
          <p:nvPr>
            <p:ph type="pic" idx="16"/>
          </p:nvPr>
        </p:nvPicPr>
        <p:blipFill>
          <a:blip r:embed="rId3">
            <a:extLst>
              <a:ext uri="{28A0092B-C50C-407E-A947-70E740481C1C}">
                <a14:useLocalDpi xmlns:a14="http://schemas.microsoft.com/office/drawing/2010/main"/>
              </a:ext>
            </a:extLst>
          </a:blip>
          <a:stretch>
            <a:fillRect/>
          </a:stretch>
        </p:blipFill>
        <p:spPr>
          <a:xfrm>
            <a:off x="7134026" y="2256954"/>
            <a:ext cx="4465791" cy="2800094"/>
          </a:xfrm>
        </p:spPr>
      </p:pic>
      <p:sp>
        <p:nvSpPr>
          <p:cNvPr id="10" name="Content Placeholder 7">
            <a:extLst>
              <a:ext uri="{FF2B5EF4-FFF2-40B4-BE49-F238E27FC236}">
                <a16:creationId xmlns:a16="http://schemas.microsoft.com/office/drawing/2014/main" id="{CE48A252-465E-AAF1-755D-A3DC17813327}"/>
              </a:ext>
            </a:extLst>
          </p:cNvPr>
          <p:cNvSpPr txBox="1">
            <a:spLocks/>
          </p:cNvSpPr>
          <p:nvPr/>
        </p:nvSpPr>
        <p:spPr>
          <a:xfrm>
            <a:off x="842923" y="6248094"/>
            <a:ext cx="10639543" cy="338554"/>
          </a:xfrm>
          <a:prstGeom prst="rect">
            <a:avLst/>
          </a:prstGeom>
        </p:spPr>
        <p:txBody>
          <a:bodyPr vert="horz" wrap="square" lIns="0" tIns="0" rIns="0" bIns="0" rtlCol="0" anchor="b">
            <a:spAutoFit/>
          </a:bodyPr>
          <a:lstStyle>
            <a:lvl1pPr marL="0" indent="0" algn="l" defTabSz="457189" rtl="0" eaLnBrk="1" latinLnBrk="0" hangingPunct="1">
              <a:lnSpc>
                <a:spcPts val="800"/>
              </a:lnSpc>
              <a:spcBef>
                <a:spcPts val="0"/>
              </a:spcBef>
              <a:spcAft>
                <a:spcPts val="200"/>
              </a:spcAft>
              <a:buFont typeface="Wingdings" pitchFamily="2" charset="2"/>
              <a:buNone/>
              <a:tabLst/>
              <a:defRPr sz="600" b="0" i="0" kern="1200">
                <a:solidFill>
                  <a:schemeClr val="tx1">
                    <a:lumMod val="90000"/>
                    <a:lumOff val="10000"/>
                  </a:schemeClr>
                </a:solidFill>
                <a:latin typeface="Neue Haas Grotesk Text Pro" panose="020B0504020202020204" pitchFamily="34" charset="0"/>
                <a:ea typeface="+mn-ea"/>
                <a:cs typeface="+mn-cs"/>
              </a:defRPr>
            </a:lvl1pPr>
            <a:lvl2pPr marL="457189" indent="0" algn="l" defTabSz="457189" rtl="0" eaLnBrk="1" latinLnBrk="0" hangingPunct="1">
              <a:lnSpc>
                <a:spcPct val="130000"/>
              </a:lnSpc>
              <a:spcBef>
                <a:spcPts val="0"/>
              </a:spcBef>
              <a:spcAft>
                <a:spcPts val="600"/>
              </a:spcAft>
              <a:buFont typeface="Wingdings" pitchFamily="2" charset="2"/>
              <a:buNone/>
              <a:tabLst/>
              <a:defRPr sz="1100" b="0" i="0" kern="1200">
                <a:solidFill>
                  <a:schemeClr val="tx1"/>
                </a:solidFill>
                <a:latin typeface="Neue Haas Grotesk Text Pro" panose="020B0504020202020204" pitchFamily="34" charset="0"/>
                <a:ea typeface="+mn-ea"/>
                <a:cs typeface="+mn-cs"/>
              </a:defRPr>
            </a:lvl2pPr>
            <a:lvl3pPr marL="914378" indent="0" algn="l" defTabSz="457189" rtl="0" eaLnBrk="1" latinLnBrk="0" hangingPunct="1">
              <a:lnSpc>
                <a:spcPct val="130000"/>
              </a:lnSpc>
              <a:spcBef>
                <a:spcPts val="0"/>
              </a:spcBef>
              <a:spcAft>
                <a:spcPts val="600"/>
              </a:spcAft>
              <a:buFont typeface="Wingdings" pitchFamily="2" charset="2"/>
              <a:buNone/>
              <a:tabLst/>
              <a:defRPr sz="1050" b="0" i="0" kern="1200">
                <a:solidFill>
                  <a:schemeClr val="tx1"/>
                </a:solidFill>
                <a:latin typeface="Neue Haas Grotesk Text Pro" panose="020B0504020202020204" pitchFamily="34" charset="0"/>
                <a:ea typeface="+mn-ea"/>
                <a:cs typeface="+mn-cs"/>
              </a:defRPr>
            </a:lvl3pPr>
            <a:lvl4pPr marL="1371566" indent="0" algn="l" defTabSz="457189" rtl="0" eaLnBrk="1" latinLnBrk="0" hangingPunct="1">
              <a:lnSpc>
                <a:spcPct val="130000"/>
              </a:lnSpc>
              <a:spcBef>
                <a:spcPts val="0"/>
              </a:spcBef>
              <a:spcAft>
                <a:spcPts val="600"/>
              </a:spcAft>
              <a:buFont typeface="Wingdings" pitchFamily="2" charset="2"/>
              <a:buNone/>
              <a:tabLst/>
              <a:defRPr sz="1000" b="0" i="0" kern="1200">
                <a:solidFill>
                  <a:schemeClr val="tx1"/>
                </a:solidFill>
                <a:latin typeface="Neue Haas Grotesk Text Pro" panose="020B0504020202020204" pitchFamily="34" charset="0"/>
                <a:ea typeface="+mn-ea"/>
                <a:cs typeface="+mn-cs"/>
              </a:defRPr>
            </a:lvl4pPr>
            <a:lvl5pPr marL="1828754" indent="0" algn="l" defTabSz="457189" rtl="0" eaLnBrk="1" latinLnBrk="0" hangingPunct="1">
              <a:lnSpc>
                <a:spcPct val="120000"/>
              </a:lnSpc>
              <a:spcBef>
                <a:spcPts val="0"/>
              </a:spcBef>
              <a:spcAft>
                <a:spcPts val="600"/>
              </a:spcAft>
              <a:buFont typeface="Wingdings" pitchFamily="2" charset="2"/>
              <a:buNone/>
              <a:tabLst/>
              <a:defRPr sz="10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defTabSz="609570">
              <a:lnSpc>
                <a:spcPct val="100000"/>
              </a:lnSpc>
              <a:spcAft>
                <a:spcPts val="267"/>
              </a:spcAft>
              <a:defRPr/>
            </a:pPr>
            <a:r>
              <a:rPr lang="en-US" sz="800" dirty="0">
                <a:latin typeface="Neue Haas Grotesk Text Pro"/>
                <a:cs typeface="Arial"/>
              </a:rPr>
              <a:t>This card is issued by The Bancorp Bank, N.A. pursuant to a license from VISA U.S.A., Inc. Your card can be used everywhere Visa debit cards are accepted for qualified expenses. This card cannot be used at ATMs and you cannot get cash back, and cannot be used at gas stations, restaurants, or other establishments not health-related.  For card terms and conditions, see the Cardholder Agreement that is provided with the card.  </a:t>
            </a:r>
            <a:br>
              <a:rPr lang="en-US" dirty="0">
                <a:latin typeface="Neue Haas Grotesk Text Pro" panose="020B0504020202020204" pitchFamily="34" charset="77"/>
              </a:rPr>
            </a:br>
            <a:endParaRPr lang="en-US">
              <a:latin typeface="Neue Haas Grotesk Text Pro" panose="020B0504020202020204" pitchFamily="34" charset="77"/>
            </a:endParaRPr>
          </a:p>
        </p:txBody>
      </p:sp>
      <p:pic>
        <p:nvPicPr>
          <p:cNvPr id="11" name="Graphic 10">
            <a:extLst>
              <a:ext uri="{FF2B5EF4-FFF2-40B4-BE49-F238E27FC236}">
                <a16:creationId xmlns:a16="http://schemas.microsoft.com/office/drawing/2014/main" id="{DA5CE193-9824-CB64-4DA1-11BB10F7770D}"/>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42923" y="2256954"/>
            <a:ext cx="473752" cy="473752"/>
          </a:xfrm>
          <a:prstGeom prst="rect">
            <a:avLst/>
          </a:prstGeom>
        </p:spPr>
      </p:pic>
      <p:pic>
        <p:nvPicPr>
          <p:cNvPr id="12" name="Graphic 11">
            <a:extLst>
              <a:ext uri="{FF2B5EF4-FFF2-40B4-BE49-F238E27FC236}">
                <a16:creationId xmlns:a16="http://schemas.microsoft.com/office/drawing/2014/main" id="{D73CFCF8-BE76-26C0-46DB-CAA3EA50EF2E}"/>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842923" y="3310131"/>
            <a:ext cx="473752" cy="473752"/>
          </a:xfrm>
          <a:prstGeom prst="rect">
            <a:avLst/>
          </a:prstGeom>
        </p:spPr>
      </p:pic>
      <p:pic>
        <p:nvPicPr>
          <p:cNvPr id="13" name="Graphic 12">
            <a:extLst>
              <a:ext uri="{FF2B5EF4-FFF2-40B4-BE49-F238E27FC236}">
                <a16:creationId xmlns:a16="http://schemas.microsoft.com/office/drawing/2014/main" id="{6B229C14-9BF9-E0FE-D6AF-916B96771C97}"/>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842923" y="4364344"/>
            <a:ext cx="473751" cy="473751"/>
          </a:xfrm>
          <a:prstGeom prst="rect">
            <a:avLst/>
          </a:prstGeom>
        </p:spPr>
      </p:pic>
    </p:spTree>
    <p:extLst>
      <p:ext uri="{BB962C8B-B14F-4D97-AF65-F5344CB8AC3E}">
        <p14:creationId xmlns:p14="http://schemas.microsoft.com/office/powerpoint/2010/main" val="1735032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12A315C6-E46F-52B3-7790-9D65EF75B298}"/>
              </a:ext>
            </a:extLst>
          </p:cNvPr>
          <p:cNvSpPr>
            <a:spLocks noGrp="1"/>
          </p:cNvSpPr>
          <p:nvPr>
            <p:ph type="title"/>
          </p:nvPr>
        </p:nvSpPr>
        <p:spPr>
          <a:xfrm>
            <a:off x="853442" y="365760"/>
            <a:ext cx="5247652" cy="1418981"/>
          </a:xfrm>
        </p:spPr>
        <p:txBody>
          <a:bodyPr/>
          <a:lstStyle/>
          <a:p>
            <a:r>
              <a:rPr lang="en-US">
                <a:latin typeface="Neue Haas Grotesk Text Pro" panose="020B0504020202020204" pitchFamily="34" charset="77"/>
                <a:cs typeface="Arial" panose="020B0604020202020204" pitchFamily="34" charset="0"/>
              </a:rPr>
              <a:t>One card for multiple accounts</a:t>
            </a:r>
            <a:br>
              <a:rPr lang="en-US"/>
            </a:br>
            <a:br>
              <a:rPr lang="en-US"/>
            </a:br>
            <a:endParaRPr lang="en-US"/>
          </a:p>
        </p:txBody>
      </p:sp>
      <p:sp>
        <p:nvSpPr>
          <p:cNvPr id="10" name="TextBox 9">
            <a:extLst>
              <a:ext uri="{FF2B5EF4-FFF2-40B4-BE49-F238E27FC236}">
                <a16:creationId xmlns:a16="http://schemas.microsoft.com/office/drawing/2014/main" id="{2C8F24A3-2218-2640-E22E-361634C3A7C8}"/>
              </a:ext>
            </a:extLst>
          </p:cNvPr>
          <p:cNvSpPr txBox="1"/>
          <p:nvPr/>
        </p:nvSpPr>
        <p:spPr>
          <a:xfrm>
            <a:off x="1646911" y="2377266"/>
            <a:ext cx="4382191" cy="3884140"/>
          </a:xfrm>
          <a:prstGeom prst="rect">
            <a:avLst/>
          </a:prstGeom>
          <a:noFill/>
        </p:spPr>
        <p:txBody>
          <a:bodyPr wrap="square" lIns="91440" tIns="45720" rIns="91440" bIns="45720" rtlCol="0" anchor="t">
            <a:spAutoFit/>
          </a:bodyPr>
          <a:lstStyle/>
          <a:p>
            <a:pPr marR="0" lvl="0" algn="l" defTabSz="609570" rtl="0" eaLnBrk="1" fontAlgn="auto" latinLnBrk="0" hangingPunct="1">
              <a:lnSpc>
                <a:spcPct val="120000"/>
              </a:lnSpc>
              <a:spcBef>
                <a:spcPts val="0"/>
              </a:spcBef>
              <a:spcAft>
                <a:spcPts val="2400"/>
              </a:spcAft>
              <a:buClr>
                <a:srgbClr val="007F93"/>
              </a:buClr>
              <a:buSzTx/>
              <a:tabLst/>
              <a:defRPr/>
            </a:pPr>
            <a:r>
              <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ea typeface="+mn-ea"/>
                <a:cs typeface="Arial" panose="020B0604020202020204" pitchFamily="34" charset="0"/>
              </a:rPr>
              <a:t>Health Savings Account (HSA)</a:t>
            </a:r>
            <a:endParaRPr kumimoji="0" lang="en-US" sz="1800" b="0" i="0" u="none" strike="noStrike" kern="1200" cap="none" spc="0" normalizeH="0" baseline="0" noProof="0">
              <a:ln>
                <a:noFill/>
              </a:ln>
              <a:solidFill>
                <a:srgbClr val="2A2C2C"/>
              </a:solidFill>
              <a:effectLst/>
              <a:uLnTx/>
              <a:uFillTx/>
              <a:latin typeface="Neue Haas Grotesk Text Pro" panose="020B0504020202020204" pitchFamily="34" charset="77"/>
              <a:ea typeface="+mn-ea"/>
              <a:cs typeface="Arial" panose="020B0604020202020204" pitchFamily="34" charset="0"/>
            </a:endParaRPr>
          </a:p>
          <a:p>
            <a:pPr marR="0" lvl="0" algn="l" defTabSz="609570" rtl="0" eaLnBrk="1" fontAlgn="auto" latinLnBrk="0" hangingPunct="1">
              <a:lnSpc>
                <a:spcPct val="120000"/>
              </a:lnSpc>
              <a:spcBef>
                <a:spcPts val="0"/>
              </a:spcBef>
              <a:spcAft>
                <a:spcPts val="2400"/>
              </a:spcAft>
              <a:buClr>
                <a:srgbClr val="007F93"/>
              </a:buClr>
              <a:buSzTx/>
              <a:tabLst/>
              <a:defRPr/>
            </a:pPr>
            <a:r>
              <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ea typeface="+mn-lt"/>
                <a:cs typeface="Arial" panose="020B0604020202020204" pitchFamily="34" charset="0"/>
              </a:rPr>
              <a:t>Healthcare Flexible Spending </a:t>
            </a:r>
            <a:br>
              <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ea typeface="+mn-lt"/>
                <a:cs typeface="Arial" panose="020B0604020202020204" pitchFamily="34" charset="0"/>
              </a:rPr>
            </a:br>
            <a:r>
              <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ea typeface="+mn-lt"/>
                <a:cs typeface="Arial" panose="020B0604020202020204" pitchFamily="34" charset="0"/>
              </a:rPr>
              <a:t>Account (HCFSA)</a:t>
            </a:r>
          </a:p>
          <a:p>
            <a:pPr marR="0" lvl="0" algn="l" defTabSz="609570" rtl="0" eaLnBrk="1" fontAlgn="auto" latinLnBrk="0" hangingPunct="1">
              <a:lnSpc>
                <a:spcPct val="120000"/>
              </a:lnSpc>
              <a:spcBef>
                <a:spcPts val="0"/>
              </a:spcBef>
              <a:spcAft>
                <a:spcPts val="2400"/>
              </a:spcAft>
              <a:buClr>
                <a:srgbClr val="007F93"/>
              </a:buClr>
              <a:buSzTx/>
              <a:tabLst/>
              <a:defRPr/>
            </a:pPr>
            <a:r>
              <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ea typeface="+mn-lt"/>
                <a:cs typeface="Arial" panose="020B0604020202020204" pitchFamily="34" charset="0"/>
              </a:rPr>
              <a:t>Limited Purpose Flexible </a:t>
            </a:r>
            <a:br>
              <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ea typeface="+mn-lt"/>
                <a:cs typeface="Arial" panose="020B0604020202020204" pitchFamily="34" charset="0"/>
              </a:rPr>
            </a:br>
            <a:r>
              <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ea typeface="+mn-lt"/>
                <a:cs typeface="Arial" panose="020B0604020202020204" pitchFamily="34" charset="0"/>
              </a:rPr>
              <a:t>Spending Account (LPFSA)</a:t>
            </a:r>
          </a:p>
          <a:p>
            <a:pPr marR="0" lvl="0" algn="l" defTabSz="609570" rtl="0" eaLnBrk="1" fontAlgn="auto" latinLnBrk="0" hangingPunct="1">
              <a:lnSpc>
                <a:spcPct val="120000"/>
              </a:lnSpc>
              <a:spcBef>
                <a:spcPts val="0"/>
              </a:spcBef>
              <a:spcAft>
                <a:spcPts val="2400"/>
              </a:spcAft>
              <a:buClr>
                <a:srgbClr val="007F93"/>
              </a:buClr>
              <a:buSzTx/>
              <a:tabLst/>
              <a:defRPr/>
            </a:pPr>
            <a:r>
              <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ea typeface="+mn-lt"/>
                <a:cs typeface="Arial" panose="020B0604020202020204" pitchFamily="34" charset="0"/>
              </a:rPr>
              <a:t>Commuter benefits</a:t>
            </a:r>
          </a:p>
          <a:p>
            <a:pPr marR="0" lvl="0" algn="l" defTabSz="609570" rtl="0" eaLnBrk="1" fontAlgn="auto" latinLnBrk="0" hangingPunct="1">
              <a:lnSpc>
                <a:spcPct val="120000"/>
              </a:lnSpc>
              <a:spcBef>
                <a:spcPts val="0"/>
              </a:spcBef>
              <a:spcAft>
                <a:spcPts val="2400"/>
              </a:spcAft>
              <a:buClr>
                <a:srgbClr val="007F93"/>
              </a:buClr>
              <a:buSzTx/>
              <a:tabLst/>
              <a:defRPr/>
            </a:pPr>
            <a:endParaRPr kumimoji="0" lang="en-US" sz="2000" b="0" i="0" u="none" strike="noStrike" kern="1200" cap="none" spc="0" normalizeH="0" baseline="0" noProof="0">
              <a:ln>
                <a:noFill/>
              </a:ln>
              <a:solidFill>
                <a:srgbClr val="2A2C2C"/>
              </a:solidFill>
              <a:effectLst/>
              <a:uLnTx/>
              <a:uFillTx/>
              <a:latin typeface="Neue Haas Grotesk Text Pro Regular"/>
              <a:ea typeface="+mn-ea"/>
              <a:cs typeface="+mn-cs"/>
            </a:endParaRPr>
          </a:p>
        </p:txBody>
      </p:sp>
      <p:sp>
        <p:nvSpPr>
          <p:cNvPr id="11" name="Content Placeholder 7">
            <a:extLst>
              <a:ext uri="{FF2B5EF4-FFF2-40B4-BE49-F238E27FC236}">
                <a16:creationId xmlns:a16="http://schemas.microsoft.com/office/drawing/2014/main" id="{1A39137D-D673-D9F5-1204-AA9496EAB0FB}"/>
              </a:ext>
            </a:extLst>
          </p:cNvPr>
          <p:cNvSpPr txBox="1">
            <a:spLocks/>
          </p:cNvSpPr>
          <p:nvPr/>
        </p:nvSpPr>
        <p:spPr>
          <a:xfrm>
            <a:off x="511311" y="6373270"/>
            <a:ext cx="5872889" cy="377026"/>
          </a:xfrm>
          <a:prstGeom prst="rect">
            <a:avLst/>
          </a:prstGeom>
        </p:spPr>
        <p:txBody>
          <a:bodyPr vert="horz" wrap="square" lIns="0" tIns="0" rIns="0" bIns="0" rtlCol="0" anchor="b">
            <a:spAutoFit/>
          </a:bodyPr>
          <a:lstStyle>
            <a:lvl1pPr marL="0" indent="0" algn="l" defTabSz="457189" rtl="0" eaLnBrk="1" latinLnBrk="0" hangingPunct="1">
              <a:lnSpc>
                <a:spcPts val="800"/>
              </a:lnSpc>
              <a:spcBef>
                <a:spcPts val="0"/>
              </a:spcBef>
              <a:spcAft>
                <a:spcPts val="200"/>
              </a:spcAft>
              <a:buFont typeface="Wingdings" pitchFamily="2" charset="2"/>
              <a:buNone/>
              <a:tabLst/>
              <a:defRPr sz="600" b="0" i="0" kern="1200">
                <a:solidFill>
                  <a:schemeClr val="tx1">
                    <a:lumMod val="90000"/>
                    <a:lumOff val="10000"/>
                  </a:schemeClr>
                </a:solidFill>
                <a:latin typeface="Neue Haas Grotesk Text Pro" panose="020B0504020202020204" pitchFamily="34" charset="0"/>
                <a:ea typeface="+mn-ea"/>
                <a:cs typeface="+mn-cs"/>
              </a:defRPr>
            </a:lvl1pPr>
            <a:lvl2pPr marL="457189" indent="0" algn="l" defTabSz="457189" rtl="0" eaLnBrk="1" latinLnBrk="0" hangingPunct="1">
              <a:lnSpc>
                <a:spcPct val="130000"/>
              </a:lnSpc>
              <a:spcBef>
                <a:spcPts val="0"/>
              </a:spcBef>
              <a:spcAft>
                <a:spcPts val="600"/>
              </a:spcAft>
              <a:buFont typeface="Wingdings" pitchFamily="2" charset="2"/>
              <a:buNone/>
              <a:tabLst/>
              <a:defRPr sz="1100" b="0" i="0" kern="1200">
                <a:solidFill>
                  <a:schemeClr val="tx1"/>
                </a:solidFill>
                <a:latin typeface="Neue Haas Grotesk Text Pro" panose="020B0504020202020204" pitchFamily="34" charset="0"/>
                <a:ea typeface="+mn-ea"/>
                <a:cs typeface="+mn-cs"/>
              </a:defRPr>
            </a:lvl2pPr>
            <a:lvl3pPr marL="914378" indent="0" algn="l" defTabSz="457189" rtl="0" eaLnBrk="1" latinLnBrk="0" hangingPunct="1">
              <a:lnSpc>
                <a:spcPct val="130000"/>
              </a:lnSpc>
              <a:spcBef>
                <a:spcPts val="0"/>
              </a:spcBef>
              <a:spcAft>
                <a:spcPts val="600"/>
              </a:spcAft>
              <a:buFont typeface="Wingdings" pitchFamily="2" charset="2"/>
              <a:buNone/>
              <a:tabLst/>
              <a:defRPr sz="1050" b="0" i="0" kern="1200">
                <a:solidFill>
                  <a:schemeClr val="tx1"/>
                </a:solidFill>
                <a:latin typeface="Neue Haas Grotesk Text Pro" panose="020B0504020202020204" pitchFamily="34" charset="0"/>
                <a:ea typeface="+mn-ea"/>
                <a:cs typeface="+mn-cs"/>
              </a:defRPr>
            </a:lvl3pPr>
            <a:lvl4pPr marL="1371566" indent="0" algn="l" defTabSz="457189" rtl="0" eaLnBrk="1" latinLnBrk="0" hangingPunct="1">
              <a:lnSpc>
                <a:spcPct val="130000"/>
              </a:lnSpc>
              <a:spcBef>
                <a:spcPts val="0"/>
              </a:spcBef>
              <a:spcAft>
                <a:spcPts val="600"/>
              </a:spcAft>
              <a:buFont typeface="Wingdings" pitchFamily="2" charset="2"/>
              <a:buNone/>
              <a:tabLst/>
              <a:defRPr sz="1000" b="0" i="0" kern="1200">
                <a:solidFill>
                  <a:schemeClr val="tx1"/>
                </a:solidFill>
                <a:latin typeface="Neue Haas Grotesk Text Pro" panose="020B0504020202020204" pitchFamily="34" charset="0"/>
                <a:ea typeface="+mn-ea"/>
                <a:cs typeface="+mn-cs"/>
              </a:defRPr>
            </a:lvl4pPr>
            <a:lvl5pPr marL="1828754" indent="0" algn="l" defTabSz="457189" rtl="0" eaLnBrk="1" latinLnBrk="0" hangingPunct="1">
              <a:lnSpc>
                <a:spcPct val="120000"/>
              </a:lnSpc>
              <a:spcBef>
                <a:spcPts val="0"/>
              </a:spcBef>
              <a:spcAft>
                <a:spcPts val="600"/>
              </a:spcAft>
              <a:buFont typeface="Wingdings" pitchFamily="2" charset="2"/>
              <a:buNone/>
              <a:tabLst/>
              <a:defRPr sz="10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70" rtl="0" eaLnBrk="1" fontAlgn="auto" latinLnBrk="0" hangingPunct="1">
              <a:lnSpc>
                <a:spcPct val="100000"/>
              </a:lnSpc>
              <a:spcBef>
                <a:spcPts val="0"/>
              </a:spcBef>
              <a:spcAft>
                <a:spcPts val="267"/>
              </a:spcAft>
              <a:buClrTx/>
              <a:buSzTx/>
              <a:buFont typeface="Wingdings" pitchFamily="2" charset="2"/>
              <a:buNone/>
              <a:tabLst/>
              <a:defRPr/>
            </a:pPr>
            <a:r>
              <a:rPr kumimoji="0" lang="en-US" sz="800" b="0" i="0" u="none" strike="noStrike" kern="1200" cap="none" spc="0" normalizeH="0" baseline="0" noProof="0">
                <a:ln>
                  <a:noFill/>
                </a:ln>
                <a:solidFill>
                  <a:srgbClr val="2A2C2C">
                    <a:lumMod val="75000"/>
                    <a:lumOff val="25000"/>
                  </a:srgbClr>
                </a:solidFill>
                <a:effectLst/>
                <a:uLnTx/>
                <a:uFillTx/>
                <a:latin typeface="Neue Haas Grotesk Text Pro" panose="020B0504020202020204" pitchFamily="34" charset="77"/>
                <a:ea typeface="+mn-ea"/>
                <a:cs typeface="Arial"/>
              </a:rPr>
              <a:t>Your card will not work with a Dependent Care Flexible Spending Account (DCFSA) or Lifestyle Spending Account (LSA). </a:t>
            </a:r>
          </a:p>
          <a:p>
            <a:pPr marL="0" marR="0" lvl="0" indent="0" algn="l" defTabSz="609570" rtl="0" eaLnBrk="1" fontAlgn="auto" latinLnBrk="0" hangingPunct="1">
              <a:lnSpc>
                <a:spcPct val="100000"/>
              </a:lnSpc>
              <a:spcBef>
                <a:spcPts val="0"/>
              </a:spcBef>
              <a:spcAft>
                <a:spcPts val="267"/>
              </a:spcAft>
              <a:buClrTx/>
              <a:buSzTx/>
              <a:buFont typeface="Wingdings" pitchFamily="2" charset="2"/>
              <a:buNone/>
              <a:tabLst/>
              <a:defRPr/>
            </a:pPr>
            <a:r>
              <a:rPr kumimoji="0" lang="en-US" sz="800" b="0" i="0" u="none" strike="noStrike" kern="1200" cap="none" spc="0" normalizeH="0" baseline="0" noProof="0">
                <a:ln>
                  <a:noFill/>
                </a:ln>
                <a:solidFill>
                  <a:srgbClr val="2A2C2C">
                    <a:lumMod val="75000"/>
                    <a:lumOff val="25000"/>
                  </a:srgbClr>
                </a:solidFill>
                <a:effectLst/>
                <a:uLnTx/>
                <a:uFillTx/>
                <a:latin typeface="Neue Haas Grotesk Text Pro" panose="020B0504020202020204" pitchFamily="34" charset="77"/>
                <a:ea typeface="+mn-ea"/>
                <a:cs typeface="Arial"/>
              </a:rPr>
              <a:t>Conditions apply. Member must remain employed with organization that continues to sponsor commuter benefit. </a:t>
            </a:r>
            <a:br>
              <a:rPr kumimoji="0" lang="en-US" sz="600" b="0" i="0" u="none" strike="noStrike" kern="1200" cap="none" spc="0" normalizeH="0" baseline="0" noProof="0">
                <a:ln>
                  <a:noFill/>
                </a:ln>
                <a:solidFill>
                  <a:srgbClr val="2A2C2C">
                    <a:lumMod val="90000"/>
                    <a:lumOff val="10000"/>
                  </a:srgbClr>
                </a:solidFill>
                <a:effectLst/>
                <a:uLnTx/>
                <a:uFillTx/>
                <a:latin typeface="Neue Haas Grotesk Text Pro" panose="020B0504020202020204" pitchFamily="34" charset="77"/>
                <a:ea typeface="+mn-ea"/>
                <a:cs typeface="+mn-cs"/>
              </a:rPr>
            </a:br>
            <a:endParaRPr kumimoji="0" lang="en-US" sz="600" b="0" i="0" u="none" strike="noStrike" kern="1200" cap="none" spc="0" normalizeH="0" baseline="0" noProof="0">
              <a:ln>
                <a:noFill/>
              </a:ln>
              <a:solidFill>
                <a:srgbClr val="2A2C2C">
                  <a:lumMod val="90000"/>
                  <a:lumOff val="10000"/>
                </a:srgbClr>
              </a:solidFill>
              <a:effectLst/>
              <a:uLnTx/>
              <a:uFillTx/>
              <a:latin typeface="Neue Haas Grotesk Text Pro" panose="020B0504020202020204" pitchFamily="34" charset="77"/>
              <a:ea typeface="+mn-ea"/>
              <a:cs typeface="+mn-cs"/>
            </a:endParaRPr>
          </a:p>
        </p:txBody>
      </p:sp>
      <p:pic>
        <p:nvPicPr>
          <p:cNvPr id="12" name="Graphic 11">
            <a:extLst>
              <a:ext uri="{FF2B5EF4-FFF2-40B4-BE49-F238E27FC236}">
                <a16:creationId xmlns:a16="http://schemas.microsoft.com/office/drawing/2014/main" id="{9C544EFA-9CC6-47A7-9625-76E3D300615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57883" y="2403498"/>
            <a:ext cx="461857" cy="461857"/>
          </a:xfrm>
          <a:prstGeom prst="rect">
            <a:avLst/>
          </a:prstGeom>
        </p:spPr>
      </p:pic>
      <p:pic>
        <p:nvPicPr>
          <p:cNvPr id="14" name="Graphic 13">
            <a:extLst>
              <a:ext uri="{FF2B5EF4-FFF2-40B4-BE49-F238E27FC236}">
                <a16:creationId xmlns:a16="http://schemas.microsoft.com/office/drawing/2014/main" id="{4CD7715A-3FA5-890F-3565-2568701F7599}"/>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57883" y="3214606"/>
            <a:ext cx="461856" cy="461856"/>
          </a:xfrm>
          <a:prstGeom prst="rect">
            <a:avLst/>
          </a:prstGeom>
        </p:spPr>
      </p:pic>
      <p:pic>
        <p:nvPicPr>
          <p:cNvPr id="15" name="Graphic 14">
            <a:extLst>
              <a:ext uri="{FF2B5EF4-FFF2-40B4-BE49-F238E27FC236}">
                <a16:creationId xmlns:a16="http://schemas.microsoft.com/office/drawing/2014/main" id="{39CF8B4C-FB6E-388F-4DBB-7D6A9803408C}"/>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868431" y="4265553"/>
            <a:ext cx="590660" cy="407352"/>
          </a:xfrm>
          <a:prstGeom prst="rect">
            <a:avLst/>
          </a:prstGeom>
        </p:spPr>
      </p:pic>
      <p:pic>
        <p:nvPicPr>
          <p:cNvPr id="16" name="Graphic 15">
            <a:extLst>
              <a:ext uri="{FF2B5EF4-FFF2-40B4-BE49-F238E27FC236}">
                <a16:creationId xmlns:a16="http://schemas.microsoft.com/office/drawing/2014/main" id="{97C4442F-C56C-53E3-3051-F68969264844}"/>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857883" y="5097106"/>
            <a:ext cx="461856" cy="461856"/>
          </a:xfrm>
          <a:prstGeom prst="rect">
            <a:avLst/>
          </a:prstGeom>
        </p:spPr>
      </p:pic>
      <p:pic>
        <p:nvPicPr>
          <p:cNvPr id="17" name="Picture Placeholder 11" descr="A person holding a card and a phone&#10;&#10;AI-generated content may be incorrect.">
            <a:extLst>
              <a:ext uri="{FF2B5EF4-FFF2-40B4-BE49-F238E27FC236}">
                <a16:creationId xmlns:a16="http://schemas.microsoft.com/office/drawing/2014/main" id="{13AADEC8-7E7A-99C9-ABCE-90BE62D99118}"/>
              </a:ext>
            </a:extLst>
          </p:cNvPr>
          <p:cNvPicPr>
            <a:picLocks noGrp="1" noChangeAspect="1"/>
          </p:cNvPicPr>
          <p:nvPr>
            <p:ph type="pic" idx="16"/>
          </p:nvPr>
        </p:nvPicPr>
        <p:blipFill>
          <a:blip r:embed="rId11">
            <a:extLst>
              <a:ext uri="{28A0092B-C50C-407E-A947-70E740481C1C}">
                <a14:useLocalDpi xmlns:a14="http://schemas.microsoft.com/office/drawing/2010/main" val="0"/>
              </a:ext>
            </a:extLst>
          </a:blip>
          <a:srcRect l="24909" t="12421" r="28694" b="560"/>
          <a:stretch/>
        </p:blipFill>
        <p:spPr>
          <a:xfrm>
            <a:off x="6715812" y="-4"/>
            <a:ext cx="5591113" cy="6985420"/>
          </a:xfrm>
        </p:spPr>
      </p:pic>
    </p:spTree>
    <p:extLst>
      <p:ext uri="{BB962C8B-B14F-4D97-AF65-F5344CB8AC3E}">
        <p14:creationId xmlns:p14="http://schemas.microsoft.com/office/powerpoint/2010/main" val="312740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paying with a credit card&#10;&#10;Description automatically generated with low confidence">
            <a:extLst>
              <a:ext uri="{FF2B5EF4-FFF2-40B4-BE49-F238E27FC236}">
                <a16:creationId xmlns:a16="http://schemas.microsoft.com/office/drawing/2014/main" id="{CF1CD53B-4697-7B65-1F58-30FED9CA3ECD}"/>
              </a:ext>
            </a:extLst>
          </p:cNvPr>
          <p:cNvPicPr>
            <a:picLocks noGrp="1" noChangeAspect="1"/>
          </p:cNvPicPr>
          <p:nvPr>
            <p:ph type="pic" idx="16"/>
          </p:nvPr>
        </p:nvPicPr>
        <p:blipFill rotWithShape="1">
          <a:blip r:embed="rId3" cstate="screen">
            <a:extLst>
              <a:ext uri="{28A0092B-C50C-407E-A947-70E740481C1C}">
                <a14:useLocalDpi xmlns:a14="http://schemas.microsoft.com/office/drawing/2010/main"/>
              </a:ext>
            </a:extLst>
          </a:blip>
          <a:srcRect b="-23"/>
          <a:stretch/>
        </p:blipFill>
        <p:spPr>
          <a:xfrm>
            <a:off x="4334680" y="1"/>
            <a:ext cx="7857320" cy="6857999"/>
          </a:xfrm>
        </p:spPr>
      </p:pic>
      <p:sp>
        <p:nvSpPr>
          <p:cNvPr id="4" name="Rectangle 3">
            <a:extLst>
              <a:ext uri="{FF2B5EF4-FFF2-40B4-BE49-F238E27FC236}">
                <a16:creationId xmlns:a16="http://schemas.microsoft.com/office/drawing/2014/main" id="{E335A2D7-0980-9007-086A-DC4E22C00DE3}"/>
              </a:ext>
              <a:ext uri="{C183D7F6-B498-43B3-948B-1728B52AA6E4}">
                <adec:decorative xmlns:adec="http://schemas.microsoft.com/office/drawing/2017/decorative" val="1"/>
              </a:ext>
            </a:extLst>
          </p:cNvPr>
          <p:cNvSpPr/>
          <p:nvPr/>
        </p:nvSpPr>
        <p:spPr>
          <a:xfrm>
            <a:off x="3663333" y="0"/>
            <a:ext cx="2902355" cy="6856397"/>
          </a:xfrm>
          <a:prstGeom prst="rect">
            <a:avLst/>
          </a:prstGeom>
          <a:gradFill flip="none" rotWithShape="1">
            <a:gsLst>
              <a:gs pos="95000">
                <a:schemeClr val="bg1">
                  <a:alpha val="0"/>
                </a:schemeClr>
              </a:gs>
              <a:gs pos="18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AAC6"/>
              </a:solidFill>
              <a:effectLst/>
              <a:uLnTx/>
              <a:uFillTx/>
              <a:latin typeface="Neue Haas Grotesk Text Pro Regular"/>
              <a:ea typeface="+mn-ea"/>
              <a:cs typeface="+mn-cs"/>
            </a:endParaRPr>
          </a:p>
        </p:txBody>
      </p:sp>
      <p:sp>
        <p:nvSpPr>
          <p:cNvPr id="3" name="Rectangle 2">
            <a:extLst>
              <a:ext uri="{FF2B5EF4-FFF2-40B4-BE49-F238E27FC236}">
                <a16:creationId xmlns:a16="http://schemas.microsoft.com/office/drawing/2014/main" id="{EACD4A37-A918-D33E-4D99-E8CA3370CA2D}"/>
              </a:ext>
              <a:ext uri="{C183D7F6-B498-43B3-948B-1728B52AA6E4}">
                <adec:decorative xmlns:adec="http://schemas.microsoft.com/office/drawing/2017/decorative" val="1"/>
              </a:ext>
            </a:extLst>
          </p:cNvPr>
          <p:cNvSpPr/>
          <p:nvPr/>
        </p:nvSpPr>
        <p:spPr>
          <a:xfrm>
            <a:off x="4282456" y="1603"/>
            <a:ext cx="2902355" cy="6856397"/>
          </a:xfrm>
          <a:prstGeom prst="rect">
            <a:avLst/>
          </a:prstGeom>
          <a:gradFill flip="none" rotWithShape="1">
            <a:gsLst>
              <a:gs pos="95000">
                <a:schemeClr val="bg1">
                  <a:alpha val="0"/>
                </a:schemeClr>
              </a:gs>
              <a:gs pos="18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AAC6"/>
              </a:solidFill>
              <a:effectLst/>
              <a:uLnTx/>
              <a:uFillTx/>
              <a:latin typeface="Neue Haas Grotesk Text Pro Regular"/>
              <a:ea typeface="+mn-ea"/>
              <a:cs typeface="+mn-cs"/>
            </a:endParaRPr>
          </a:p>
        </p:txBody>
      </p:sp>
      <p:sp>
        <p:nvSpPr>
          <p:cNvPr id="16" name="Title 6">
            <a:extLst>
              <a:ext uri="{FF2B5EF4-FFF2-40B4-BE49-F238E27FC236}">
                <a16:creationId xmlns:a16="http://schemas.microsoft.com/office/drawing/2014/main" id="{B0B8FB8B-C8A7-6276-54C3-F358829849DB}"/>
              </a:ext>
            </a:extLst>
          </p:cNvPr>
          <p:cNvSpPr txBox="1">
            <a:spLocks/>
          </p:cNvSpPr>
          <p:nvPr/>
        </p:nvSpPr>
        <p:spPr>
          <a:xfrm>
            <a:off x="842925" y="365761"/>
            <a:ext cx="5213135" cy="1383071"/>
          </a:xfrm>
          <a:prstGeom prst="rect">
            <a:avLst/>
          </a:prstGeom>
        </p:spPr>
        <p:txBody>
          <a:bodyPr vert="horz" wrap="square" lIns="0" tIns="0" rIns="0" bIns="0" rtlCol="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kern="1200" smtClean="0">
                <a:solidFill>
                  <a:schemeClr val="tx2"/>
                </a:solidFill>
                <a:effectLst/>
                <a:latin typeface="NeueHaasGroteskText Pro" panose="020B0504020202020204" pitchFamily="34" charset="77"/>
                <a:ea typeface="+mj-ea"/>
                <a:cs typeface="+mj-cs"/>
              </a:defRPr>
            </a:lvl1pPr>
          </a:lstStyle>
          <a:p>
            <a:pPr marL="0" marR="0" lvl="0" indent="0" algn="l" defTabSz="609570" rtl="0" eaLnBrk="1" fontAlgn="auto" latinLnBrk="0" hangingPunct="1">
              <a:lnSpc>
                <a:spcPct val="110000"/>
              </a:lnSpc>
              <a:spcBef>
                <a:spcPct val="0"/>
              </a:spcBef>
              <a:spcAft>
                <a:spcPts val="0"/>
              </a:spcAft>
              <a:buClrTx/>
              <a:buSzTx/>
              <a:buFontTx/>
              <a:buNone/>
              <a:tabLst/>
              <a:defRPr/>
            </a:pPr>
            <a:r>
              <a:rPr kumimoji="0" lang="en-US" sz="4250" b="1" i="0" u="none" strike="noStrike" kern="1200" cap="none" spc="0" normalizeH="0" baseline="0" noProof="0">
                <a:ln>
                  <a:noFill/>
                </a:ln>
                <a:solidFill>
                  <a:srgbClr val="4F2883"/>
                </a:solidFill>
                <a:effectLst/>
                <a:uLnTx/>
                <a:uFillTx/>
                <a:latin typeface="Neue Haas Grotesk Text Pro" panose="020B0504020202020204" pitchFamily="34" charset="77"/>
                <a:ea typeface="+mj-ea"/>
                <a:cs typeface="Arial" panose="020B0604020202020204" pitchFamily="34" charset="0"/>
              </a:rPr>
              <a:t>No PIN required </a:t>
            </a:r>
            <a:br>
              <a:rPr kumimoji="0" lang="en-US" sz="4250" b="1" i="0" u="none" strike="noStrike" kern="1200" cap="none" spc="0" normalizeH="0" baseline="0" noProof="0">
                <a:ln>
                  <a:noFill/>
                </a:ln>
                <a:solidFill>
                  <a:srgbClr val="4F2883"/>
                </a:solidFill>
                <a:effectLst/>
                <a:uLnTx/>
                <a:uFillTx/>
                <a:latin typeface="Neue Haas Grotesk Text Pro" panose="020B0504020202020204" pitchFamily="34" charset="77"/>
                <a:ea typeface="+mj-ea"/>
                <a:cs typeface="Arial" panose="020B0604020202020204" pitchFamily="34" charset="0"/>
              </a:rPr>
            </a:br>
            <a:r>
              <a:rPr kumimoji="0" lang="en-US" sz="4250" b="1" i="0" u="none" strike="noStrike" kern="1200" cap="none" spc="0" normalizeH="0" baseline="0" noProof="0">
                <a:ln>
                  <a:noFill/>
                </a:ln>
                <a:solidFill>
                  <a:srgbClr val="4F2883"/>
                </a:solidFill>
                <a:effectLst/>
                <a:uLnTx/>
                <a:uFillTx/>
                <a:latin typeface="Neue Haas Grotesk Text Pro" panose="020B0504020202020204" pitchFamily="34" charset="77"/>
                <a:ea typeface="+mj-ea"/>
                <a:cs typeface="Arial" panose="020B0604020202020204" pitchFamily="34" charset="0"/>
              </a:rPr>
              <a:t>for card use</a:t>
            </a:r>
          </a:p>
        </p:txBody>
      </p:sp>
      <p:sp>
        <p:nvSpPr>
          <p:cNvPr id="18" name="Content Placeholder 7">
            <a:extLst>
              <a:ext uri="{FF2B5EF4-FFF2-40B4-BE49-F238E27FC236}">
                <a16:creationId xmlns:a16="http://schemas.microsoft.com/office/drawing/2014/main" id="{BD45B15E-9350-4C2E-E4FD-A812A8A62E5E}"/>
              </a:ext>
            </a:extLst>
          </p:cNvPr>
          <p:cNvSpPr txBox="1">
            <a:spLocks/>
          </p:cNvSpPr>
          <p:nvPr/>
        </p:nvSpPr>
        <p:spPr>
          <a:xfrm>
            <a:off x="842923" y="6581019"/>
            <a:ext cx="4066245" cy="123111"/>
          </a:xfrm>
          <a:prstGeom prst="rect">
            <a:avLst/>
          </a:prstGeom>
        </p:spPr>
        <p:txBody>
          <a:bodyPr vert="horz" wrap="square" lIns="0" tIns="0" rIns="0" bIns="0" rtlCol="0" anchor="b">
            <a:spAutoFit/>
          </a:bodyPr>
          <a:lstStyle>
            <a:lvl1pPr marL="0" indent="0" algn="l" defTabSz="457189" rtl="0" eaLnBrk="1" latinLnBrk="0" hangingPunct="1">
              <a:lnSpc>
                <a:spcPts val="800"/>
              </a:lnSpc>
              <a:spcBef>
                <a:spcPts val="0"/>
              </a:spcBef>
              <a:spcAft>
                <a:spcPts val="200"/>
              </a:spcAft>
              <a:buFont typeface="Wingdings" pitchFamily="2" charset="2"/>
              <a:buNone/>
              <a:tabLst/>
              <a:defRPr sz="600" b="0" i="0" kern="1200">
                <a:solidFill>
                  <a:schemeClr val="tx1">
                    <a:lumMod val="90000"/>
                    <a:lumOff val="10000"/>
                  </a:schemeClr>
                </a:solidFill>
                <a:latin typeface="Neue Haas Grotesk Text Pro" panose="020B0504020202020204" pitchFamily="34" charset="0"/>
                <a:ea typeface="+mn-ea"/>
                <a:cs typeface="+mn-cs"/>
              </a:defRPr>
            </a:lvl1pPr>
            <a:lvl2pPr marL="457189" indent="0" algn="l" defTabSz="457189" rtl="0" eaLnBrk="1" latinLnBrk="0" hangingPunct="1">
              <a:lnSpc>
                <a:spcPct val="130000"/>
              </a:lnSpc>
              <a:spcBef>
                <a:spcPts val="0"/>
              </a:spcBef>
              <a:spcAft>
                <a:spcPts val="600"/>
              </a:spcAft>
              <a:buFont typeface="Wingdings" pitchFamily="2" charset="2"/>
              <a:buNone/>
              <a:tabLst/>
              <a:defRPr sz="1100" b="0" i="0" kern="1200">
                <a:solidFill>
                  <a:schemeClr val="tx1"/>
                </a:solidFill>
                <a:latin typeface="Neue Haas Grotesk Text Pro" panose="020B0504020202020204" pitchFamily="34" charset="0"/>
                <a:ea typeface="+mn-ea"/>
                <a:cs typeface="+mn-cs"/>
              </a:defRPr>
            </a:lvl2pPr>
            <a:lvl3pPr marL="914378" indent="0" algn="l" defTabSz="457189" rtl="0" eaLnBrk="1" latinLnBrk="0" hangingPunct="1">
              <a:lnSpc>
                <a:spcPct val="130000"/>
              </a:lnSpc>
              <a:spcBef>
                <a:spcPts val="0"/>
              </a:spcBef>
              <a:spcAft>
                <a:spcPts val="600"/>
              </a:spcAft>
              <a:buFont typeface="Wingdings" pitchFamily="2" charset="2"/>
              <a:buNone/>
              <a:tabLst/>
              <a:defRPr sz="1050" b="0" i="0" kern="1200">
                <a:solidFill>
                  <a:schemeClr val="tx1"/>
                </a:solidFill>
                <a:latin typeface="Neue Haas Grotesk Text Pro" panose="020B0504020202020204" pitchFamily="34" charset="0"/>
                <a:ea typeface="+mn-ea"/>
                <a:cs typeface="+mn-cs"/>
              </a:defRPr>
            </a:lvl3pPr>
            <a:lvl4pPr marL="1371566" indent="0" algn="l" defTabSz="457189" rtl="0" eaLnBrk="1" latinLnBrk="0" hangingPunct="1">
              <a:lnSpc>
                <a:spcPct val="130000"/>
              </a:lnSpc>
              <a:spcBef>
                <a:spcPts val="0"/>
              </a:spcBef>
              <a:spcAft>
                <a:spcPts val="600"/>
              </a:spcAft>
              <a:buFont typeface="Wingdings" pitchFamily="2" charset="2"/>
              <a:buNone/>
              <a:tabLst/>
              <a:defRPr sz="1000" b="0" i="0" kern="1200">
                <a:solidFill>
                  <a:schemeClr val="tx1"/>
                </a:solidFill>
                <a:latin typeface="Neue Haas Grotesk Text Pro" panose="020B0504020202020204" pitchFamily="34" charset="0"/>
                <a:ea typeface="+mn-ea"/>
                <a:cs typeface="+mn-cs"/>
              </a:defRPr>
            </a:lvl4pPr>
            <a:lvl5pPr marL="1828754" indent="0" algn="l" defTabSz="457189" rtl="0" eaLnBrk="1" latinLnBrk="0" hangingPunct="1">
              <a:lnSpc>
                <a:spcPct val="120000"/>
              </a:lnSpc>
              <a:spcBef>
                <a:spcPts val="0"/>
              </a:spcBef>
              <a:spcAft>
                <a:spcPts val="600"/>
              </a:spcAft>
              <a:buFont typeface="Wingdings" pitchFamily="2" charset="2"/>
              <a:buNone/>
              <a:tabLst/>
              <a:defRPr sz="10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70" rtl="0" eaLnBrk="1" fontAlgn="auto" latinLnBrk="0" hangingPunct="1">
              <a:lnSpc>
                <a:spcPct val="100000"/>
              </a:lnSpc>
              <a:spcBef>
                <a:spcPts val="0"/>
              </a:spcBef>
              <a:spcAft>
                <a:spcPts val="267"/>
              </a:spcAft>
              <a:buClrTx/>
              <a:buSzTx/>
              <a:buFont typeface="Wingdings" pitchFamily="2" charset="2"/>
              <a:buNone/>
              <a:tabLst/>
              <a:defRPr/>
            </a:pPr>
            <a:endParaRPr kumimoji="0" lang="en-US" sz="800" b="0" i="0" u="none" strike="noStrike" kern="1200" cap="none" spc="0" normalizeH="0" baseline="0" noProof="0">
              <a:ln>
                <a:noFill/>
              </a:ln>
              <a:solidFill>
                <a:srgbClr val="2A2C2C">
                  <a:lumMod val="75000"/>
                  <a:lumOff val="25000"/>
                </a:srgbClr>
              </a:solidFill>
              <a:effectLst/>
              <a:uLnTx/>
              <a:uFillTx/>
              <a:latin typeface="Neue Haas Grotesk Text Pro Regular"/>
              <a:ea typeface="+mn-ea"/>
              <a:cs typeface="Arial"/>
            </a:endParaRPr>
          </a:p>
        </p:txBody>
      </p:sp>
      <p:sp>
        <p:nvSpPr>
          <p:cNvPr id="5" name="Text Placeholder 8">
            <a:extLst>
              <a:ext uri="{FF2B5EF4-FFF2-40B4-BE49-F238E27FC236}">
                <a16:creationId xmlns:a16="http://schemas.microsoft.com/office/drawing/2014/main" id="{9EA86991-30F7-DCFB-FA1C-A4C7D939DAA2}"/>
              </a:ext>
            </a:extLst>
          </p:cNvPr>
          <p:cNvSpPr txBox="1">
            <a:spLocks/>
          </p:cNvSpPr>
          <p:nvPr/>
        </p:nvSpPr>
        <p:spPr>
          <a:xfrm>
            <a:off x="785491" y="2256954"/>
            <a:ext cx="4730889" cy="2467913"/>
          </a:xfrm>
          <a:prstGeom prst="rect">
            <a:avLst/>
          </a:prstGeom>
        </p:spPr>
        <p:txBody>
          <a:bodyPr lIns="91440" tIns="45720" rIns="91440" bIns="45720" anchor="t"/>
          <a:lst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87338" marR="0" lvl="0" indent="-277813" algn="l" defTabSz="609570" rtl="0" eaLnBrk="1" fontAlgn="auto" latinLnBrk="0" hangingPunct="1">
              <a:lnSpc>
                <a:spcPct val="130000"/>
              </a:lnSpc>
              <a:spcBef>
                <a:spcPts val="0"/>
              </a:spcBef>
              <a:spcAft>
                <a:spcPts val="2600"/>
              </a:spcAft>
              <a:buClr>
                <a:schemeClr val="tx2"/>
              </a:buClr>
              <a:buSzTx/>
              <a:buFont typeface="Wingdings" pitchFamily="2" charset="2"/>
              <a:buChar char="ü"/>
              <a:tabLst/>
              <a:defRPr/>
            </a:pPr>
            <a:r>
              <a:rPr kumimoji="0" lang="en-US" sz="2200" b="0" i="0" u="none" strike="noStrike" kern="1200" cap="none" spc="0" normalizeH="0" baseline="0" noProof="0">
                <a:ln>
                  <a:noFill/>
                </a:ln>
                <a:solidFill>
                  <a:srgbClr val="2A2C2C"/>
                </a:solidFill>
                <a:effectLst/>
                <a:uLnTx/>
                <a:uFillTx/>
                <a:latin typeface="Neue Haas Grotesk Text Pro" panose="020B0504020202020204" pitchFamily="34" charset="77"/>
                <a:ea typeface="Verdana"/>
                <a:cs typeface="Arial" panose="020B0604020202020204" pitchFamily="34" charset="0"/>
              </a:rPr>
              <a:t>When paying with your card, select </a:t>
            </a:r>
            <a:r>
              <a:rPr kumimoji="0" lang="en-US" sz="2200" b="1" i="0" u="none" strike="noStrike" kern="1200" cap="none" spc="0" normalizeH="0" baseline="0" noProof="0">
                <a:ln>
                  <a:noFill/>
                </a:ln>
                <a:solidFill>
                  <a:srgbClr val="2A2C2C"/>
                </a:solidFill>
                <a:effectLst/>
                <a:uLnTx/>
                <a:uFillTx/>
                <a:latin typeface="Neue Haas Grotesk Text Pro" panose="020B0504020202020204" pitchFamily="34" charset="77"/>
                <a:ea typeface="Verdana"/>
                <a:cs typeface="Arial" panose="020B0604020202020204" pitchFamily="34" charset="0"/>
              </a:rPr>
              <a:t>‘credit’</a:t>
            </a:r>
          </a:p>
          <a:p>
            <a:pPr marL="287338" marR="0" lvl="0" indent="-277813" algn="l" defTabSz="609570" rtl="0" eaLnBrk="1" fontAlgn="auto" latinLnBrk="0" hangingPunct="1">
              <a:lnSpc>
                <a:spcPct val="130000"/>
              </a:lnSpc>
              <a:spcBef>
                <a:spcPts val="0"/>
              </a:spcBef>
              <a:spcAft>
                <a:spcPts val="2600"/>
              </a:spcAft>
              <a:buClr>
                <a:schemeClr val="tx2"/>
              </a:buClr>
              <a:buSzTx/>
              <a:buFont typeface="Wingdings" pitchFamily="2" charset="2"/>
              <a:buChar char="ü"/>
              <a:tabLst/>
              <a:defRPr/>
            </a:pPr>
            <a:r>
              <a:rPr kumimoji="0" lang="en-US" sz="2200" b="0" i="0" u="none" strike="noStrike" kern="1200" cap="none" spc="0" normalizeH="0" baseline="0" noProof="0">
                <a:ln>
                  <a:noFill/>
                </a:ln>
                <a:solidFill>
                  <a:srgbClr val="2A2C2C"/>
                </a:solidFill>
                <a:effectLst/>
                <a:uLnTx/>
                <a:uFillTx/>
                <a:latin typeface="Neue Haas Grotesk Text Pro" panose="020B0504020202020204" pitchFamily="34" charset="77"/>
                <a:ea typeface="Verdana"/>
                <a:cs typeface="Arial" panose="020B0604020202020204" pitchFamily="34" charset="0"/>
              </a:rPr>
              <a:t>If asked to enter a PIN, select </a:t>
            </a:r>
            <a:r>
              <a:rPr kumimoji="0" lang="en-US" sz="2200" b="1" i="0" u="none" strike="noStrike" kern="1200" cap="none" spc="0" normalizeH="0" baseline="0" noProof="0">
                <a:ln>
                  <a:noFill/>
                </a:ln>
                <a:solidFill>
                  <a:srgbClr val="2A2C2C"/>
                </a:solidFill>
                <a:effectLst/>
                <a:uLnTx/>
                <a:uFillTx/>
                <a:latin typeface="Neue Haas Grotesk Text Pro" panose="020B0504020202020204" pitchFamily="34" charset="77"/>
                <a:ea typeface="Verdana"/>
                <a:cs typeface="Arial" panose="020B0604020202020204" pitchFamily="34" charset="0"/>
              </a:rPr>
              <a:t>‘credit’ </a:t>
            </a:r>
            <a:r>
              <a:rPr kumimoji="0" lang="en-US" sz="2200" b="0" i="0" u="none" strike="noStrike" kern="1200" cap="none" spc="0" normalizeH="0" baseline="0" noProof="0">
                <a:ln>
                  <a:noFill/>
                </a:ln>
                <a:solidFill>
                  <a:srgbClr val="2A2C2C"/>
                </a:solidFill>
                <a:effectLst/>
                <a:uLnTx/>
                <a:uFillTx/>
                <a:latin typeface="Neue Haas Grotesk Text Pro" panose="020B0504020202020204" pitchFamily="34" charset="77"/>
                <a:ea typeface="Verdana"/>
                <a:cs typeface="Arial" panose="020B0604020202020204" pitchFamily="34" charset="0"/>
              </a:rPr>
              <a:t>to bypass the request</a:t>
            </a:r>
            <a:endParaRPr kumimoji="0" lang="en-US" sz="2200" b="0" i="0" u="none" strike="noStrike" kern="1200" cap="none" spc="0" normalizeH="0" baseline="0" noProof="0">
              <a:ln>
                <a:noFill/>
              </a:ln>
              <a:solidFill>
                <a:srgbClr val="2A2C2C"/>
              </a:solidFill>
              <a:effectLst/>
              <a:uLnTx/>
              <a:uFillTx/>
              <a:latin typeface="Neue Haas Grotesk Text Pro" panose="020B0504020202020204" pitchFamily="34" charset="77"/>
              <a:ea typeface="+mn-ea"/>
              <a:cs typeface="Arial" panose="020B0604020202020204" pitchFamily="34" charset="0"/>
            </a:endParaRPr>
          </a:p>
          <a:p>
            <a:pPr marL="287338" marR="0" lvl="0" indent="-277813" algn="l" defTabSz="609570" rtl="0" eaLnBrk="1" fontAlgn="auto" latinLnBrk="0" hangingPunct="1">
              <a:lnSpc>
                <a:spcPct val="130000"/>
              </a:lnSpc>
              <a:spcBef>
                <a:spcPts val="0"/>
              </a:spcBef>
              <a:spcAft>
                <a:spcPts val="2600"/>
              </a:spcAft>
              <a:buClr>
                <a:schemeClr val="tx2"/>
              </a:buClr>
              <a:buSzTx/>
              <a:buFont typeface="Wingdings" pitchFamily="2" charset="2"/>
              <a:buChar char="ü"/>
              <a:tabLst/>
              <a:defRPr/>
            </a:pPr>
            <a:r>
              <a:rPr kumimoji="0" lang="en-US" sz="2200" b="0" i="0" u="none" strike="noStrike" kern="1200" cap="none" spc="0" normalizeH="0" baseline="0" noProof="0">
                <a:ln>
                  <a:noFill/>
                </a:ln>
                <a:solidFill>
                  <a:srgbClr val="2A2C2C"/>
                </a:solidFill>
                <a:effectLst/>
                <a:uLnTx/>
                <a:uFillTx/>
                <a:latin typeface="Neue Haas Grotesk Text Pro" panose="020B0504020202020204" pitchFamily="34" charset="77"/>
                <a:ea typeface="Verdana"/>
                <a:cs typeface="Arial" panose="020B0604020202020204" pitchFamily="34" charset="0"/>
              </a:rPr>
              <a:t>Let the cashier know that your card does not have a PIN </a:t>
            </a:r>
          </a:p>
          <a:p>
            <a:pPr marL="287338" marR="0" lvl="0" indent="-277813" algn="l" defTabSz="609570" rtl="0" eaLnBrk="1" fontAlgn="auto" latinLnBrk="0" hangingPunct="1">
              <a:lnSpc>
                <a:spcPct val="130000"/>
              </a:lnSpc>
              <a:spcBef>
                <a:spcPts val="0"/>
              </a:spcBef>
              <a:spcAft>
                <a:spcPts val="2600"/>
              </a:spcAft>
              <a:buClr>
                <a:schemeClr val="tx2"/>
              </a:buClr>
              <a:buSzTx/>
              <a:buFont typeface="Wingdings" pitchFamily="2" charset="2"/>
              <a:buChar char="ü"/>
              <a:tabLst/>
              <a:defRPr/>
            </a:pPr>
            <a:endParaRPr kumimoji="0" lang="en-US" sz="2200" b="0" i="0" u="none" strike="noStrike" kern="1200" cap="none" spc="0" normalizeH="0" baseline="0" noProof="0">
              <a:ln>
                <a:noFill/>
              </a:ln>
              <a:solidFill>
                <a:srgbClr val="2A2C2C"/>
              </a:solidFill>
              <a:effectLst/>
              <a:uLnTx/>
              <a:uFillTx/>
              <a:latin typeface="Neue Haas Grotesk Text Pro" panose="020B0504020202020204" pitchFamily="34" charset="77"/>
              <a:ea typeface="+mn-ea"/>
              <a:cs typeface="Arial"/>
            </a:endParaRPr>
          </a:p>
        </p:txBody>
      </p:sp>
    </p:spTree>
    <p:extLst>
      <p:ext uri="{BB962C8B-B14F-4D97-AF65-F5344CB8AC3E}">
        <p14:creationId xmlns:p14="http://schemas.microsoft.com/office/powerpoint/2010/main" val="3729376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90B7B7-167E-5D08-76B3-C3293E80BED1}"/>
              </a:ext>
            </a:extLst>
          </p:cNvPr>
          <p:cNvPicPr>
            <a:picLocks noChangeAspect="1"/>
          </p:cNvPicPr>
          <p:nvPr/>
        </p:nvPicPr>
        <p:blipFill>
          <a:blip r:embed="rId3">
            <a:extLst>
              <a:ext uri="{28A0092B-C50C-407E-A947-70E740481C1C}">
                <a14:useLocalDpi xmlns:a14="http://schemas.microsoft.com/office/drawing/2010/main" val="0"/>
              </a:ext>
            </a:extLst>
          </a:blip>
          <a:srcRect l="10314" t="3706" r="15813" b="952"/>
          <a:stretch/>
        </p:blipFill>
        <p:spPr>
          <a:xfrm flipH="1">
            <a:off x="4076696" y="-12032"/>
            <a:ext cx="8152995" cy="7017266"/>
          </a:xfrm>
          <a:prstGeom prst="rect">
            <a:avLst/>
          </a:prstGeom>
        </p:spPr>
      </p:pic>
      <p:sp>
        <p:nvSpPr>
          <p:cNvPr id="8" name="Rectangle 7">
            <a:extLst>
              <a:ext uri="{FF2B5EF4-FFF2-40B4-BE49-F238E27FC236}">
                <a16:creationId xmlns:a16="http://schemas.microsoft.com/office/drawing/2014/main" id="{41260EEC-F4D2-CF48-FB71-4F4D88E21744}"/>
              </a:ext>
              <a:ext uri="{C183D7F6-B498-43B3-948B-1728B52AA6E4}">
                <adec:decorative xmlns:adec="http://schemas.microsoft.com/office/drawing/2017/decorative" val="1"/>
              </a:ext>
            </a:extLst>
          </p:cNvPr>
          <p:cNvSpPr/>
          <p:nvPr/>
        </p:nvSpPr>
        <p:spPr>
          <a:xfrm>
            <a:off x="3914581" y="0"/>
            <a:ext cx="3210120" cy="6882064"/>
          </a:xfrm>
          <a:prstGeom prst="rect">
            <a:avLst/>
          </a:prstGeom>
          <a:gradFill flip="none" rotWithShape="1">
            <a:gsLst>
              <a:gs pos="34000">
                <a:schemeClr val="bg1"/>
              </a:gs>
              <a:gs pos="82000">
                <a:schemeClr val="bg1">
                  <a:alpha val="0"/>
                </a:schemeClr>
              </a:gs>
            </a:gsLst>
            <a:lin ang="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noFill/>
              <a:effectLst/>
              <a:uLnTx/>
              <a:uFillTx/>
              <a:latin typeface="Arial" panose="020B0604020202020204" pitchFamily="34" charset="0"/>
              <a:ea typeface="+mn-ea"/>
              <a:cs typeface="Arial" panose="020B0604020202020204" pitchFamily="34" charset="0"/>
            </a:endParaRPr>
          </a:p>
        </p:txBody>
      </p:sp>
      <p:sp>
        <p:nvSpPr>
          <p:cNvPr id="9" name="Title 2">
            <a:extLst>
              <a:ext uri="{FF2B5EF4-FFF2-40B4-BE49-F238E27FC236}">
                <a16:creationId xmlns:a16="http://schemas.microsoft.com/office/drawing/2014/main" id="{31176CB6-A589-54B4-BD79-8DE40576C9D3}"/>
              </a:ext>
            </a:extLst>
          </p:cNvPr>
          <p:cNvSpPr>
            <a:spLocks noGrp="1"/>
          </p:cNvSpPr>
          <p:nvPr>
            <p:ph type="title"/>
          </p:nvPr>
        </p:nvSpPr>
        <p:spPr>
          <a:xfrm>
            <a:off x="853443" y="365761"/>
            <a:ext cx="6996330" cy="1401089"/>
          </a:xfrm>
        </p:spPr>
        <p:txBody>
          <a:bodyPr/>
          <a:lstStyle/>
          <a:p>
            <a:r>
              <a:rPr lang="en-US">
                <a:latin typeface="Neue Haas Grotesk Text Pro" panose="020B0504020202020204" pitchFamily="34" charset="77"/>
                <a:cs typeface="Arial" panose="020B0604020202020204" pitchFamily="34" charset="0"/>
              </a:rPr>
              <a:t>What’s needed </a:t>
            </a:r>
            <a:br>
              <a:rPr lang="en-US">
                <a:latin typeface="Neue Haas Grotesk Text Pro" panose="020B0504020202020204" pitchFamily="34" charset="77"/>
                <a:cs typeface="Arial" panose="020B0604020202020204" pitchFamily="34" charset="0"/>
              </a:rPr>
            </a:br>
            <a:r>
              <a:rPr lang="en-US">
                <a:latin typeface="Neue Haas Grotesk Text Pro" panose="020B0504020202020204" pitchFamily="34" charset="77"/>
                <a:cs typeface="Arial" panose="020B0604020202020204" pitchFamily="34" charset="0"/>
              </a:rPr>
              <a:t>for reimbursement</a:t>
            </a:r>
          </a:p>
        </p:txBody>
      </p:sp>
      <p:sp>
        <p:nvSpPr>
          <p:cNvPr id="10" name="Content Placeholder 1">
            <a:extLst>
              <a:ext uri="{FF2B5EF4-FFF2-40B4-BE49-F238E27FC236}">
                <a16:creationId xmlns:a16="http://schemas.microsoft.com/office/drawing/2014/main" id="{5CA9A1BD-1B2B-9021-C760-77396611A472}"/>
              </a:ext>
            </a:extLst>
          </p:cNvPr>
          <p:cNvSpPr>
            <a:spLocks noGrp="1"/>
          </p:cNvSpPr>
          <p:nvPr>
            <p:ph sz="quarter" idx="14"/>
          </p:nvPr>
        </p:nvSpPr>
        <p:spPr>
          <a:xfrm>
            <a:off x="853019" y="2144643"/>
            <a:ext cx="5069480" cy="3675493"/>
          </a:xfrm>
        </p:spPr>
        <p:txBody>
          <a:bodyPr/>
          <a:lstStyle/>
          <a:p>
            <a:pPr marL="0" lvl="0" indent="0">
              <a:buNone/>
            </a:pPr>
            <a:r>
              <a:rPr lang="en-US" noProof="0">
                <a:latin typeface="Neue Haas Grotesk Text Pro" panose="020B0504020202020204" pitchFamily="34" charset="77"/>
                <a:cs typeface="Arial" panose="020B0604020202020204" pitchFamily="34" charset="0"/>
              </a:rPr>
              <a:t>Documentation that includes </a:t>
            </a:r>
            <a:br>
              <a:rPr lang="en-US" noProof="0">
                <a:latin typeface="Neue Haas Grotesk Text Pro" panose="020B0504020202020204" pitchFamily="34" charset="77"/>
                <a:cs typeface="Arial" panose="020B0604020202020204" pitchFamily="34" charset="0"/>
              </a:rPr>
            </a:br>
            <a:r>
              <a:rPr lang="en-US" noProof="0">
                <a:latin typeface="Neue Haas Grotesk Text Pro" panose="020B0504020202020204" pitchFamily="34" charset="77"/>
                <a:cs typeface="Arial" panose="020B0604020202020204" pitchFamily="34" charset="0"/>
              </a:rPr>
              <a:t>the following should be provided:</a:t>
            </a:r>
          </a:p>
          <a:p>
            <a:pPr marL="576263" lvl="1" indent="-339725">
              <a:buClr>
                <a:schemeClr val="tx2"/>
              </a:buClr>
              <a:buFont typeface="Wingdings" pitchFamily="2" charset="2"/>
              <a:buChar char="ü"/>
            </a:pPr>
            <a:r>
              <a:rPr lang="en-US" sz="2000" noProof="0">
                <a:latin typeface="Neue Haas Grotesk Text Pro" panose="020B0504020202020204" pitchFamily="34" charset="77"/>
                <a:cs typeface="Arial" panose="020B0604020202020204" pitchFamily="34" charset="0"/>
              </a:rPr>
              <a:t>Name</a:t>
            </a:r>
            <a:r>
              <a:rPr lang="en-US" sz="2000">
                <a:latin typeface="Neue Haas Grotesk Text Pro" panose="020B0504020202020204" pitchFamily="34" charset="77"/>
                <a:cs typeface="Arial" panose="020B0604020202020204" pitchFamily="34" charset="0"/>
              </a:rPr>
              <a:t>s</a:t>
            </a:r>
            <a:r>
              <a:rPr lang="en-US" sz="2000" noProof="0">
                <a:latin typeface="Neue Haas Grotesk Text Pro" panose="020B0504020202020204" pitchFamily="34" charset="77"/>
                <a:cs typeface="Arial" panose="020B0604020202020204" pitchFamily="34" charset="0"/>
              </a:rPr>
              <a:t> of providers</a:t>
            </a:r>
          </a:p>
          <a:p>
            <a:pPr marL="576263" lvl="1" indent="-339725">
              <a:buClr>
                <a:schemeClr val="tx2"/>
              </a:buClr>
              <a:buFont typeface="Wingdings" pitchFamily="2" charset="2"/>
              <a:buChar char="ü"/>
            </a:pPr>
            <a:r>
              <a:rPr lang="en-US" sz="2000" noProof="0">
                <a:latin typeface="Neue Haas Grotesk Text Pro" panose="020B0504020202020204" pitchFamily="34" charset="77"/>
                <a:cs typeface="Arial" panose="020B0604020202020204" pitchFamily="34" charset="0"/>
              </a:rPr>
              <a:t>Name</a:t>
            </a:r>
            <a:r>
              <a:rPr lang="en-US" sz="2000">
                <a:latin typeface="Neue Haas Grotesk Text Pro" panose="020B0504020202020204" pitchFamily="34" charset="77"/>
                <a:cs typeface="Arial" panose="020B0604020202020204" pitchFamily="34" charset="0"/>
              </a:rPr>
              <a:t>s</a:t>
            </a:r>
            <a:r>
              <a:rPr lang="en-US" sz="2000" noProof="0">
                <a:latin typeface="Neue Haas Grotesk Text Pro" panose="020B0504020202020204" pitchFamily="34" charset="77"/>
                <a:cs typeface="Arial" panose="020B0604020202020204" pitchFamily="34" charset="0"/>
              </a:rPr>
              <a:t> of persons who </a:t>
            </a:r>
            <a:br>
              <a:rPr lang="en-US" sz="2000" noProof="0">
                <a:latin typeface="Neue Haas Grotesk Text Pro" panose="020B0504020202020204" pitchFamily="34" charset="77"/>
                <a:cs typeface="Arial" panose="020B0604020202020204" pitchFamily="34" charset="0"/>
              </a:rPr>
            </a:br>
            <a:r>
              <a:rPr lang="en-US" sz="2000" noProof="0">
                <a:latin typeface="Neue Haas Grotesk Text Pro" panose="020B0504020202020204" pitchFamily="34" charset="77"/>
                <a:cs typeface="Arial" panose="020B0604020202020204" pitchFamily="34" charset="0"/>
              </a:rPr>
              <a:t>received care or service</a:t>
            </a:r>
          </a:p>
          <a:p>
            <a:pPr marL="576263" lvl="1" indent="-339725">
              <a:buClr>
                <a:schemeClr val="tx2"/>
              </a:buClr>
              <a:buFont typeface="Wingdings" pitchFamily="2" charset="2"/>
              <a:buChar char="ü"/>
            </a:pPr>
            <a:r>
              <a:rPr lang="en-US" sz="2000" noProof="0">
                <a:latin typeface="Neue Haas Grotesk Text Pro" panose="020B0504020202020204" pitchFamily="34" charset="77"/>
                <a:cs typeface="Arial" panose="020B0604020202020204" pitchFamily="34" charset="0"/>
              </a:rPr>
              <a:t>Date</a:t>
            </a:r>
            <a:r>
              <a:rPr lang="en-US" sz="2000">
                <a:latin typeface="Neue Haas Grotesk Text Pro" panose="020B0504020202020204" pitchFamily="34" charset="77"/>
                <a:cs typeface="Arial" panose="020B0604020202020204" pitchFamily="34" charset="0"/>
              </a:rPr>
              <a:t>s </a:t>
            </a:r>
            <a:r>
              <a:rPr lang="en-US" sz="2000" noProof="0">
                <a:latin typeface="Neue Haas Grotesk Text Pro" panose="020B0504020202020204" pitchFamily="34" charset="77"/>
                <a:cs typeface="Arial" panose="020B0604020202020204" pitchFamily="34" charset="0"/>
              </a:rPr>
              <a:t>of service or care</a:t>
            </a:r>
          </a:p>
          <a:p>
            <a:pPr marL="576263" lvl="1" indent="-339725">
              <a:buClr>
                <a:schemeClr val="tx2"/>
              </a:buClr>
              <a:buFont typeface="Wingdings" pitchFamily="2" charset="2"/>
              <a:buChar char="ü"/>
            </a:pPr>
            <a:r>
              <a:rPr lang="en-US" sz="2000" noProof="0">
                <a:latin typeface="Neue Haas Grotesk Text Pro" panose="020B0504020202020204" pitchFamily="34" charset="77"/>
                <a:cs typeface="Arial" panose="020B0604020202020204" pitchFamily="34" charset="0"/>
              </a:rPr>
              <a:t>Description</a:t>
            </a:r>
            <a:r>
              <a:rPr lang="en-US" sz="2000">
                <a:latin typeface="Neue Haas Grotesk Text Pro" panose="020B0504020202020204" pitchFamily="34" charset="77"/>
                <a:cs typeface="Arial" panose="020B0604020202020204" pitchFamily="34" charset="0"/>
              </a:rPr>
              <a:t>s</a:t>
            </a:r>
            <a:r>
              <a:rPr lang="en-US" sz="2000" noProof="0">
                <a:latin typeface="Neue Haas Grotesk Text Pro" panose="020B0504020202020204" pitchFamily="34" charset="77"/>
                <a:cs typeface="Arial" panose="020B0604020202020204" pitchFamily="34" charset="0"/>
              </a:rPr>
              <a:t> of services</a:t>
            </a:r>
          </a:p>
          <a:p>
            <a:pPr marL="576263" lvl="1" indent="-339725">
              <a:buClr>
                <a:schemeClr val="tx2"/>
              </a:buClr>
              <a:buFont typeface="Wingdings" pitchFamily="2" charset="2"/>
              <a:buChar char="ü"/>
            </a:pPr>
            <a:r>
              <a:rPr lang="en-US" sz="2000" noProof="0">
                <a:latin typeface="Neue Haas Grotesk Text Pro" panose="020B0504020202020204" pitchFamily="34" charset="77"/>
                <a:cs typeface="Arial" panose="020B0604020202020204" pitchFamily="34" charset="0"/>
              </a:rPr>
              <a:t>Cost</a:t>
            </a:r>
            <a:r>
              <a:rPr lang="en-US" sz="2000">
                <a:latin typeface="Neue Haas Grotesk Text Pro" panose="020B0504020202020204" pitchFamily="34" charset="77"/>
                <a:cs typeface="Arial" panose="020B0604020202020204" pitchFamily="34" charset="0"/>
              </a:rPr>
              <a:t>s</a:t>
            </a:r>
            <a:r>
              <a:rPr lang="en-US" sz="2000" noProof="0">
                <a:latin typeface="Neue Haas Grotesk Text Pro" panose="020B0504020202020204" pitchFamily="34" charset="77"/>
                <a:cs typeface="Arial" panose="020B0604020202020204" pitchFamily="34" charset="0"/>
              </a:rPr>
              <a:t> of service or care</a:t>
            </a:r>
          </a:p>
        </p:txBody>
      </p:sp>
    </p:spTree>
    <p:extLst>
      <p:ext uri="{BB962C8B-B14F-4D97-AF65-F5344CB8AC3E}">
        <p14:creationId xmlns:p14="http://schemas.microsoft.com/office/powerpoint/2010/main" val="2678510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7" descr="A person and two children sitting on a couch&#10;&#10;Description automatically generated">
            <a:extLst>
              <a:ext uri="{FF2B5EF4-FFF2-40B4-BE49-F238E27FC236}">
                <a16:creationId xmlns:a16="http://schemas.microsoft.com/office/drawing/2014/main" id="{05A32865-57B4-A04B-28E2-51948D3997C4}"/>
              </a:ext>
            </a:extLst>
          </p:cNvPr>
          <p:cNvPicPr>
            <a:picLocks noGrp="1" noChangeAspect="1"/>
          </p:cNvPicPr>
          <p:nvPr>
            <p:ph type="pic" idx="17"/>
          </p:nvPr>
        </p:nvPicPr>
        <p:blipFill rotWithShape="1">
          <a:blip r:embed="rId3" cstate="screen">
            <a:extLst>
              <a:ext uri="{28A0092B-C50C-407E-A947-70E740481C1C}">
                <a14:useLocalDpi xmlns:a14="http://schemas.microsoft.com/office/drawing/2010/main"/>
              </a:ext>
            </a:extLst>
          </a:blip>
          <a:srcRect/>
          <a:stretch/>
        </p:blipFill>
        <p:spPr>
          <a:xfrm>
            <a:off x="5339355" y="-4"/>
            <a:ext cx="6852647" cy="6857999"/>
          </a:xfrm>
        </p:spPr>
      </p:pic>
      <p:sp>
        <p:nvSpPr>
          <p:cNvPr id="16" name="Title 2">
            <a:extLst>
              <a:ext uri="{FF2B5EF4-FFF2-40B4-BE49-F238E27FC236}">
                <a16:creationId xmlns:a16="http://schemas.microsoft.com/office/drawing/2014/main" id="{B2070212-3645-D69E-8C13-9E5C6833FEBB}"/>
              </a:ext>
            </a:extLst>
          </p:cNvPr>
          <p:cNvSpPr>
            <a:spLocks noGrp="1"/>
          </p:cNvSpPr>
          <p:nvPr>
            <p:ph type="title"/>
          </p:nvPr>
        </p:nvSpPr>
        <p:spPr>
          <a:xfrm>
            <a:off x="853442" y="365759"/>
            <a:ext cx="3913369" cy="1388585"/>
          </a:xfrm>
        </p:spPr>
        <p:txBody>
          <a:bodyPr/>
          <a:lstStyle/>
          <a:p>
            <a:r>
              <a:rPr lang="en-US">
                <a:latin typeface="Neue Haas Grotesk Text Pro" panose="020B0504020202020204" pitchFamily="34" charset="77"/>
                <a:cs typeface="Arial" panose="020B0604020202020204" pitchFamily="34" charset="0"/>
              </a:rPr>
              <a:t>Surprising health savings</a:t>
            </a:r>
          </a:p>
        </p:txBody>
      </p:sp>
      <p:sp>
        <p:nvSpPr>
          <p:cNvPr id="17" name="SmartArt Placeholder 13">
            <a:extLst>
              <a:ext uri="{FF2B5EF4-FFF2-40B4-BE49-F238E27FC236}">
                <a16:creationId xmlns:a16="http://schemas.microsoft.com/office/drawing/2014/main" id="{15EFCB25-2561-B8FE-381C-EF5A9A95A6FA}"/>
              </a:ext>
            </a:extLst>
          </p:cNvPr>
          <p:cNvSpPr>
            <a:spLocks noGrp="1"/>
          </p:cNvSpPr>
          <p:nvPr>
            <p:ph type="dgm" sz="quarter" idx="47"/>
          </p:nvPr>
        </p:nvSpPr>
        <p:spPr>
          <a:xfrm>
            <a:off x="2" y="2568610"/>
            <a:ext cx="5898594" cy="3198403"/>
          </a:xfrm>
        </p:spPr>
        <p:txBody>
          <a:bodyPr/>
          <a:lstStyle/>
          <a:p>
            <a:endParaRPr lang="en-US"/>
          </a:p>
        </p:txBody>
      </p:sp>
      <p:sp>
        <p:nvSpPr>
          <p:cNvPr id="19" name="SmartArt Placeholder 11">
            <a:extLst>
              <a:ext uri="{FF2B5EF4-FFF2-40B4-BE49-F238E27FC236}">
                <a16:creationId xmlns:a16="http://schemas.microsoft.com/office/drawing/2014/main" id="{F0092B31-5640-AD48-8FDE-3BC5E7DFD92E}"/>
              </a:ext>
            </a:extLst>
          </p:cNvPr>
          <p:cNvSpPr>
            <a:spLocks noGrp="1"/>
          </p:cNvSpPr>
          <p:nvPr>
            <p:ph type="dgm" sz="quarter" idx="27"/>
          </p:nvPr>
        </p:nvSpPr>
        <p:spPr>
          <a:xfrm>
            <a:off x="5898596" y="2568610"/>
            <a:ext cx="118099" cy="3198403"/>
          </a:xfrm>
        </p:spPr>
        <p:txBody>
          <a:bodyPr/>
          <a:lstStyle/>
          <a:p>
            <a:endParaRPr lang="en-US"/>
          </a:p>
        </p:txBody>
      </p:sp>
      <p:sp>
        <p:nvSpPr>
          <p:cNvPr id="20" name="Text Placeholder 5">
            <a:extLst>
              <a:ext uri="{FF2B5EF4-FFF2-40B4-BE49-F238E27FC236}">
                <a16:creationId xmlns:a16="http://schemas.microsoft.com/office/drawing/2014/main" id="{6AFDE705-7E60-7D2E-174F-9F7C674E559D}"/>
              </a:ext>
            </a:extLst>
          </p:cNvPr>
          <p:cNvSpPr>
            <a:spLocks noGrp="1"/>
          </p:cNvSpPr>
          <p:nvPr>
            <p:ph type="body" sz="quarter" idx="12"/>
          </p:nvPr>
        </p:nvSpPr>
        <p:spPr>
          <a:xfrm>
            <a:off x="853442" y="3544435"/>
            <a:ext cx="4747258" cy="1962204"/>
          </a:xfrm>
        </p:spPr>
        <p:txBody>
          <a:bodyPr/>
          <a:lstStyle/>
          <a:p>
            <a:r>
              <a:rPr lang="en-US" sz="2000">
                <a:solidFill>
                  <a:schemeClr val="tx1"/>
                </a:solidFill>
                <a:latin typeface="Neue Haas Grotesk Text Pro" panose="020B0504020202020204" pitchFamily="34" charset="77"/>
                <a:cs typeface="Arial" panose="020B0604020202020204" pitchFamily="34" charset="0"/>
              </a:rPr>
              <a:t>A healthcare Flexible Spending Account (FSA) lets you use tax-free</a:t>
            </a:r>
            <a:r>
              <a:rPr lang="en-US" sz="2000" baseline="30000">
                <a:solidFill>
                  <a:schemeClr val="tx1"/>
                </a:solidFill>
                <a:latin typeface="Neue Haas Grotesk Text Pro" panose="020B0504020202020204" pitchFamily="34" charset="77"/>
                <a:cs typeface="Arial" panose="020B0604020202020204" pitchFamily="34" charset="0"/>
              </a:rPr>
              <a:t>1</a:t>
            </a:r>
            <a:r>
              <a:rPr lang="en-US" sz="2000">
                <a:solidFill>
                  <a:schemeClr val="tx1"/>
                </a:solidFill>
                <a:latin typeface="Neue Haas Grotesk Text Pro" panose="020B0504020202020204" pitchFamily="34" charset="77"/>
                <a:cs typeface="Arial" panose="020B0604020202020204" pitchFamily="34" charset="0"/>
              </a:rPr>
              <a:t> money to pay for eligible medical expenses helping you realize significant savings on healthcare costs.</a:t>
            </a:r>
          </a:p>
        </p:txBody>
      </p:sp>
      <p:sp>
        <p:nvSpPr>
          <p:cNvPr id="21" name="Content Placeholder 7">
            <a:extLst>
              <a:ext uri="{FF2B5EF4-FFF2-40B4-BE49-F238E27FC236}">
                <a16:creationId xmlns:a16="http://schemas.microsoft.com/office/drawing/2014/main" id="{4579A476-3D7F-10B9-901A-916F217A9F42}"/>
              </a:ext>
            </a:extLst>
          </p:cNvPr>
          <p:cNvSpPr>
            <a:spLocks noGrp="1"/>
          </p:cNvSpPr>
          <p:nvPr>
            <p:ph sz="quarter" idx="15"/>
          </p:nvPr>
        </p:nvSpPr>
        <p:spPr>
          <a:xfrm>
            <a:off x="871928" y="6008627"/>
            <a:ext cx="3914775" cy="684739"/>
          </a:xfrm>
        </p:spPr>
        <p:txBody>
          <a:bodyPr vert="horz" lIns="0" tIns="0" rIns="0" bIns="0" rtlCol="0" anchor="t">
            <a:noAutofit/>
          </a:bodyPr>
          <a:lstStyle/>
          <a:p>
            <a:r>
              <a:rPr lang="en-US" baseline="30000">
                <a:latin typeface="Neue Haas Grotesk Text Pro" panose="020B0504020202020204" pitchFamily="34" charset="77"/>
              </a:rPr>
              <a:t>1</a:t>
            </a:r>
            <a:r>
              <a:rPr lang="en-US">
                <a:latin typeface="Neue Haas Grotesk Text Pro" panose="020B0504020202020204" pitchFamily="34" charset="77"/>
              </a:rPr>
              <a:t>FSAs are never taxed at a federal income tax level when used appropriately for qualified medical expenses. Also, most states recognize FSA funds as tax deductible with very few exceptions. Please consult a tax advisor regarding your state’s specific rules.</a:t>
            </a:r>
          </a:p>
        </p:txBody>
      </p:sp>
      <p:pic>
        <p:nvPicPr>
          <p:cNvPr id="22" name="Graphic 21">
            <a:extLst>
              <a:ext uri="{FF2B5EF4-FFF2-40B4-BE49-F238E27FC236}">
                <a16:creationId xmlns:a16="http://schemas.microsoft.com/office/drawing/2014/main" id="{E41D1DAE-46C5-7D21-6575-01832E8F705C}"/>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09194" y="2966427"/>
            <a:ext cx="508000" cy="508000"/>
          </a:xfrm>
          <a:prstGeom prst="rect">
            <a:avLst/>
          </a:prstGeom>
        </p:spPr>
      </p:pic>
    </p:spTree>
    <p:extLst>
      <p:ext uri="{BB962C8B-B14F-4D97-AF65-F5344CB8AC3E}">
        <p14:creationId xmlns:p14="http://schemas.microsoft.com/office/powerpoint/2010/main" val="133891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11EB9-8F8A-A273-D7D1-A161ACC6779C}"/>
              </a:ext>
            </a:extLst>
          </p:cNvPr>
          <p:cNvSpPr>
            <a:spLocks noGrp="1"/>
          </p:cNvSpPr>
          <p:nvPr>
            <p:ph type="title"/>
          </p:nvPr>
        </p:nvSpPr>
        <p:spPr>
          <a:xfrm>
            <a:off x="853443" y="365761"/>
            <a:ext cx="6433404" cy="1401089"/>
          </a:xfrm>
        </p:spPr>
        <p:txBody>
          <a:bodyPr vert="horz" wrap="square" lIns="0" tIns="0" rIns="0" bIns="0" rtlCol="0" anchor="t" anchorCtr="0">
            <a:noAutofit/>
          </a:bodyPr>
          <a:lstStyle/>
          <a:p>
            <a:pPr>
              <a:lnSpc>
                <a:spcPct val="100000"/>
              </a:lnSpc>
              <a:defRPr/>
            </a:pPr>
            <a:r>
              <a:rPr lang="en-US" sz="4000">
                <a:latin typeface="Neue Haas Grotesk Text Pro" panose="020B0504020202020204" pitchFamily="34" charset="77"/>
              </a:rPr>
              <a:t>Download the EZ receipts mobile app</a:t>
            </a:r>
          </a:p>
        </p:txBody>
      </p:sp>
      <p:sp>
        <p:nvSpPr>
          <p:cNvPr id="8" name="TextBox 7">
            <a:extLst>
              <a:ext uri="{FF2B5EF4-FFF2-40B4-BE49-F238E27FC236}">
                <a16:creationId xmlns:a16="http://schemas.microsoft.com/office/drawing/2014/main" id="{8A3C16A5-EDA8-894A-5C1E-C8BF12E44556}"/>
              </a:ext>
            </a:extLst>
          </p:cNvPr>
          <p:cNvSpPr txBox="1"/>
          <p:nvPr/>
        </p:nvSpPr>
        <p:spPr>
          <a:xfrm>
            <a:off x="5953807" y="3328215"/>
            <a:ext cx="1653209" cy="423321"/>
          </a:xfrm>
          <a:prstGeom prst="rect">
            <a:avLst/>
          </a:prstGeom>
          <a:noFill/>
        </p:spPr>
        <p:txBody>
          <a:bodyPr wrap="none" rtlCol="0">
            <a:spAutoFit/>
          </a:bodyPr>
          <a:lstStyle/>
          <a:p>
            <a:pPr defTabSz="609570">
              <a:lnSpc>
                <a:spcPct val="130000"/>
              </a:lnSpc>
              <a:spcAft>
                <a:spcPts val="600"/>
              </a:spcAft>
            </a:pPr>
            <a:r>
              <a:rPr lang="en-US" dirty="0">
                <a:solidFill>
                  <a:srgbClr val="018089"/>
                </a:solidFill>
                <a:latin typeface="Neue Haas Grotesk Text Pro" panose="020B0504020202020204" pitchFamily="34" charset="77"/>
              </a:rPr>
              <a:t>EZ Receipts app</a:t>
            </a:r>
          </a:p>
        </p:txBody>
      </p:sp>
      <p:sp>
        <p:nvSpPr>
          <p:cNvPr id="3" name="Rectangle 2">
            <a:extLst>
              <a:ext uri="{FF2B5EF4-FFF2-40B4-BE49-F238E27FC236}">
                <a16:creationId xmlns:a16="http://schemas.microsoft.com/office/drawing/2014/main" id="{FA97C12B-D85D-308B-85B9-2D1DC24A44A6}"/>
              </a:ext>
            </a:extLst>
          </p:cNvPr>
          <p:cNvSpPr/>
          <p:nvPr/>
        </p:nvSpPr>
        <p:spPr>
          <a:xfrm>
            <a:off x="10535479" y="2443194"/>
            <a:ext cx="803503" cy="4178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a:solidFill>
                <a:srgbClr val="00AAC6"/>
              </a:solidFill>
              <a:latin typeface="Neue Haas Grotesk Text Pro"/>
            </a:endParaRPr>
          </a:p>
        </p:txBody>
      </p:sp>
      <p:sp>
        <p:nvSpPr>
          <p:cNvPr id="9" name="TextBox 8">
            <a:extLst>
              <a:ext uri="{FF2B5EF4-FFF2-40B4-BE49-F238E27FC236}">
                <a16:creationId xmlns:a16="http://schemas.microsoft.com/office/drawing/2014/main" id="{13F47784-BFE9-E426-BF01-2549F477EE45}"/>
              </a:ext>
            </a:extLst>
          </p:cNvPr>
          <p:cNvSpPr txBox="1"/>
          <p:nvPr/>
        </p:nvSpPr>
        <p:spPr>
          <a:xfrm>
            <a:off x="7577351" y="5898703"/>
            <a:ext cx="322524" cy="239489"/>
          </a:xfrm>
          <a:prstGeom prst="rect">
            <a:avLst/>
          </a:prstGeom>
          <a:noFill/>
        </p:spPr>
        <p:txBody>
          <a:bodyPr wrap="none" rtlCol="0">
            <a:spAutoFit/>
          </a:bodyPr>
          <a:lstStyle/>
          <a:p>
            <a:pPr defTabSz="609570">
              <a:lnSpc>
                <a:spcPct val="130000"/>
              </a:lnSpc>
              <a:spcAft>
                <a:spcPts val="600"/>
              </a:spcAft>
            </a:pPr>
            <a:r>
              <a:rPr lang="en-US" sz="800">
                <a:solidFill>
                  <a:srgbClr val="FFFFFF"/>
                </a:solidFill>
                <a:latin typeface="Neue Haas Grotesk Text Pro" panose="020B0504020202020204" pitchFamily="34" charset="77"/>
              </a:rPr>
              <a:t>TM</a:t>
            </a:r>
          </a:p>
        </p:txBody>
      </p:sp>
      <p:sp>
        <p:nvSpPr>
          <p:cNvPr id="14" name="TextBox 13">
            <a:extLst>
              <a:ext uri="{FF2B5EF4-FFF2-40B4-BE49-F238E27FC236}">
                <a16:creationId xmlns:a16="http://schemas.microsoft.com/office/drawing/2014/main" id="{F5ACC054-98E7-6362-77DF-17AA5A71E7EA}"/>
              </a:ext>
            </a:extLst>
          </p:cNvPr>
          <p:cNvSpPr txBox="1"/>
          <p:nvPr/>
        </p:nvSpPr>
        <p:spPr>
          <a:xfrm>
            <a:off x="7669702" y="5117063"/>
            <a:ext cx="360996" cy="805220"/>
          </a:xfrm>
          <a:prstGeom prst="rect">
            <a:avLst/>
          </a:prstGeom>
          <a:noFill/>
        </p:spPr>
        <p:txBody>
          <a:bodyPr wrap="square" rtlCol="0">
            <a:spAutoFit/>
          </a:bodyPr>
          <a:lstStyle/>
          <a:p>
            <a:pPr defTabSz="609570">
              <a:lnSpc>
                <a:spcPct val="130000"/>
              </a:lnSpc>
              <a:spcAft>
                <a:spcPts val="600"/>
              </a:spcAft>
            </a:pPr>
            <a:r>
              <a:rPr lang="en-US" kern="100">
                <a:solidFill>
                  <a:srgbClr val="FFFFFF"/>
                </a:solidFill>
                <a:latin typeface="Aptos" panose="020B0004020202020204" pitchFamily="34" charset="0"/>
                <a:ea typeface="Aptos" panose="020B0004020202020204" pitchFamily="34" charset="0"/>
                <a:cs typeface="Times New Roman" panose="02020603050405020304" pitchFamily="18" charset="0"/>
              </a:rPr>
              <a:t>®</a:t>
            </a:r>
          </a:p>
          <a:p>
            <a:pPr marL="174621" indent="-174621" defTabSz="609570">
              <a:lnSpc>
                <a:spcPct val="130000"/>
              </a:lnSpc>
              <a:spcAft>
                <a:spcPts val="600"/>
              </a:spcAft>
              <a:buFont typeface="Wingdings" pitchFamily="2" charset="2"/>
              <a:buChar char="§"/>
            </a:pPr>
            <a:endParaRPr lang="en-US" sz="1500" err="1">
              <a:solidFill>
                <a:srgbClr val="FFFFFF"/>
              </a:solidFill>
              <a:latin typeface="Neue Haas Grotesk Text Pro" panose="020B0504020202020204" pitchFamily="34" charset="77"/>
            </a:endParaRPr>
          </a:p>
        </p:txBody>
      </p:sp>
      <p:pic>
        <p:nvPicPr>
          <p:cNvPr id="1026" name="Picture 2">
            <a:extLst>
              <a:ext uri="{FF2B5EF4-FFF2-40B4-BE49-F238E27FC236}">
                <a16:creationId xmlns:a16="http://schemas.microsoft.com/office/drawing/2014/main" id="{586985E7-C424-9BBD-ABD0-B6A322CE2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2404" y="448548"/>
            <a:ext cx="3008049" cy="596090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DD07EE0-3734-1A3C-E050-D81BD1181397}"/>
              </a:ext>
            </a:extLst>
          </p:cNvPr>
          <p:cNvGrpSpPr/>
          <p:nvPr/>
        </p:nvGrpSpPr>
        <p:grpSpPr>
          <a:xfrm>
            <a:off x="5613501" y="4091872"/>
            <a:ext cx="2209915" cy="1740152"/>
            <a:chOff x="4186195" y="3621345"/>
            <a:chExt cx="1657436" cy="1305114"/>
          </a:xfrm>
        </p:grpSpPr>
        <p:pic>
          <p:nvPicPr>
            <p:cNvPr id="12" name="Picture 11" descr="A close-up of a logo&#10;&#10;Description automatically generated">
              <a:extLst>
                <a:ext uri="{FF2B5EF4-FFF2-40B4-BE49-F238E27FC236}">
                  <a16:creationId xmlns:a16="http://schemas.microsoft.com/office/drawing/2014/main" id="{0AA26151-0351-1823-48BA-A6A6F0F109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6195" y="3621345"/>
              <a:ext cx="1657436" cy="1162110"/>
            </a:xfrm>
            <a:prstGeom prst="rect">
              <a:avLst/>
            </a:prstGeom>
          </p:spPr>
        </p:pic>
        <p:sp>
          <p:nvSpPr>
            <p:cNvPr id="13" name="TextBox 12">
              <a:extLst>
                <a:ext uri="{FF2B5EF4-FFF2-40B4-BE49-F238E27FC236}">
                  <a16:creationId xmlns:a16="http://schemas.microsoft.com/office/drawing/2014/main" id="{BDDE38C8-F543-2443-AE58-E8938993D71F}"/>
                </a:ext>
              </a:extLst>
            </p:cNvPr>
            <p:cNvSpPr txBox="1"/>
            <p:nvPr/>
          </p:nvSpPr>
          <p:spPr>
            <a:xfrm>
              <a:off x="5544741" y="4322544"/>
              <a:ext cx="270747" cy="603915"/>
            </a:xfrm>
            <a:prstGeom prst="rect">
              <a:avLst/>
            </a:prstGeom>
            <a:noFill/>
          </p:spPr>
          <p:txBody>
            <a:bodyPr wrap="none" rtlCol="0">
              <a:spAutoFit/>
            </a:bodyPr>
            <a:lstStyle/>
            <a:p>
              <a:pPr defTabSz="609570">
                <a:lnSpc>
                  <a:spcPct val="130000"/>
                </a:lnSpc>
                <a:spcAft>
                  <a:spcPts val="600"/>
                </a:spcAft>
              </a:pPr>
              <a:r>
                <a:rPr lang="en-US" kern="100">
                  <a:solidFill>
                    <a:srgbClr val="FFFFFF"/>
                  </a:solidFill>
                  <a:latin typeface="Aptos" panose="020B0004020202020204" pitchFamily="34" charset="0"/>
                  <a:ea typeface="Aptos" panose="020B0004020202020204" pitchFamily="34" charset="0"/>
                  <a:cs typeface="Times New Roman" panose="02020603050405020304" pitchFamily="18" charset="0"/>
                </a:rPr>
                <a:t>™</a:t>
              </a:r>
            </a:p>
            <a:p>
              <a:pPr marL="174621" indent="-174621" defTabSz="609570">
                <a:lnSpc>
                  <a:spcPct val="130000"/>
                </a:lnSpc>
                <a:spcAft>
                  <a:spcPts val="600"/>
                </a:spcAft>
                <a:buFont typeface="Wingdings" pitchFamily="2" charset="2"/>
                <a:buChar char="§"/>
              </a:pPr>
              <a:endParaRPr lang="en-US" sz="1500">
                <a:solidFill>
                  <a:srgbClr val="2A2C2C"/>
                </a:solidFill>
                <a:latin typeface="Neue Haas Grotesk Text Pro" panose="020B0504020202020204" pitchFamily="34" charset="77"/>
              </a:endParaRPr>
            </a:p>
          </p:txBody>
        </p:sp>
        <p:sp>
          <p:nvSpPr>
            <p:cNvPr id="15" name="TextBox 14">
              <a:extLst>
                <a:ext uri="{FF2B5EF4-FFF2-40B4-BE49-F238E27FC236}">
                  <a16:creationId xmlns:a16="http://schemas.microsoft.com/office/drawing/2014/main" id="{D46795E4-632F-3159-FC42-E3CD77BAA1F2}"/>
                </a:ext>
              </a:extLst>
            </p:cNvPr>
            <p:cNvSpPr txBox="1"/>
            <p:nvPr/>
          </p:nvSpPr>
          <p:spPr>
            <a:xfrm>
              <a:off x="5536476" y="3804613"/>
              <a:ext cx="270747" cy="603915"/>
            </a:xfrm>
            <a:prstGeom prst="rect">
              <a:avLst/>
            </a:prstGeom>
            <a:noFill/>
          </p:spPr>
          <p:txBody>
            <a:bodyPr wrap="none" rtlCol="0">
              <a:spAutoFit/>
            </a:bodyPr>
            <a:lstStyle/>
            <a:p>
              <a:pPr defTabSz="609570">
                <a:lnSpc>
                  <a:spcPct val="130000"/>
                </a:lnSpc>
                <a:spcAft>
                  <a:spcPts val="600"/>
                </a:spcAft>
              </a:pPr>
              <a:r>
                <a:rPr lang="en-US" kern="100">
                  <a:solidFill>
                    <a:srgbClr val="FFFFFF"/>
                  </a:solidFill>
                  <a:latin typeface="Aptos" panose="020B0004020202020204" pitchFamily="34" charset="0"/>
                  <a:ea typeface="Aptos" panose="020B0004020202020204" pitchFamily="34" charset="0"/>
                  <a:cs typeface="Times New Roman" panose="02020603050405020304" pitchFamily="18" charset="0"/>
                </a:rPr>
                <a:t>®</a:t>
              </a:r>
            </a:p>
            <a:p>
              <a:pPr marL="174621" indent="-174621" defTabSz="609570">
                <a:lnSpc>
                  <a:spcPct val="130000"/>
                </a:lnSpc>
                <a:spcAft>
                  <a:spcPts val="600"/>
                </a:spcAft>
                <a:buFont typeface="Wingdings" pitchFamily="2" charset="2"/>
                <a:buChar char="§"/>
              </a:pPr>
              <a:endParaRPr lang="en-US" sz="1500">
                <a:solidFill>
                  <a:srgbClr val="2A2C2C"/>
                </a:solidFill>
                <a:latin typeface="Neue Haas Grotesk Text Pro" panose="020B0504020202020204" pitchFamily="34" charset="77"/>
              </a:endParaRPr>
            </a:p>
          </p:txBody>
        </p:sp>
      </p:grpSp>
      <p:sp>
        <p:nvSpPr>
          <p:cNvPr id="7" name="Text Placeholder 8">
            <a:extLst>
              <a:ext uri="{FF2B5EF4-FFF2-40B4-BE49-F238E27FC236}">
                <a16:creationId xmlns:a16="http://schemas.microsoft.com/office/drawing/2014/main" id="{D8679078-9498-90A1-2484-73D63237D373}"/>
              </a:ext>
            </a:extLst>
          </p:cNvPr>
          <p:cNvSpPr txBox="1">
            <a:spLocks/>
          </p:cNvSpPr>
          <p:nvPr/>
        </p:nvSpPr>
        <p:spPr>
          <a:xfrm>
            <a:off x="853021" y="2076454"/>
            <a:ext cx="4445793" cy="4061738"/>
          </a:xfrm>
          <a:prstGeom prst="rect">
            <a:avLst/>
          </a:prstGeom>
        </p:spPr>
        <p:txBody>
          <a:bodyPr vert="horz" lIns="0" tIns="0" rIns="0" bIns="0" rtlCol="0">
            <a:normAutofit/>
          </a:bodyPr>
          <a:lst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37055" indent="-237055" defTabSz="609555">
              <a:spcAft>
                <a:spcPts val="1400"/>
              </a:spcAft>
              <a:defRPr/>
            </a:pPr>
            <a:r>
              <a:rPr lang="en-US" sz="2000">
                <a:solidFill>
                  <a:srgbClr val="2A2C2C"/>
                </a:solidFill>
                <a:latin typeface="Neue Haas Grotesk Text Pro" panose="020B0504020202020204" pitchFamily="34" charset="77"/>
              </a:rPr>
              <a:t>Home screen where employees can check account balance, view FSA contributions, recent transactions, and claims</a:t>
            </a:r>
            <a:r>
              <a:rPr lang="en-US" sz="2000" baseline="30000">
                <a:solidFill>
                  <a:srgbClr val="2A2C2C"/>
                </a:solidFill>
                <a:latin typeface="Neue Haas Grotesk Text Pro" panose="020B0504020202020204" pitchFamily="34" charset="77"/>
              </a:rPr>
              <a:t>1</a:t>
            </a:r>
            <a:r>
              <a:rPr lang="en-US" sz="2000">
                <a:solidFill>
                  <a:srgbClr val="2A2C2C"/>
                </a:solidFill>
                <a:latin typeface="Neue Haas Grotesk Text Pro" panose="020B0504020202020204" pitchFamily="34" charset="77"/>
              </a:rPr>
              <a:t> </a:t>
            </a:r>
          </a:p>
          <a:p>
            <a:pPr marL="237055" indent="-237055" defTabSz="609555">
              <a:spcAft>
                <a:spcPts val="1400"/>
              </a:spcAft>
              <a:defRPr/>
            </a:pPr>
            <a:r>
              <a:rPr lang="en-US" sz="2000">
                <a:solidFill>
                  <a:srgbClr val="2A2C2C"/>
                </a:solidFill>
                <a:latin typeface="Neue Haas Grotesk Text Pro" panose="020B0504020202020204" pitchFamily="34" charset="77"/>
              </a:rPr>
              <a:t>Submit and track claims</a:t>
            </a:r>
          </a:p>
          <a:p>
            <a:pPr marL="237055" indent="-237055" defTabSz="609555">
              <a:spcAft>
                <a:spcPts val="1400"/>
              </a:spcAft>
              <a:defRPr/>
            </a:pPr>
            <a:r>
              <a:rPr lang="en-US" sz="2000">
                <a:solidFill>
                  <a:srgbClr val="2A2C2C"/>
                </a:solidFill>
                <a:latin typeface="Neue Haas Grotesk Text Pro" panose="020B0504020202020204" pitchFamily="34" charset="77"/>
              </a:rPr>
              <a:t>Fast, convenient payment and reimbursement</a:t>
            </a:r>
          </a:p>
          <a:p>
            <a:pPr marL="237055" indent="-237055" defTabSz="609555">
              <a:spcAft>
                <a:spcPts val="1400"/>
              </a:spcAft>
              <a:defRPr/>
            </a:pPr>
            <a:r>
              <a:rPr lang="en-US" sz="2000">
                <a:solidFill>
                  <a:srgbClr val="2A2C2C"/>
                </a:solidFill>
                <a:latin typeface="Neue Haas Grotesk Text Pro" panose="020B0504020202020204" pitchFamily="34" charset="77"/>
              </a:rPr>
              <a:t>Get on-demand, 24/7 support </a:t>
            </a:r>
          </a:p>
        </p:txBody>
      </p:sp>
      <p:sp>
        <p:nvSpPr>
          <p:cNvPr id="10" name="Content Placeholder 40">
            <a:extLst>
              <a:ext uri="{FF2B5EF4-FFF2-40B4-BE49-F238E27FC236}">
                <a16:creationId xmlns:a16="http://schemas.microsoft.com/office/drawing/2014/main" id="{A97E1AF3-3698-676C-B0FB-198CB86E4BA6}"/>
              </a:ext>
            </a:extLst>
          </p:cNvPr>
          <p:cNvSpPr txBox="1">
            <a:spLocks/>
          </p:cNvSpPr>
          <p:nvPr/>
        </p:nvSpPr>
        <p:spPr>
          <a:xfrm>
            <a:off x="853019" y="6279683"/>
            <a:ext cx="4995819" cy="259539"/>
          </a:xfrm>
          <a:prstGeom prst="rect">
            <a:avLst/>
          </a:prstGeom>
        </p:spPr>
        <p:txBody>
          <a:bodyPr vert="horz" lIns="0" tIns="0" rIns="0" bIns="0" rtlCol="0">
            <a:noAutofit/>
          </a:bodyPr>
          <a:lstStyle>
            <a:lvl1pPr marL="0" indent="0" algn="l" defTabSz="457189" rtl="0" eaLnBrk="1" latinLnBrk="0" hangingPunct="1">
              <a:lnSpc>
                <a:spcPct val="13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0"/>
                <a:ea typeface="+mn-ea"/>
                <a:cs typeface="+mn-cs"/>
              </a:defRPr>
            </a:lvl1pPr>
            <a:lvl2pPr marL="177796" indent="0" algn="l" defTabSz="457189" rtl="0" eaLnBrk="1" latinLnBrk="0" hangingPunct="1">
              <a:lnSpc>
                <a:spcPct val="13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0"/>
                <a:ea typeface="+mn-ea"/>
                <a:cs typeface="+mn-cs"/>
              </a:defRPr>
            </a:lvl2pPr>
            <a:lvl3pPr marL="347654" indent="0" algn="l" defTabSz="457189" rtl="0" eaLnBrk="1" latinLnBrk="0" hangingPunct="1">
              <a:lnSpc>
                <a:spcPct val="13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0"/>
                <a:ea typeface="+mn-ea"/>
                <a:cs typeface="+mn-cs"/>
              </a:defRPr>
            </a:lvl3pPr>
            <a:lvl4pPr marL="517512" indent="0" algn="l" defTabSz="457189" rtl="0" eaLnBrk="1" latinLnBrk="0" hangingPunct="1">
              <a:lnSpc>
                <a:spcPct val="13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0"/>
                <a:ea typeface="+mn-ea"/>
                <a:cs typeface="+mn-cs"/>
              </a:defRPr>
            </a:lvl4pPr>
            <a:lvl5pPr marL="519100" indent="0" algn="l" defTabSz="457189" rtl="0" eaLnBrk="1" latinLnBrk="0" hangingPunct="1">
              <a:lnSpc>
                <a:spcPct val="120000"/>
              </a:lnSpc>
              <a:spcBef>
                <a:spcPts val="0"/>
              </a:spcBef>
              <a:spcAft>
                <a:spcPts val="600"/>
              </a:spcAft>
              <a:buFont typeface="Wingdings" pitchFamily="2" charset="2"/>
              <a:buNone/>
              <a:tabLst/>
              <a:defRPr sz="6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defTabSz="609555">
              <a:lnSpc>
                <a:spcPct val="120000"/>
              </a:lnSpc>
              <a:spcAft>
                <a:spcPts val="800"/>
              </a:spcAft>
              <a:defRPr/>
            </a:pPr>
            <a:r>
              <a:rPr lang="en-US" sz="800" baseline="30000" dirty="0">
                <a:solidFill>
                  <a:srgbClr val="2A2C2C"/>
                </a:solidFill>
              </a:rPr>
              <a:t>1</a:t>
            </a:r>
            <a:r>
              <a:rPr lang="en-US" sz="800" dirty="0">
                <a:solidFill>
                  <a:srgbClr val="2A2C2C"/>
                </a:solidFill>
              </a:rPr>
              <a:t>Accounts must be activated via the HealthEquity website or mobile app in order to use the mobile app</a:t>
            </a:r>
          </a:p>
        </p:txBody>
      </p:sp>
      <p:pic>
        <p:nvPicPr>
          <p:cNvPr id="11" name="Picture 10" descr="A blue square with a white and purple heart and a paper with a white outline&#10;&#10;AI-generated content may be incorrect.">
            <a:extLst>
              <a:ext uri="{FF2B5EF4-FFF2-40B4-BE49-F238E27FC236}">
                <a16:creationId xmlns:a16="http://schemas.microsoft.com/office/drawing/2014/main" id="{C5D8BAAE-83FE-F0A9-E9D8-A0AFDD5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6090" y="2108054"/>
            <a:ext cx="1090757" cy="1090757"/>
          </a:xfrm>
          <a:prstGeom prst="rect">
            <a:avLst/>
          </a:prstGeom>
        </p:spPr>
      </p:pic>
    </p:spTree>
    <p:extLst>
      <p:ext uri="{BB962C8B-B14F-4D97-AF65-F5344CB8AC3E}">
        <p14:creationId xmlns:p14="http://schemas.microsoft.com/office/powerpoint/2010/main" val="2238535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630F4A19-5462-8DB7-97D0-46F4BE147657}"/>
              </a:ext>
            </a:extLst>
          </p:cNvPr>
          <p:cNvSpPr txBox="1">
            <a:spLocks/>
          </p:cNvSpPr>
          <p:nvPr/>
        </p:nvSpPr>
        <p:spPr>
          <a:xfrm>
            <a:off x="1534332" y="2343961"/>
            <a:ext cx="4859696" cy="3117388"/>
          </a:xfrm>
          <a:prstGeom prst="rect">
            <a:avLst/>
          </a:prstGeom>
        </p:spPr>
        <p:txBody>
          <a:bodyPr lIns="91440" tIns="45720" rIns="91440" bIns="45720" anchor="t"/>
          <a:lst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55">
              <a:spcAft>
                <a:spcPts val="2400"/>
              </a:spcAft>
              <a:buNone/>
              <a:defRPr/>
            </a:pPr>
            <a:r>
              <a:rPr lang="en-US" sz="2100" dirty="0">
                <a:solidFill>
                  <a:srgbClr val="2A2C2C"/>
                </a:solidFill>
                <a:latin typeface="Neue Haas Grotesk Text Pro" panose="020B0504020202020204" pitchFamily="34" charset="77"/>
                <a:ea typeface="Verdana"/>
                <a:cs typeface="Arial" panose="020B0604020202020204" pitchFamily="34" charset="0"/>
              </a:rPr>
              <a:t>24/7 Member Services </a:t>
            </a:r>
            <a:br>
              <a:rPr lang="en-US" sz="2100" dirty="0">
                <a:solidFill>
                  <a:srgbClr val="2A2C2C"/>
                </a:solidFill>
                <a:latin typeface="Neue Haas Grotesk Text Pro" panose="020B0504020202020204" pitchFamily="34" charset="77"/>
                <a:ea typeface="Verdana"/>
                <a:cs typeface="Arial" panose="020B0604020202020204" pitchFamily="34" charset="0"/>
              </a:rPr>
            </a:br>
            <a:r>
              <a:rPr lang="en-US" sz="2100" dirty="0">
                <a:solidFill>
                  <a:srgbClr val="2A2C2C"/>
                </a:solidFill>
                <a:latin typeface="Neue Haas Grotesk Text Pro" panose="020B0504020202020204" pitchFamily="34" charset="77"/>
                <a:ea typeface="Verdana"/>
                <a:cs typeface="Arial" panose="020B0604020202020204" pitchFamily="34" charset="0"/>
              </a:rPr>
              <a:t>via call or chat</a:t>
            </a:r>
            <a:endParaRPr lang="en-US" sz="2100" dirty="0">
              <a:latin typeface="Neue Haas Grotesk Text Pro" panose="020B0504020202020204" pitchFamily="34" charset="77"/>
              <a:cs typeface="Arial" panose="020B0604020202020204" pitchFamily="34" charset="0"/>
            </a:endParaRPr>
          </a:p>
          <a:p>
            <a:pPr marL="0" indent="0" defTabSz="609555">
              <a:spcAft>
                <a:spcPts val="2400"/>
              </a:spcAft>
              <a:buNone/>
              <a:defRPr/>
            </a:pPr>
            <a:r>
              <a:rPr lang="en-US" sz="2100" dirty="0">
                <a:solidFill>
                  <a:srgbClr val="2A2C2C"/>
                </a:solidFill>
                <a:latin typeface="Neue Haas Grotesk Text Pro" panose="020B0504020202020204" pitchFamily="34" charset="77"/>
                <a:ea typeface="Verdana"/>
                <a:cs typeface="Arial" panose="020B0604020202020204" pitchFamily="34" charset="0"/>
              </a:rPr>
              <a:t>On-the-go access with </a:t>
            </a:r>
            <a:br>
              <a:rPr lang="en-US" sz="2100" dirty="0">
                <a:solidFill>
                  <a:srgbClr val="2A2C2C"/>
                </a:solidFill>
                <a:latin typeface="Neue Haas Grotesk Text Pro" panose="020B0504020202020204" pitchFamily="34" charset="77"/>
                <a:ea typeface="Verdana"/>
                <a:cs typeface="Arial" panose="020B0604020202020204" pitchFamily="34" charset="0"/>
              </a:rPr>
            </a:br>
            <a:r>
              <a:rPr lang="en-US" sz="2100" dirty="0">
                <a:solidFill>
                  <a:srgbClr val="2A2C2C"/>
                </a:solidFill>
                <a:latin typeface="Neue Haas Grotesk Text Pro" panose="020B0504020202020204" pitchFamily="34" charset="77"/>
                <a:ea typeface="Verdana"/>
                <a:cs typeface="Arial" panose="020B0604020202020204" pitchFamily="34" charset="0"/>
              </a:rPr>
              <a:t>our mobile app</a:t>
            </a:r>
            <a:endParaRPr lang="en-US" sz="2100" baseline="30000" dirty="0">
              <a:solidFill>
                <a:srgbClr val="2A2C2C"/>
              </a:solidFill>
              <a:latin typeface="Neue Haas Grotesk Text Pro" panose="020B0504020202020204" pitchFamily="34" charset="77"/>
              <a:ea typeface="Verdana"/>
              <a:cs typeface="Arial" panose="020B0604020202020204" pitchFamily="34" charset="0"/>
            </a:endParaRPr>
          </a:p>
          <a:p>
            <a:pPr marL="0" indent="0" defTabSz="609555">
              <a:spcAft>
                <a:spcPts val="2400"/>
              </a:spcAft>
              <a:buNone/>
              <a:defRPr/>
            </a:pPr>
            <a:r>
              <a:rPr lang="en-US" sz="2100" dirty="0">
                <a:solidFill>
                  <a:srgbClr val="2A2C2C"/>
                </a:solidFill>
                <a:latin typeface="Neue Haas Grotesk Text Pro" panose="020B0504020202020204" pitchFamily="34" charset="77"/>
                <a:ea typeface="Verdana"/>
                <a:cs typeface="Arial" panose="020B0604020202020204" pitchFamily="34" charset="0"/>
              </a:rPr>
              <a:t>Fast, convenient payment </a:t>
            </a:r>
            <a:br>
              <a:rPr lang="en-US" sz="2100" dirty="0">
                <a:solidFill>
                  <a:srgbClr val="2A2C2C"/>
                </a:solidFill>
                <a:latin typeface="Neue Haas Grotesk Text Pro" panose="020B0504020202020204" pitchFamily="34" charset="77"/>
                <a:ea typeface="Verdana"/>
                <a:cs typeface="Arial" panose="020B0604020202020204" pitchFamily="34" charset="0"/>
              </a:rPr>
            </a:br>
            <a:r>
              <a:rPr lang="en-US" sz="2100" dirty="0">
                <a:solidFill>
                  <a:srgbClr val="2A2C2C"/>
                </a:solidFill>
                <a:latin typeface="Neue Haas Grotesk Text Pro" panose="020B0504020202020204" pitchFamily="34" charset="77"/>
                <a:ea typeface="Verdana"/>
                <a:cs typeface="Arial" panose="020B0604020202020204" pitchFamily="34" charset="0"/>
              </a:rPr>
              <a:t>and reimbursement</a:t>
            </a:r>
            <a:endParaRPr lang="en-US" sz="2100" dirty="0">
              <a:latin typeface="Neue Haas Grotesk Text Pro" panose="020B0504020202020204" pitchFamily="34" charset="77"/>
              <a:cs typeface="Arial"/>
            </a:endParaRPr>
          </a:p>
        </p:txBody>
      </p:sp>
      <p:sp>
        <p:nvSpPr>
          <p:cNvPr id="10" name="Title 1">
            <a:extLst>
              <a:ext uri="{FF2B5EF4-FFF2-40B4-BE49-F238E27FC236}">
                <a16:creationId xmlns:a16="http://schemas.microsoft.com/office/drawing/2014/main" id="{6B93F63A-DF7A-9CA3-D30C-EB100D9C60F4}"/>
              </a:ext>
            </a:extLst>
          </p:cNvPr>
          <p:cNvSpPr>
            <a:spLocks noGrp="1"/>
          </p:cNvSpPr>
          <p:nvPr>
            <p:ph type="title"/>
          </p:nvPr>
        </p:nvSpPr>
        <p:spPr>
          <a:xfrm>
            <a:off x="942985" y="391195"/>
            <a:ext cx="5772827" cy="1431867"/>
          </a:xfrm>
        </p:spPr>
        <p:txBody>
          <a:bodyPr/>
          <a:lstStyle/>
          <a:p>
            <a:pPr>
              <a:defRPr/>
            </a:pPr>
            <a:r>
              <a:rPr lang="en-US" sz="4400">
                <a:latin typeface="Neue Haas Grotesk Text Pro" panose="020B0504020202020204" pitchFamily="34" charset="77"/>
                <a:cs typeface="Arial" panose="020B0604020202020204" pitchFamily="34" charset="0"/>
              </a:rPr>
              <a:t>HealthEquity </a:t>
            </a:r>
            <a:br>
              <a:rPr lang="en-US" sz="4400">
                <a:latin typeface="Neue Haas Grotesk Text Pro" panose="020B0504020202020204" pitchFamily="34" charset="77"/>
                <a:cs typeface="Arial" panose="020B0604020202020204" pitchFamily="34" charset="0"/>
              </a:rPr>
            </a:br>
            <a:r>
              <a:rPr lang="en-US" sz="4400">
                <a:latin typeface="Neue Haas Grotesk Text Pro" panose="020B0504020202020204" pitchFamily="34" charset="77"/>
                <a:cs typeface="Arial" panose="020B0604020202020204" pitchFamily="34" charset="0"/>
              </a:rPr>
              <a:t>makes saving easy</a:t>
            </a:r>
          </a:p>
        </p:txBody>
      </p:sp>
      <p:pic>
        <p:nvPicPr>
          <p:cNvPr id="12" name="Picture Placeholder 6" descr="A person holding a phone and a clipboard&#10;&#10;AI-generated content may be incorrect.">
            <a:extLst>
              <a:ext uri="{FF2B5EF4-FFF2-40B4-BE49-F238E27FC236}">
                <a16:creationId xmlns:a16="http://schemas.microsoft.com/office/drawing/2014/main" id="{560B25ED-91D6-C90E-EF46-79EA015BE398}"/>
              </a:ext>
            </a:extLst>
          </p:cNvPr>
          <p:cNvPicPr>
            <a:picLocks noGrp="1" noChangeAspect="1"/>
          </p:cNvPicPr>
          <p:nvPr>
            <p:ph type="pic" idx="16"/>
          </p:nvPr>
        </p:nvPicPr>
        <p:blipFill>
          <a:blip r:embed="rId3">
            <a:extLst>
              <a:ext uri="{28A0092B-C50C-407E-A947-70E740481C1C}">
                <a14:useLocalDpi xmlns:a14="http://schemas.microsoft.com/office/drawing/2010/main" val="0"/>
              </a:ext>
            </a:extLst>
          </a:blip>
          <a:srcRect l="47478" t="10694" r="15926" b="20236"/>
          <a:stretch/>
        </p:blipFill>
        <p:spPr>
          <a:xfrm>
            <a:off x="6715812" y="-4"/>
            <a:ext cx="5463251" cy="6857999"/>
          </a:xfrm>
        </p:spPr>
      </p:pic>
      <p:pic>
        <p:nvPicPr>
          <p:cNvPr id="13" name="Graphic 12">
            <a:extLst>
              <a:ext uri="{FF2B5EF4-FFF2-40B4-BE49-F238E27FC236}">
                <a16:creationId xmlns:a16="http://schemas.microsoft.com/office/drawing/2014/main" id="{52E7B67E-3F95-B766-4DD0-D2939F28D1C9}"/>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942985" y="2436949"/>
            <a:ext cx="416840" cy="416840"/>
          </a:xfrm>
          <a:prstGeom prst="rect">
            <a:avLst/>
          </a:prstGeom>
        </p:spPr>
      </p:pic>
      <p:pic>
        <p:nvPicPr>
          <p:cNvPr id="14" name="Graphic 13">
            <a:extLst>
              <a:ext uri="{FF2B5EF4-FFF2-40B4-BE49-F238E27FC236}">
                <a16:creationId xmlns:a16="http://schemas.microsoft.com/office/drawing/2014/main" id="{1BF46344-E128-8439-313B-DA047CFBB7A2}"/>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942985" y="3571874"/>
            <a:ext cx="416840" cy="416840"/>
          </a:xfrm>
          <a:prstGeom prst="rect">
            <a:avLst/>
          </a:prstGeom>
        </p:spPr>
      </p:pic>
      <p:pic>
        <p:nvPicPr>
          <p:cNvPr id="15" name="Graphic 14">
            <a:extLst>
              <a:ext uri="{FF2B5EF4-FFF2-40B4-BE49-F238E27FC236}">
                <a16:creationId xmlns:a16="http://schemas.microsoft.com/office/drawing/2014/main" id="{4BAF6BFC-6109-1FF2-D5AF-975E01C984F0}"/>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942985" y="4695308"/>
            <a:ext cx="416840" cy="416840"/>
          </a:xfrm>
          <a:prstGeom prst="rect">
            <a:avLst/>
          </a:prstGeom>
        </p:spPr>
      </p:pic>
    </p:spTree>
    <p:extLst>
      <p:ext uri="{BB962C8B-B14F-4D97-AF65-F5344CB8AC3E}">
        <p14:creationId xmlns:p14="http://schemas.microsoft.com/office/powerpoint/2010/main" val="3277847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55EE92-A237-B9CE-4D87-5473E875BB71}"/>
              </a:ext>
            </a:extLst>
          </p:cNvPr>
          <p:cNvSpPr/>
          <p:nvPr/>
        </p:nvSpPr>
        <p:spPr>
          <a:xfrm>
            <a:off x="0" y="3382513"/>
            <a:ext cx="12192000" cy="3475488"/>
          </a:xfrm>
          <a:prstGeom prst="rect">
            <a:avLst/>
          </a:prstGeom>
          <a:solidFill>
            <a:srgbClr val="F2F2F2"/>
          </a:solidFill>
          <a:ln w="6350" cap="flat" cmpd="sng" algn="ctr">
            <a:noFill/>
            <a:prstDash val="solid"/>
            <a:miter lim="800000"/>
          </a:ln>
          <a:effectLst/>
        </p:spPr>
        <p:txBody>
          <a:bodyPr rtlCol="0" anchor="ctr"/>
          <a:lstStyle/>
          <a:p>
            <a:pPr marL="0" marR="0" lvl="0" indent="0" algn="ctr" defTabSz="4571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a:ea typeface="+mn-ea"/>
              <a:cs typeface="+mn-cs"/>
            </a:endParaRPr>
          </a:p>
        </p:txBody>
      </p:sp>
      <p:sp>
        <p:nvSpPr>
          <p:cNvPr id="6" name="Title 2">
            <a:extLst>
              <a:ext uri="{FF2B5EF4-FFF2-40B4-BE49-F238E27FC236}">
                <a16:creationId xmlns:a16="http://schemas.microsoft.com/office/drawing/2014/main" id="{A275CEF5-49FB-F7FF-A34D-4D40CCF3CCB8}"/>
              </a:ext>
            </a:extLst>
          </p:cNvPr>
          <p:cNvSpPr txBox="1">
            <a:spLocks/>
          </p:cNvSpPr>
          <p:nvPr/>
        </p:nvSpPr>
        <p:spPr>
          <a:xfrm>
            <a:off x="853442" y="365761"/>
            <a:ext cx="10836993" cy="678776"/>
          </a:xfrm>
          <a:prstGeom prst="rect">
            <a:avLst/>
          </a:prstGeom>
        </p:spPr>
        <p:txBody>
          <a:bodyPr vert="horz" wrap="square" lIns="0" tIns="0" rIns="0" bIns="0" rtlCol="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kern="1200" smtClean="0">
                <a:solidFill>
                  <a:schemeClr val="tx2"/>
                </a:solidFill>
                <a:effectLst/>
                <a:latin typeface="NeueHaasGroteskText Pro" panose="020B0504020202020204" pitchFamily="34" charset="77"/>
                <a:ea typeface="+mj-ea"/>
                <a:cs typeface="+mj-cs"/>
              </a:defRPr>
            </a:lvl1pPr>
          </a:lstStyle>
          <a:p>
            <a:r>
              <a:rPr lang="en-US">
                <a:latin typeface="Neue Haas Grotesk Text Pro" panose="020B0504020202020204" pitchFamily="34" charset="77"/>
              </a:rPr>
              <a:t>Get started today!</a:t>
            </a:r>
          </a:p>
        </p:txBody>
      </p:sp>
      <p:sp>
        <p:nvSpPr>
          <p:cNvPr id="8" name="TextBox 7">
            <a:extLst>
              <a:ext uri="{FF2B5EF4-FFF2-40B4-BE49-F238E27FC236}">
                <a16:creationId xmlns:a16="http://schemas.microsoft.com/office/drawing/2014/main" id="{F03A96D9-1134-B7B6-4088-A3441BDF5CF2}"/>
              </a:ext>
            </a:extLst>
          </p:cNvPr>
          <p:cNvSpPr txBox="1"/>
          <p:nvPr/>
        </p:nvSpPr>
        <p:spPr>
          <a:xfrm>
            <a:off x="3821723" y="63304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7F7F7F"/>
              </a:solidFill>
              <a:effectLst/>
              <a:uLnTx/>
              <a:uFillTx/>
              <a:latin typeface="Neue Haas Grotesk Text Pro" panose="020B0504020202020204" pitchFamily="34" charset="77"/>
            </a:endParaRPr>
          </a:p>
        </p:txBody>
      </p:sp>
      <p:sp>
        <p:nvSpPr>
          <p:cNvPr id="9" name="TextBox 8">
            <a:extLst>
              <a:ext uri="{FF2B5EF4-FFF2-40B4-BE49-F238E27FC236}">
                <a16:creationId xmlns:a16="http://schemas.microsoft.com/office/drawing/2014/main" id="{BC7FDACA-65AC-F817-0F91-4E88FD680E0C}"/>
              </a:ext>
            </a:extLst>
          </p:cNvPr>
          <p:cNvSpPr txBox="1"/>
          <p:nvPr/>
        </p:nvSpPr>
        <p:spPr>
          <a:xfrm>
            <a:off x="3352800" y="3516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7F7F7F"/>
              </a:solidFill>
              <a:effectLst/>
              <a:uLnTx/>
              <a:uFillTx/>
              <a:latin typeface="Neue Haas Grotesk Text Pro" panose="020B0504020202020204" pitchFamily="34" charset="77"/>
            </a:endParaRPr>
          </a:p>
        </p:txBody>
      </p:sp>
      <p:grpSp>
        <p:nvGrpSpPr>
          <p:cNvPr id="10" name="Group 9">
            <a:extLst>
              <a:ext uri="{FF2B5EF4-FFF2-40B4-BE49-F238E27FC236}">
                <a16:creationId xmlns:a16="http://schemas.microsoft.com/office/drawing/2014/main" id="{7FA12B96-11DE-4494-F11F-0C26B1111650}"/>
              </a:ext>
            </a:extLst>
          </p:cNvPr>
          <p:cNvGrpSpPr/>
          <p:nvPr/>
        </p:nvGrpSpPr>
        <p:grpSpPr>
          <a:xfrm>
            <a:off x="853017" y="2204896"/>
            <a:ext cx="2393651" cy="1043146"/>
            <a:chOff x="853017" y="2043532"/>
            <a:chExt cx="2393651" cy="1043146"/>
          </a:xfrm>
        </p:grpSpPr>
        <p:sp>
          <p:nvSpPr>
            <p:cNvPr id="11" name="Title 2">
              <a:extLst>
                <a:ext uri="{FF2B5EF4-FFF2-40B4-BE49-F238E27FC236}">
                  <a16:creationId xmlns:a16="http://schemas.microsoft.com/office/drawing/2014/main" id="{53832A92-08EC-88C7-9489-3EACC0975A5C}"/>
                </a:ext>
              </a:extLst>
            </p:cNvPr>
            <p:cNvSpPr txBox="1">
              <a:spLocks/>
            </p:cNvSpPr>
            <p:nvPr/>
          </p:nvSpPr>
          <p:spPr>
            <a:xfrm>
              <a:off x="853017" y="2043532"/>
              <a:ext cx="884626" cy="340925"/>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chemeClr val="bg2">
                      <a:lumMod val="90000"/>
                    </a:schemeClr>
                  </a:solidFill>
                  <a:effectLst/>
                  <a:uLnTx/>
                  <a:uFillTx/>
                  <a:latin typeface="Libre Baskerville" panose="02000000000000000000" pitchFamily="2" charset="0"/>
                  <a:cs typeface="Arial" panose="020B0604020202020204" pitchFamily="34" charset="0"/>
                </a:rPr>
                <a:t>01</a:t>
              </a:r>
            </a:p>
          </p:txBody>
        </p:sp>
        <p:sp>
          <p:nvSpPr>
            <p:cNvPr id="12" name="TextBox 11">
              <a:extLst>
                <a:ext uri="{FF2B5EF4-FFF2-40B4-BE49-F238E27FC236}">
                  <a16:creationId xmlns:a16="http://schemas.microsoft.com/office/drawing/2014/main" id="{897135ED-0F24-9CB1-9D87-9CFCCBA5AB89}"/>
                </a:ext>
              </a:extLst>
            </p:cNvPr>
            <p:cNvSpPr txBox="1"/>
            <p:nvPr/>
          </p:nvSpPr>
          <p:spPr>
            <a:xfrm>
              <a:off x="853017" y="2559640"/>
              <a:ext cx="2393651" cy="527038"/>
            </a:xfrm>
            <a:prstGeom prst="rect">
              <a:avLst/>
            </a:prstGeom>
            <a:noFill/>
          </p:spPr>
          <p:txBody>
            <a:bodyPr wrap="square" lIns="91440" tIns="45720" rIns="91440" bIns="45720" rtlCol="0" anchor="t">
              <a:noAutofit/>
            </a:bodyPr>
            <a:lstStyle/>
            <a:p>
              <a:pPr marL="0" marR="0" lvl="0" indent="0" defTabSz="914400" rtl="0" eaLnBrk="1" fontAlgn="auto" latinLnBrk="0" hangingPunct="1">
                <a:lnSpc>
                  <a:spcPct val="110000"/>
                </a:lnSpc>
                <a:spcBef>
                  <a:spcPts val="0"/>
                </a:spcBef>
                <a:spcAft>
                  <a:spcPts val="600"/>
                </a:spcAft>
                <a:buClrTx/>
                <a:buSzTx/>
                <a:buFontTx/>
                <a:buNone/>
                <a:tabLst/>
                <a:defRPr/>
              </a:pPr>
              <a:r>
                <a:rPr kumimoji="0" lang="en-US" sz="2400" b="1" i="0" u="none" strike="noStrike" kern="1200" cap="none" spc="0" normalizeH="0" baseline="0" noProof="0">
                  <a:ln>
                    <a:noFill/>
                  </a:ln>
                  <a:effectLst/>
                  <a:uLnTx/>
                  <a:uFillTx/>
                  <a:latin typeface="Neue Haas Grotesk Text Pro" panose="020B0504020202020204" pitchFamily="34" charset="77"/>
                </a:rPr>
                <a:t>Sign up</a:t>
              </a:r>
            </a:p>
          </p:txBody>
        </p:sp>
      </p:grpSp>
      <p:grpSp>
        <p:nvGrpSpPr>
          <p:cNvPr id="13" name="Group 12">
            <a:extLst>
              <a:ext uri="{FF2B5EF4-FFF2-40B4-BE49-F238E27FC236}">
                <a16:creationId xmlns:a16="http://schemas.microsoft.com/office/drawing/2014/main" id="{12EA8C7E-9481-6DD1-8DCC-1FC18942A659}"/>
              </a:ext>
            </a:extLst>
          </p:cNvPr>
          <p:cNvGrpSpPr/>
          <p:nvPr/>
        </p:nvGrpSpPr>
        <p:grpSpPr>
          <a:xfrm>
            <a:off x="4875986" y="2204896"/>
            <a:ext cx="2068011" cy="1043146"/>
            <a:chOff x="4870822" y="2043532"/>
            <a:chExt cx="2068011" cy="1043146"/>
          </a:xfrm>
        </p:grpSpPr>
        <p:sp>
          <p:nvSpPr>
            <p:cNvPr id="14" name="Title 2">
              <a:extLst>
                <a:ext uri="{FF2B5EF4-FFF2-40B4-BE49-F238E27FC236}">
                  <a16:creationId xmlns:a16="http://schemas.microsoft.com/office/drawing/2014/main" id="{52B761DB-5DCE-50BB-2891-75472178E460}"/>
                </a:ext>
              </a:extLst>
            </p:cNvPr>
            <p:cNvSpPr txBox="1">
              <a:spLocks/>
            </p:cNvSpPr>
            <p:nvPr/>
          </p:nvSpPr>
          <p:spPr>
            <a:xfrm>
              <a:off x="4870822" y="2043532"/>
              <a:ext cx="884626" cy="340925"/>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chemeClr val="bg2">
                      <a:lumMod val="90000"/>
                    </a:schemeClr>
                  </a:solidFill>
                  <a:effectLst/>
                  <a:uLnTx/>
                  <a:uFillTx/>
                  <a:latin typeface="Libre Baskerville" panose="02000000000000000000" pitchFamily="2" charset="0"/>
                  <a:cs typeface="Arial" panose="020B0604020202020204" pitchFamily="34" charset="0"/>
                </a:rPr>
                <a:t>02</a:t>
              </a:r>
            </a:p>
          </p:txBody>
        </p:sp>
        <p:sp>
          <p:nvSpPr>
            <p:cNvPr id="18" name="TextBox 17">
              <a:extLst>
                <a:ext uri="{FF2B5EF4-FFF2-40B4-BE49-F238E27FC236}">
                  <a16:creationId xmlns:a16="http://schemas.microsoft.com/office/drawing/2014/main" id="{9B3FDD66-5A1E-F908-BD69-4D52BCD1D4B2}"/>
                </a:ext>
              </a:extLst>
            </p:cNvPr>
            <p:cNvSpPr txBox="1"/>
            <p:nvPr/>
          </p:nvSpPr>
          <p:spPr>
            <a:xfrm>
              <a:off x="4870822" y="2559640"/>
              <a:ext cx="2068011" cy="527038"/>
            </a:xfrm>
            <a:prstGeom prst="rect">
              <a:avLst/>
            </a:prstGeom>
            <a:noFill/>
          </p:spPr>
          <p:txBody>
            <a:bodyPr wrap="square" lIns="91440" tIns="45720" rIns="91440" bIns="45720" rtlCol="0" anchor="t">
              <a:noAutofit/>
            </a:bodyPr>
            <a:lstStyle/>
            <a:p>
              <a:pPr marL="0" marR="0" lvl="0" indent="0" defTabSz="914400" rtl="0" eaLnBrk="1" fontAlgn="auto" latinLnBrk="0" hangingPunct="1">
                <a:lnSpc>
                  <a:spcPct val="110000"/>
                </a:lnSpc>
                <a:spcBef>
                  <a:spcPts val="0"/>
                </a:spcBef>
                <a:spcAft>
                  <a:spcPts val="600"/>
                </a:spcAft>
                <a:buClrTx/>
                <a:buSzTx/>
                <a:buFontTx/>
                <a:buNone/>
                <a:tabLst/>
                <a:defRPr/>
              </a:pPr>
              <a:r>
                <a:rPr kumimoji="0" lang="en-US" sz="2400" b="1" i="0" u="none" strike="noStrike" kern="1200" cap="none" spc="0" normalizeH="0" baseline="0" noProof="0">
                  <a:ln>
                    <a:noFill/>
                  </a:ln>
                  <a:effectLst/>
                  <a:uLnTx/>
                  <a:uFillTx/>
                  <a:latin typeface="Neue Haas Grotesk Text Pro" panose="020B0504020202020204" pitchFamily="34" charset="77"/>
                </a:rPr>
                <a:t>Contribute</a:t>
              </a:r>
            </a:p>
          </p:txBody>
        </p:sp>
      </p:grpSp>
      <p:grpSp>
        <p:nvGrpSpPr>
          <p:cNvPr id="19" name="Group 18">
            <a:extLst>
              <a:ext uri="{FF2B5EF4-FFF2-40B4-BE49-F238E27FC236}">
                <a16:creationId xmlns:a16="http://schemas.microsoft.com/office/drawing/2014/main" id="{A3DFEA8F-738C-DE4E-3FE3-BCBA55FB14BD}"/>
              </a:ext>
            </a:extLst>
          </p:cNvPr>
          <p:cNvGrpSpPr/>
          <p:nvPr/>
        </p:nvGrpSpPr>
        <p:grpSpPr>
          <a:xfrm>
            <a:off x="8573315" y="2204896"/>
            <a:ext cx="2869459" cy="1043146"/>
            <a:chOff x="8247675" y="2043532"/>
            <a:chExt cx="2869459" cy="1043146"/>
          </a:xfrm>
        </p:grpSpPr>
        <p:sp>
          <p:nvSpPr>
            <p:cNvPr id="20" name="Title 2">
              <a:extLst>
                <a:ext uri="{FF2B5EF4-FFF2-40B4-BE49-F238E27FC236}">
                  <a16:creationId xmlns:a16="http://schemas.microsoft.com/office/drawing/2014/main" id="{7A1139F3-7561-B6E8-2B29-A32AFAB5DEE4}"/>
                </a:ext>
              </a:extLst>
            </p:cNvPr>
            <p:cNvSpPr txBox="1">
              <a:spLocks/>
            </p:cNvSpPr>
            <p:nvPr/>
          </p:nvSpPr>
          <p:spPr>
            <a:xfrm>
              <a:off x="8247675" y="2043532"/>
              <a:ext cx="884626" cy="340925"/>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chemeClr val="bg2">
                      <a:lumMod val="90000"/>
                    </a:schemeClr>
                  </a:solidFill>
                  <a:effectLst/>
                  <a:uLnTx/>
                  <a:uFillTx/>
                  <a:latin typeface="Libre Baskerville" panose="02000000000000000000" pitchFamily="2" charset="0"/>
                  <a:cs typeface="Arial" panose="020B0604020202020204" pitchFamily="34" charset="0"/>
                </a:rPr>
                <a:t>03</a:t>
              </a:r>
            </a:p>
          </p:txBody>
        </p:sp>
        <p:sp>
          <p:nvSpPr>
            <p:cNvPr id="21" name="TextBox 20">
              <a:extLst>
                <a:ext uri="{FF2B5EF4-FFF2-40B4-BE49-F238E27FC236}">
                  <a16:creationId xmlns:a16="http://schemas.microsoft.com/office/drawing/2014/main" id="{A8050141-5933-87E2-8B0D-781FD9368328}"/>
                </a:ext>
              </a:extLst>
            </p:cNvPr>
            <p:cNvSpPr txBox="1"/>
            <p:nvPr/>
          </p:nvSpPr>
          <p:spPr>
            <a:xfrm>
              <a:off x="8247675" y="2559639"/>
              <a:ext cx="2869459" cy="527039"/>
            </a:xfrm>
            <a:prstGeom prst="rect">
              <a:avLst/>
            </a:prstGeom>
            <a:noFill/>
          </p:spPr>
          <p:txBody>
            <a:bodyPr wrap="square" lIns="91440" tIns="45720" rIns="91440" bIns="45720" rtlCol="0" anchor="t">
              <a:noAutofit/>
            </a:bodyPr>
            <a:lstStyle/>
            <a:p>
              <a:pPr marL="0" marR="0" lvl="0" indent="0" defTabSz="914400" rtl="0" eaLnBrk="1" fontAlgn="auto" latinLnBrk="0" hangingPunct="1">
                <a:lnSpc>
                  <a:spcPct val="110000"/>
                </a:lnSpc>
                <a:spcBef>
                  <a:spcPts val="0"/>
                </a:spcBef>
                <a:spcAft>
                  <a:spcPts val="600"/>
                </a:spcAft>
                <a:buClrTx/>
                <a:buSzTx/>
                <a:buFontTx/>
                <a:buNone/>
                <a:tabLst/>
                <a:defRPr/>
              </a:pPr>
              <a:r>
                <a:rPr kumimoji="0" lang="en-US" sz="2400" b="1" i="0" u="none" strike="noStrike" kern="1200" cap="none" spc="0" normalizeH="0" baseline="0" noProof="0">
                  <a:ln>
                    <a:noFill/>
                  </a:ln>
                  <a:effectLst/>
                  <a:uLnTx/>
                  <a:uFillTx/>
                  <a:latin typeface="Neue Haas Grotesk Text Pro" panose="020B0504020202020204" pitchFamily="34" charset="77"/>
                </a:rPr>
                <a:t>Access account</a:t>
              </a:r>
              <a:endParaRPr kumimoji="0" lang="en-US" sz="2400" b="1" i="0" u="none" strike="noStrike" kern="1200" cap="none" spc="0" normalizeH="0" baseline="0" noProof="0">
                <a:ln>
                  <a:noFill/>
                </a:ln>
                <a:effectLst/>
                <a:uLnTx/>
                <a:uFillTx/>
                <a:latin typeface="Neue Haas Grotesk Text Pro" panose="020B0504020202020204" pitchFamily="34" charset="77"/>
                <a:cs typeface="Arial"/>
              </a:endParaRPr>
            </a:p>
          </p:txBody>
        </p:sp>
      </p:grpSp>
      <p:sp>
        <p:nvSpPr>
          <p:cNvPr id="23" name="TextBox 22">
            <a:extLst>
              <a:ext uri="{FF2B5EF4-FFF2-40B4-BE49-F238E27FC236}">
                <a16:creationId xmlns:a16="http://schemas.microsoft.com/office/drawing/2014/main" id="{8F15AE74-09BE-FE1E-14D5-6ED4F442DDA7}"/>
              </a:ext>
            </a:extLst>
          </p:cNvPr>
          <p:cNvSpPr txBox="1"/>
          <p:nvPr/>
        </p:nvSpPr>
        <p:spPr>
          <a:xfrm>
            <a:off x="853017" y="3840081"/>
            <a:ext cx="3256611" cy="2156691"/>
          </a:xfrm>
          <a:prstGeom prst="rect">
            <a:avLst/>
          </a:prstGeom>
          <a:noFill/>
        </p:spPr>
        <p:txBody>
          <a:bodyPr wrap="square" lIns="91440" tIns="45720" rIns="91440" bIns="45720" rtlCol="0" anchor="t">
            <a:noAutofit/>
          </a:bodyPr>
          <a:lstStyle/>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a:ln>
                  <a:noFill/>
                </a:ln>
                <a:effectLst/>
                <a:uLnTx/>
                <a:uFillTx/>
                <a:latin typeface="Neue Haas Grotesk Text Pro" panose="020B0504020202020204" pitchFamily="34" charset="77"/>
                <a:cs typeface="Arial"/>
              </a:rPr>
              <a:t>Enrollment dates:</a:t>
            </a:r>
            <a:br>
              <a:rPr kumimoji="0" lang="en-US" sz="1500" b="0" i="0" u="none" strike="noStrike" kern="1200" cap="none" spc="0" normalizeH="0" baseline="0" noProof="0">
                <a:ln>
                  <a:noFill/>
                </a:ln>
                <a:effectLst/>
                <a:uLnTx/>
                <a:uFillTx/>
                <a:latin typeface="Neue Haas Grotesk Text Pro" panose="020B0504020202020204" pitchFamily="34" charset="77"/>
                <a:cs typeface="Arial"/>
              </a:rPr>
            </a:br>
            <a:r>
              <a:rPr kumimoji="0" lang="en-US" sz="1500" b="0" i="0" u="none" strike="noStrike" kern="1200" cap="none" spc="0" normalizeH="0" baseline="0" noProof="0">
                <a:ln>
                  <a:noFill/>
                </a:ln>
                <a:effectLst/>
                <a:uLnTx/>
                <a:uFillTx/>
                <a:latin typeface="Neue Haas Grotesk Text Pro" panose="020B0504020202020204" pitchFamily="34" charset="77"/>
                <a:cs typeface="Arial"/>
              </a:rPr>
              <a:t> &lt;&lt;start date&gt;&gt; - &lt;&lt;end date&gt;&gt;</a:t>
            </a:r>
          </a:p>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a:ln>
                  <a:noFill/>
                </a:ln>
                <a:effectLst/>
                <a:uLnTx/>
                <a:uFillTx/>
                <a:latin typeface="Neue Haas Grotesk Text Pro" panose="020B0504020202020204" pitchFamily="34" charset="77"/>
                <a:cs typeface="Arial"/>
              </a:rPr>
              <a:t>Enroll here: </a:t>
            </a:r>
            <a:br>
              <a:rPr kumimoji="0" lang="en-US" sz="1500" b="0" i="0" u="none" strike="noStrike" kern="1200" cap="none" spc="0" normalizeH="0" baseline="0" noProof="0">
                <a:ln>
                  <a:noFill/>
                </a:ln>
                <a:effectLst/>
                <a:uLnTx/>
                <a:uFillTx/>
                <a:latin typeface="Neue Haas Grotesk Text Pro" panose="020B0504020202020204" pitchFamily="34" charset="77"/>
                <a:cs typeface="Arial"/>
              </a:rPr>
            </a:br>
            <a:r>
              <a:rPr kumimoji="0" lang="en-US" sz="1500" b="0" i="0" u="none" strike="noStrike" kern="1200" cap="none" spc="0" normalizeH="0" baseline="0" noProof="0">
                <a:ln>
                  <a:noFill/>
                </a:ln>
                <a:effectLst/>
                <a:uLnTx/>
                <a:uFillTx/>
                <a:latin typeface="Neue Haas Grotesk Text Pro" panose="020B0504020202020204" pitchFamily="34" charset="77"/>
                <a:cs typeface="Arial"/>
              </a:rPr>
              <a:t>&lt;&lt;add custom URL&gt;&gt;</a:t>
            </a:r>
            <a:endParaRPr kumimoji="0" lang="en-US" sz="1500" b="0" i="0" u="none" strike="noStrike" kern="1200" cap="none" spc="0" normalizeH="0" baseline="0" noProof="0">
              <a:ln>
                <a:noFill/>
              </a:ln>
              <a:effectLst/>
              <a:uLnTx/>
              <a:uFillTx/>
              <a:latin typeface="Neue Haas Grotesk Text Pro" panose="020B0504020202020204" pitchFamily="34" charset="77"/>
            </a:endParaRPr>
          </a:p>
          <a:p>
            <a:pPr marL="285750" marR="0" lvl="0" indent="-285750" algn="l" defTabSz="914400" rtl="0" eaLnBrk="1" fontAlgn="auto" latinLnBrk="0" hangingPunct="1">
              <a:lnSpc>
                <a:spcPct val="120000"/>
              </a:lnSpc>
              <a:spcBef>
                <a:spcPts val="0"/>
              </a:spcBef>
              <a:spcAft>
                <a:spcPts val="600"/>
              </a:spcAft>
              <a:buClr>
                <a:schemeClr val="tx2"/>
              </a:buClr>
              <a:buSzTx/>
              <a:buFont typeface="Wingdings" pitchFamily="2" charset="2"/>
              <a:buChar char="ü"/>
              <a:tabLst/>
              <a:defRPr/>
            </a:pPr>
            <a:r>
              <a:rPr kumimoji="0" lang="en-US" sz="1500" b="0" i="0" u="none" strike="noStrike" kern="1200" cap="none" spc="0" normalizeH="0" baseline="0" noProof="0">
                <a:ln>
                  <a:noFill/>
                </a:ln>
                <a:effectLst/>
                <a:uLnTx/>
                <a:uFillTx/>
                <a:latin typeface="Neue Haas Grotesk Text Pro" panose="020B0504020202020204" pitchFamily="34" charset="77"/>
              </a:rPr>
              <a:t>Choose election amount </a:t>
            </a:r>
            <a:br>
              <a:rPr kumimoji="0" lang="en-US" sz="1500" b="0" i="0" u="none" strike="noStrike" kern="1200" cap="none" spc="0" normalizeH="0" baseline="0" noProof="0">
                <a:ln>
                  <a:noFill/>
                </a:ln>
                <a:effectLst/>
                <a:uLnTx/>
                <a:uFillTx/>
                <a:latin typeface="Neue Haas Grotesk Text Pro" panose="020B0504020202020204" pitchFamily="34" charset="77"/>
              </a:rPr>
            </a:br>
            <a:r>
              <a:rPr kumimoji="0" lang="en-US" sz="1500" b="0" i="0" u="none" strike="noStrike" kern="1200" cap="none" spc="0" normalizeH="0" baseline="0" noProof="0">
                <a:ln>
                  <a:noFill/>
                </a:ln>
                <a:effectLst/>
                <a:uLnTx/>
                <a:uFillTx/>
                <a:latin typeface="Neue Haas Grotesk Text Pro" panose="020B0504020202020204" pitchFamily="34" charset="77"/>
              </a:rPr>
              <a:t>for the year</a:t>
            </a:r>
            <a:endParaRPr kumimoji="0" lang="en-US" sz="1500" b="0" i="0" u="none" strike="noStrike" kern="1200" cap="none" spc="0" normalizeH="0" baseline="0" noProof="0">
              <a:ln>
                <a:noFill/>
              </a:ln>
              <a:effectLst/>
              <a:uLnTx/>
              <a:uFillTx/>
              <a:latin typeface="Neue Haas Grotesk Text Pro" panose="020B0504020202020204" pitchFamily="34" charset="77"/>
              <a:cs typeface="Arial"/>
            </a:endParaRPr>
          </a:p>
        </p:txBody>
      </p:sp>
      <p:sp>
        <p:nvSpPr>
          <p:cNvPr id="27" name="TextBox 26">
            <a:extLst>
              <a:ext uri="{FF2B5EF4-FFF2-40B4-BE49-F238E27FC236}">
                <a16:creationId xmlns:a16="http://schemas.microsoft.com/office/drawing/2014/main" id="{617AA5CA-D841-335A-C514-FFB26348DB58}"/>
              </a:ext>
            </a:extLst>
          </p:cNvPr>
          <p:cNvSpPr txBox="1"/>
          <p:nvPr/>
        </p:nvSpPr>
        <p:spPr>
          <a:xfrm>
            <a:off x="4870821" y="3840081"/>
            <a:ext cx="2915025" cy="1740447"/>
          </a:xfrm>
          <a:prstGeom prst="rect">
            <a:avLst/>
          </a:prstGeom>
          <a:noFill/>
        </p:spPr>
        <p:txBody>
          <a:bodyPr wrap="square" lIns="91440" tIns="45720" rIns="91440" bIns="45720" rtlCol="0" anchor="t">
            <a:noAutofit/>
          </a:bodyPr>
          <a:lstStyle/>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a:ln>
                  <a:noFill/>
                </a:ln>
                <a:effectLst/>
                <a:uLnTx/>
                <a:uFillTx/>
                <a:latin typeface="Neue Haas Grotesk Text Pro" panose="020B0504020202020204" pitchFamily="34" charset="77"/>
              </a:rPr>
              <a:t>Pre-tax through payroll</a:t>
            </a:r>
          </a:p>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a:ln>
                  <a:noFill/>
                </a:ln>
                <a:effectLst/>
                <a:uLnTx/>
                <a:uFillTx/>
                <a:latin typeface="Neue Haas Grotesk Text Pro" panose="020B0504020202020204" pitchFamily="34" charset="77"/>
              </a:rPr>
              <a:t>Amount withheld </a:t>
            </a:r>
            <a:br>
              <a:rPr kumimoji="0" lang="en-US" sz="1500" b="0" i="0" u="none" strike="noStrike" kern="1200" cap="none" spc="0" normalizeH="0" baseline="0" noProof="0">
                <a:ln>
                  <a:noFill/>
                </a:ln>
                <a:effectLst/>
                <a:uLnTx/>
                <a:uFillTx/>
                <a:latin typeface="Neue Haas Grotesk Text Pro" panose="020B0504020202020204" pitchFamily="34" charset="77"/>
              </a:rPr>
            </a:br>
            <a:r>
              <a:rPr kumimoji="0" lang="en-US" sz="1500" b="0" i="0" u="none" strike="noStrike" kern="1200" cap="none" spc="0" normalizeH="0" baseline="0" noProof="0">
                <a:ln>
                  <a:noFill/>
                </a:ln>
                <a:effectLst/>
                <a:uLnTx/>
                <a:uFillTx/>
                <a:latin typeface="Neue Haas Grotesk Text Pro" panose="020B0504020202020204" pitchFamily="34" charset="77"/>
              </a:rPr>
              <a:t>from each paycheck is typically equal</a:t>
            </a:r>
          </a:p>
        </p:txBody>
      </p:sp>
      <p:sp>
        <p:nvSpPr>
          <p:cNvPr id="39" name="TextBox 38">
            <a:extLst>
              <a:ext uri="{FF2B5EF4-FFF2-40B4-BE49-F238E27FC236}">
                <a16:creationId xmlns:a16="http://schemas.microsoft.com/office/drawing/2014/main" id="{28AFD7DC-A751-5104-EC1B-BE6BAC5ADA5A}"/>
              </a:ext>
            </a:extLst>
          </p:cNvPr>
          <p:cNvSpPr txBox="1"/>
          <p:nvPr/>
        </p:nvSpPr>
        <p:spPr>
          <a:xfrm>
            <a:off x="8540940" y="3840081"/>
            <a:ext cx="3149495" cy="2123361"/>
          </a:xfrm>
          <a:prstGeom prst="rect">
            <a:avLst/>
          </a:prstGeom>
          <a:noFill/>
        </p:spPr>
        <p:txBody>
          <a:bodyPr wrap="square" lIns="91440" tIns="45720" rIns="91440" bIns="45720" rtlCol="0" anchor="t">
            <a:noAutofit/>
          </a:bodyPr>
          <a:lstStyle/>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dirty="0">
                <a:ln>
                  <a:noFill/>
                </a:ln>
                <a:effectLst/>
                <a:uLnTx/>
                <a:uFillTx/>
                <a:latin typeface="Neue Haas Grotesk Text Pro" panose="020B0504020202020204" pitchFamily="34" charset="77"/>
                <a:cs typeface="Arial"/>
              </a:rPr>
              <a:t>Register and login at </a:t>
            </a:r>
            <a:r>
              <a:rPr kumimoji="0" lang="en-US" sz="1500" b="0" i="0" u="none" strike="noStrike" kern="1200" cap="none" spc="0" normalizeH="0" baseline="0" noProof="0" dirty="0" err="1">
                <a:ln>
                  <a:noFill/>
                </a:ln>
                <a:effectLst/>
                <a:uLnTx/>
                <a:uFillTx/>
                <a:latin typeface="Neue Haas Grotesk Text Pro" panose="020B0504020202020204" pitchFamily="34" charset="77"/>
                <a:cs typeface="Arial"/>
              </a:rPr>
              <a:t>www</a:t>
            </a:r>
            <a:r>
              <a:rPr kumimoji="0" lang="en-US" sz="1500" b="0" i="0" u="none" strike="noStrike" kern="1200" cap="none" spc="0" normalizeH="0" baseline="0" noProof="0" dirty="0" err="1">
                <a:ln>
                  <a:noFill/>
                </a:ln>
                <a:effectLst/>
                <a:uLnTx/>
                <a:uFillTx/>
                <a:latin typeface="Neue Haas Grotesk Text Pro" panose="020B0504020202020204" pitchFamily="34" charset="77"/>
                <a:ea typeface="+mn-lt"/>
                <a:cs typeface="Arial"/>
              </a:rPr>
              <a:t>.HealthEquity.com</a:t>
            </a:r>
            <a:r>
              <a:rPr kumimoji="0" lang="en-US" sz="1500" b="0" i="0" u="none" strike="noStrike" kern="1200" cap="none" spc="0" normalizeH="0" baseline="0" noProof="0" dirty="0">
                <a:ln>
                  <a:noFill/>
                </a:ln>
                <a:effectLst/>
                <a:uLnTx/>
                <a:uFillTx/>
                <a:latin typeface="Neue Haas Grotesk Text Pro" panose="020B0504020202020204" pitchFamily="34" charset="77"/>
                <a:ea typeface="+mn-lt"/>
                <a:cs typeface="Arial"/>
              </a:rPr>
              <a:t>/login</a:t>
            </a:r>
            <a:endParaRPr kumimoji="0" lang="en-US" sz="1500" b="0" i="0" u="none" strike="noStrike" kern="1200" cap="none" spc="0" normalizeH="0" baseline="30000" noProof="0" dirty="0">
              <a:ln>
                <a:noFill/>
              </a:ln>
              <a:effectLst/>
              <a:uLnTx/>
              <a:uFillTx/>
              <a:latin typeface="Neue Haas Grotesk Text Pro" panose="020B0504020202020204" pitchFamily="34" charset="77"/>
              <a:ea typeface="+mn-lt"/>
              <a:cs typeface="Arial"/>
            </a:endParaRPr>
          </a:p>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dirty="0">
                <a:ln>
                  <a:noFill/>
                </a:ln>
                <a:effectLst/>
                <a:uLnTx/>
                <a:uFillTx/>
                <a:latin typeface="Neue Haas Grotesk Text Pro" panose="020B0504020202020204" pitchFamily="34" charset="77"/>
              </a:rPr>
              <a:t>Submit for reimbursement via the HealthEquity online tool or mobile app</a:t>
            </a:r>
          </a:p>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i="0" u="none" strike="noStrike" kern="1200" cap="none" spc="0" normalizeH="0" baseline="0" noProof="0" dirty="0">
                <a:ln>
                  <a:noFill/>
                </a:ln>
                <a:effectLst/>
                <a:uLnTx/>
                <a:uFillTx/>
                <a:latin typeface="Neue Haas Grotesk Text Pro" panose="020B0504020202020204" pitchFamily="34" charset="77"/>
              </a:rPr>
              <a:t>Remember to save </a:t>
            </a:r>
            <a:r>
              <a:rPr lang="en-US" sz="1500" dirty="0">
                <a:latin typeface="Neue Haas Grotesk Text Pro" panose="020B0504020202020204" pitchFamily="34" charset="77"/>
              </a:rPr>
              <a:t>all</a:t>
            </a:r>
            <a:r>
              <a:rPr kumimoji="0" lang="en-US" sz="1500" i="0" u="none" strike="noStrike" kern="1200" cap="none" spc="0" normalizeH="0" baseline="0" noProof="0" dirty="0">
                <a:ln>
                  <a:noFill/>
                </a:ln>
                <a:effectLst/>
                <a:uLnTx/>
                <a:uFillTx/>
                <a:latin typeface="Neue Haas Grotesk Text Pro" panose="020B0504020202020204" pitchFamily="34" charset="77"/>
              </a:rPr>
              <a:t> receipts</a:t>
            </a:r>
            <a:endParaRPr lang="en-US" sz="1500" i="0" u="none" strike="noStrike" kern="1200" cap="none" spc="0" normalizeH="0" baseline="0" noProof="0" dirty="0">
              <a:ln>
                <a:noFill/>
              </a:ln>
              <a:effectLst/>
              <a:uLnTx/>
              <a:uFillTx/>
              <a:latin typeface="Neue Haas Grotesk Text Pro" panose="020B0504020202020204" pitchFamily="34" charset="77"/>
              <a:cs typeface="Arial"/>
            </a:endParaRPr>
          </a:p>
        </p:txBody>
      </p:sp>
    </p:spTree>
    <p:extLst>
      <p:ext uri="{BB962C8B-B14F-4D97-AF65-F5344CB8AC3E}">
        <p14:creationId xmlns:p14="http://schemas.microsoft.com/office/powerpoint/2010/main" val="3486662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5CA5F074-1F0D-E54D-A6E3-E3F24B5A65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7069" y="-1"/>
            <a:ext cx="6094931" cy="6856797"/>
          </a:xfrm>
          <a:prstGeom prst="rect">
            <a:avLst/>
          </a:prstGeom>
          <a:noFill/>
        </p:spPr>
      </p:pic>
      <p:sp>
        <p:nvSpPr>
          <p:cNvPr id="5" name="Rectangle 4">
            <a:extLst>
              <a:ext uri="{FF2B5EF4-FFF2-40B4-BE49-F238E27FC236}">
                <a16:creationId xmlns:a16="http://schemas.microsoft.com/office/drawing/2014/main" id="{B981755E-9AB9-1CCC-7B35-8AEA6DB8BF87}"/>
              </a:ext>
              <a:ext uri="{C183D7F6-B498-43B3-948B-1728B52AA6E4}">
                <adec:decorative xmlns:adec="http://schemas.microsoft.com/office/drawing/2017/decorative" val="1"/>
              </a:ext>
            </a:extLst>
          </p:cNvPr>
          <p:cNvSpPr/>
          <p:nvPr/>
        </p:nvSpPr>
        <p:spPr>
          <a:xfrm>
            <a:off x="5884075" y="1202"/>
            <a:ext cx="3133315" cy="6856798"/>
          </a:xfrm>
          <a:prstGeom prst="rect">
            <a:avLst/>
          </a:prstGeom>
          <a:gradFill flip="none" rotWithShape="1">
            <a:gsLst>
              <a:gs pos="81000">
                <a:schemeClr val="bg1">
                  <a:alpha val="0"/>
                </a:schemeClr>
              </a:gs>
              <a:gs pos="15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6" name="TextBox 5">
            <a:extLst>
              <a:ext uri="{FF2B5EF4-FFF2-40B4-BE49-F238E27FC236}">
                <a16:creationId xmlns:a16="http://schemas.microsoft.com/office/drawing/2014/main" id="{F8E961A0-A57A-F7DE-056A-3414D5C6B459}"/>
              </a:ext>
            </a:extLst>
          </p:cNvPr>
          <p:cNvSpPr txBox="1"/>
          <p:nvPr/>
        </p:nvSpPr>
        <p:spPr>
          <a:xfrm>
            <a:off x="600374" y="6348460"/>
            <a:ext cx="9091169" cy="292388"/>
          </a:xfrm>
          <a:prstGeom prst="rect">
            <a:avLst/>
          </a:prstGeom>
          <a:noFill/>
        </p:spPr>
        <p:txBody>
          <a:bodyPr wrap="square" lIns="0" bIns="0" rtlCol="0" anchor="b" anchorCtr="0">
            <a:spAutoFit/>
          </a:bodyPr>
          <a:lstStyle/>
          <a:p>
            <a:r>
              <a:rPr lang="en-US" sz="800">
                <a:latin typeface="Neue Haas Grotesk Text Pro" panose="020B0504020202020204" pitchFamily="34" charset="77"/>
                <a:cs typeface="Arial" pitchFamily="34" charset="0"/>
              </a:rPr>
              <a:t>Copyright © 2025 HealthEquity, Inc. All rights reserved.</a:t>
            </a:r>
          </a:p>
          <a:p>
            <a:r>
              <a:rPr lang="en-US" sz="800">
                <a:latin typeface="Neue Haas Grotesk Text Pro" panose="020B0504020202020204" pitchFamily="34" charset="77"/>
                <a:cs typeface="Arial" pitchFamily="34" charset="0"/>
              </a:rPr>
              <a:t>HealthEquity does not provide legal, tax or financial advice.</a:t>
            </a:r>
          </a:p>
        </p:txBody>
      </p:sp>
      <p:sp>
        <p:nvSpPr>
          <p:cNvPr id="7" name="Rectangle 6">
            <a:extLst>
              <a:ext uri="{FF2B5EF4-FFF2-40B4-BE49-F238E27FC236}">
                <a16:creationId xmlns:a16="http://schemas.microsoft.com/office/drawing/2014/main" id="{0B5A18E7-671A-186E-21C6-8FC3CE5DABB2}"/>
              </a:ext>
              <a:ext uri="{C183D7F6-B498-43B3-948B-1728B52AA6E4}">
                <adec:decorative xmlns:adec="http://schemas.microsoft.com/office/drawing/2017/decorative" val="1"/>
              </a:ext>
            </a:extLst>
          </p:cNvPr>
          <p:cNvSpPr/>
          <p:nvPr/>
        </p:nvSpPr>
        <p:spPr>
          <a:xfrm flipV="1">
            <a:off x="5857466" y="1202"/>
            <a:ext cx="3133315" cy="6856798"/>
          </a:xfrm>
          <a:prstGeom prst="rect">
            <a:avLst/>
          </a:prstGeom>
          <a:gradFill flip="none" rotWithShape="1">
            <a:gsLst>
              <a:gs pos="81000">
                <a:schemeClr val="bg1">
                  <a:alpha val="0"/>
                </a:schemeClr>
              </a:gs>
              <a:gs pos="15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grpSp>
        <p:nvGrpSpPr>
          <p:cNvPr id="8" name="Group 7">
            <a:extLst>
              <a:ext uri="{FF2B5EF4-FFF2-40B4-BE49-F238E27FC236}">
                <a16:creationId xmlns:a16="http://schemas.microsoft.com/office/drawing/2014/main" id="{1DC87DAE-B04C-DF29-CCA3-F69ADBDEBE92}"/>
              </a:ext>
            </a:extLst>
          </p:cNvPr>
          <p:cNvGrpSpPr/>
          <p:nvPr/>
        </p:nvGrpSpPr>
        <p:grpSpPr>
          <a:xfrm>
            <a:off x="2433131" y="4275130"/>
            <a:ext cx="4614224" cy="1687853"/>
            <a:chOff x="0" y="3836896"/>
            <a:chExt cx="4614224" cy="2365771"/>
          </a:xfrm>
        </p:grpSpPr>
        <p:sp>
          <p:nvSpPr>
            <p:cNvPr id="9" name="Rectangle 8">
              <a:extLst>
                <a:ext uri="{FF2B5EF4-FFF2-40B4-BE49-F238E27FC236}">
                  <a16:creationId xmlns:a16="http://schemas.microsoft.com/office/drawing/2014/main" id="{D819BC16-D058-F692-9E11-22E777BAB423}"/>
                </a:ext>
              </a:extLst>
            </p:cNvPr>
            <p:cNvSpPr/>
            <p:nvPr/>
          </p:nvSpPr>
          <p:spPr>
            <a:xfrm>
              <a:off x="114300" y="3836896"/>
              <a:ext cx="4499924" cy="23657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10" name="Rectangle 9">
              <a:extLst>
                <a:ext uri="{FF2B5EF4-FFF2-40B4-BE49-F238E27FC236}">
                  <a16:creationId xmlns:a16="http://schemas.microsoft.com/office/drawing/2014/main" id="{E3D69BB6-3FC0-12B5-5B34-720292235AC1}"/>
                </a:ext>
              </a:extLst>
            </p:cNvPr>
            <p:cNvSpPr/>
            <p:nvPr/>
          </p:nvSpPr>
          <p:spPr>
            <a:xfrm>
              <a:off x="0" y="3836896"/>
              <a:ext cx="4499924" cy="23657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grpSp>
      <p:sp>
        <p:nvSpPr>
          <p:cNvPr id="11" name="Text Placeholder 12">
            <a:extLst>
              <a:ext uri="{FF2B5EF4-FFF2-40B4-BE49-F238E27FC236}">
                <a16:creationId xmlns:a16="http://schemas.microsoft.com/office/drawing/2014/main" id="{E712C263-BF3E-E61E-FAC3-3369D59C9983}"/>
              </a:ext>
            </a:extLst>
          </p:cNvPr>
          <p:cNvSpPr txBox="1">
            <a:spLocks/>
          </p:cNvSpPr>
          <p:nvPr/>
        </p:nvSpPr>
        <p:spPr>
          <a:xfrm>
            <a:off x="797882" y="4494708"/>
            <a:ext cx="6249569" cy="374718"/>
          </a:xfrm>
          <a:prstGeom prst="rect">
            <a:avLst/>
          </a:prstGeom>
        </p:spPr>
        <p:txBody>
          <a:bodyPr l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400">
                <a:latin typeface="Neue Haas Grotesk Text Pro" panose="020B0504020202020204" pitchFamily="34" charset="77"/>
                <a:cs typeface="Arial" panose="020B0604020202020204" pitchFamily="34" charset="0"/>
              </a:rPr>
              <a:t>We’re here for you 24/7</a:t>
            </a:r>
          </a:p>
        </p:txBody>
      </p:sp>
      <p:sp>
        <p:nvSpPr>
          <p:cNvPr id="12" name="Text Placeholder 12">
            <a:extLst>
              <a:ext uri="{FF2B5EF4-FFF2-40B4-BE49-F238E27FC236}">
                <a16:creationId xmlns:a16="http://schemas.microsoft.com/office/drawing/2014/main" id="{FABF8061-8825-FF8E-A042-EFFB40085919}"/>
              </a:ext>
            </a:extLst>
          </p:cNvPr>
          <p:cNvSpPr txBox="1">
            <a:spLocks/>
          </p:cNvSpPr>
          <p:nvPr/>
        </p:nvSpPr>
        <p:spPr>
          <a:xfrm>
            <a:off x="797882" y="5106098"/>
            <a:ext cx="8136356" cy="385939"/>
          </a:xfrm>
          <a:prstGeom prst="rect">
            <a:avLst/>
          </a:prstGeom>
        </p:spPr>
        <p:txBody>
          <a:bodyPr vert="horz" wrap="square" lIns="0" tIns="0" rIns="0" bIns="0" rtlCol="0">
            <a:spAutoFit/>
          </a:bodyPr>
          <a:lstStyle>
            <a:lvl1pPr marL="0" indent="0" algn="l" defTabSz="457189" rtl="0" eaLnBrk="1" latinLnBrk="0" hangingPunct="1">
              <a:lnSpc>
                <a:spcPct val="11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1pPr>
            <a:lvl2pPr marL="457189"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2pPr>
            <a:lvl3pPr marL="914378"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3pPr>
            <a:lvl4pPr marL="1371566"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4pPr>
            <a:lvl5pPr marL="1828754" indent="0" algn="l" defTabSz="457189" rtl="0" eaLnBrk="1" latinLnBrk="0" hangingPunct="1">
              <a:lnSpc>
                <a:spcPct val="12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defTabSz="609570" fontAlgn="base">
              <a:spcAft>
                <a:spcPts val="800"/>
              </a:spcAft>
            </a:pPr>
            <a:r>
              <a:rPr lang="en-US" sz="2400">
                <a:solidFill>
                  <a:srgbClr val="007F93"/>
                </a:solidFill>
                <a:latin typeface="Neue Haas Grotesk Text Pro" panose="020B0504020202020204" pitchFamily="34" charset="77"/>
                <a:cs typeface="Arial" panose="020B0604020202020204" pitchFamily="34" charset="0"/>
              </a:rPr>
              <a:t>HealthEquity.com/Learn</a:t>
            </a:r>
          </a:p>
        </p:txBody>
      </p:sp>
      <p:sp>
        <p:nvSpPr>
          <p:cNvPr id="13" name="Title 9">
            <a:extLst>
              <a:ext uri="{FF2B5EF4-FFF2-40B4-BE49-F238E27FC236}">
                <a16:creationId xmlns:a16="http://schemas.microsoft.com/office/drawing/2014/main" id="{86B81AA6-E3FF-250A-DE1D-EA5E8AA47179}"/>
              </a:ext>
            </a:extLst>
          </p:cNvPr>
          <p:cNvSpPr txBox="1">
            <a:spLocks/>
          </p:cNvSpPr>
          <p:nvPr/>
        </p:nvSpPr>
        <p:spPr>
          <a:xfrm>
            <a:off x="797882" y="2681866"/>
            <a:ext cx="6249473" cy="999376"/>
          </a:xfrm>
          <a:prstGeom prst="rect">
            <a:avLst/>
          </a:prstGeom>
        </p:spPr>
        <p:txBody>
          <a:bodyPr lIns="0"/>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r>
              <a:rPr lang="en-US" sz="6400">
                <a:latin typeface="Neue Haas Grotesk Text Pro" panose="020B0504020202020204" pitchFamily="34" charset="77"/>
                <a:cs typeface="Arial" panose="020B0604020202020204" pitchFamily="34" charset="0"/>
              </a:rPr>
              <a:t>Questions? </a:t>
            </a:r>
            <a:endParaRPr lang="en-US">
              <a:latin typeface="Neue Haas Grotesk Text Pro" panose="020B0504020202020204" pitchFamily="34" charset="77"/>
              <a:cs typeface="Arial" panose="020B0604020202020204" pitchFamily="34" charset="0"/>
            </a:endParaRPr>
          </a:p>
        </p:txBody>
      </p:sp>
    </p:spTree>
    <p:extLst>
      <p:ext uri="{BB962C8B-B14F-4D97-AF65-F5344CB8AC3E}">
        <p14:creationId xmlns:p14="http://schemas.microsoft.com/office/powerpoint/2010/main" val="1758879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199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A558A-E271-A535-AA7D-2C1254B2F866}"/>
              </a:ext>
            </a:extLst>
          </p:cNvPr>
          <p:cNvSpPr>
            <a:spLocks noGrp="1"/>
          </p:cNvSpPr>
          <p:nvPr>
            <p:ph type="title"/>
          </p:nvPr>
        </p:nvSpPr>
        <p:spPr>
          <a:xfrm>
            <a:off x="853442" y="365762"/>
            <a:ext cx="10836993" cy="678733"/>
          </a:xfrm>
        </p:spPr>
        <p:txBody>
          <a:bodyPr/>
          <a:lstStyle/>
          <a:p>
            <a:r>
              <a:rPr lang="en-US" dirty="0">
                <a:latin typeface="Arial" panose="020B0604020202020204" pitchFamily="34" charset="0"/>
                <a:cs typeface="Arial" panose="020B0604020202020204" pitchFamily="34" charset="0"/>
              </a:rPr>
              <a:t>2026 Carryover</a:t>
            </a:r>
          </a:p>
        </p:txBody>
      </p:sp>
      <p:grpSp>
        <p:nvGrpSpPr>
          <p:cNvPr id="5" name="Group 4" descr="A graph showing Year 1's funds available throughout Year 1, with up to $550 able to carryover into Year 2.">
            <a:extLst>
              <a:ext uri="{FF2B5EF4-FFF2-40B4-BE49-F238E27FC236}">
                <a16:creationId xmlns:a16="http://schemas.microsoft.com/office/drawing/2014/main" id="{29A78442-E5A7-1320-E88F-A9F0B69F94FE}"/>
              </a:ext>
            </a:extLst>
          </p:cNvPr>
          <p:cNvGrpSpPr/>
          <p:nvPr/>
        </p:nvGrpSpPr>
        <p:grpSpPr>
          <a:xfrm>
            <a:off x="1680517" y="2232238"/>
            <a:ext cx="8409603" cy="3530796"/>
            <a:chOff x="1260388" y="1674178"/>
            <a:chExt cx="6307202" cy="2648097"/>
          </a:xfrm>
        </p:grpSpPr>
        <p:sp>
          <p:nvSpPr>
            <p:cNvPr id="6" name="Pentagon 5">
              <a:extLst>
                <a:ext uri="{FF2B5EF4-FFF2-40B4-BE49-F238E27FC236}">
                  <a16:creationId xmlns:a16="http://schemas.microsoft.com/office/drawing/2014/main" id="{9E09728A-5CE1-1F3A-5C2E-987366DBDBC2}"/>
                </a:ext>
                <a:ext uri="{C183D7F6-B498-43B3-948B-1728B52AA6E4}">
                  <adec:decorative xmlns:adec="http://schemas.microsoft.com/office/drawing/2017/decorative" val="1"/>
                </a:ext>
              </a:extLst>
            </p:cNvPr>
            <p:cNvSpPr/>
            <p:nvPr/>
          </p:nvSpPr>
          <p:spPr>
            <a:xfrm>
              <a:off x="1260388" y="1682220"/>
              <a:ext cx="3069791" cy="1912951"/>
            </a:xfrm>
            <a:prstGeom prst="homePlate">
              <a:avLst>
                <a:gd name="adj"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F2F2F2"/>
                </a:solidFill>
                <a:latin typeface="Arial" panose="020B0604020202020204" pitchFamily="34" charset="0"/>
                <a:cs typeface="Arial" panose="020B0604020202020204" pitchFamily="34" charset="0"/>
              </a:endParaRPr>
            </a:p>
          </p:txBody>
        </p:sp>
        <p:sp>
          <p:nvSpPr>
            <p:cNvPr id="7" name="Title 2">
              <a:extLst>
                <a:ext uri="{FF2B5EF4-FFF2-40B4-BE49-F238E27FC236}">
                  <a16:creationId xmlns:a16="http://schemas.microsoft.com/office/drawing/2014/main" id="{7E8FD286-E584-CD0F-9502-676066D6FD0E}"/>
                </a:ext>
              </a:extLst>
            </p:cNvPr>
            <p:cNvSpPr txBox="1">
              <a:spLocks/>
            </p:cNvSpPr>
            <p:nvPr/>
          </p:nvSpPr>
          <p:spPr>
            <a:xfrm>
              <a:off x="1383726" y="3658176"/>
              <a:ext cx="2990797" cy="461665"/>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85"/>
              <a:r>
                <a:rPr lang="en-US" sz="2400" b="0" dirty="0">
                  <a:solidFill>
                    <a:srgbClr val="2A2C2C"/>
                  </a:solidFill>
                  <a:latin typeface="Arial" panose="020B0604020202020204" pitchFamily="34" charset="0"/>
                  <a:cs typeface="Arial" panose="020B0604020202020204" pitchFamily="34" charset="0"/>
                </a:rPr>
                <a:t>2025</a:t>
              </a:r>
            </a:p>
          </p:txBody>
        </p:sp>
        <p:sp>
          <p:nvSpPr>
            <p:cNvPr id="8" name="Rectangle 7">
              <a:extLst>
                <a:ext uri="{FF2B5EF4-FFF2-40B4-BE49-F238E27FC236}">
                  <a16:creationId xmlns:a16="http://schemas.microsoft.com/office/drawing/2014/main" id="{BBAD080B-8B33-475D-0FE1-902B708F6E53}"/>
                </a:ext>
                <a:ext uri="{C183D7F6-B498-43B3-948B-1728B52AA6E4}">
                  <adec:decorative xmlns:adec="http://schemas.microsoft.com/office/drawing/2017/decorative" val="1"/>
                </a:ext>
              </a:extLst>
            </p:cNvPr>
            <p:cNvSpPr/>
            <p:nvPr/>
          </p:nvSpPr>
          <p:spPr>
            <a:xfrm>
              <a:off x="1279242" y="1682220"/>
              <a:ext cx="888923" cy="1912951"/>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7A96"/>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5773B94-66C2-79CB-DBE2-9476D9EAB406}"/>
                </a:ext>
              </a:extLst>
            </p:cNvPr>
            <p:cNvSpPr/>
            <p:nvPr/>
          </p:nvSpPr>
          <p:spPr>
            <a:xfrm>
              <a:off x="2033387" y="1958136"/>
              <a:ext cx="1099702" cy="163703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3E0C296-70FA-6A16-AEF7-731DE4C66E75}"/>
                </a:ext>
              </a:extLst>
            </p:cNvPr>
            <p:cNvSpPr/>
            <p:nvPr/>
          </p:nvSpPr>
          <p:spPr>
            <a:xfrm>
              <a:off x="2551861" y="2872536"/>
              <a:ext cx="888923" cy="72263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35AD2883-58EF-C0F2-3FE5-7E74716DA3EC}"/>
                </a:ext>
              </a:extLst>
            </p:cNvPr>
            <p:cNvSpPr/>
            <p:nvPr/>
          </p:nvSpPr>
          <p:spPr>
            <a:xfrm>
              <a:off x="3353139" y="3133506"/>
              <a:ext cx="968535" cy="46166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CB31BC5D-07D7-90E1-523D-8E96BD5B2D19}"/>
                </a:ext>
              </a:extLst>
            </p:cNvPr>
            <p:cNvCxnSpPr>
              <a:cxnSpLocks/>
            </p:cNvCxnSpPr>
            <p:nvPr/>
          </p:nvCxnSpPr>
          <p:spPr>
            <a:xfrm flipH="1">
              <a:off x="1273501" y="1674178"/>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F26ED8DB-1715-2C4F-7B67-07C2E90AE3A4}"/>
                </a:ext>
              </a:extLst>
            </p:cNvPr>
            <p:cNvGrpSpPr/>
            <p:nvPr/>
          </p:nvGrpSpPr>
          <p:grpSpPr>
            <a:xfrm>
              <a:off x="4285838" y="1674178"/>
              <a:ext cx="3281752" cy="2445663"/>
              <a:chOff x="4285838" y="1893634"/>
              <a:chExt cx="3281752" cy="2445663"/>
            </a:xfrm>
          </p:grpSpPr>
          <p:sp>
            <p:nvSpPr>
              <p:cNvPr id="16" name="Pentagon 15">
                <a:extLst>
                  <a:ext uri="{FF2B5EF4-FFF2-40B4-BE49-F238E27FC236}">
                    <a16:creationId xmlns:a16="http://schemas.microsoft.com/office/drawing/2014/main" id="{FE77EE5F-0371-9F74-485F-249554194176}"/>
                  </a:ext>
                </a:extLst>
              </p:cNvPr>
              <p:cNvSpPr/>
              <p:nvPr/>
            </p:nvSpPr>
            <p:spPr>
              <a:xfrm>
                <a:off x="4342953" y="2997214"/>
                <a:ext cx="3069791" cy="817414"/>
              </a:xfrm>
              <a:prstGeom prst="homePlate">
                <a:avLst>
                  <a:gd name="adj"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F2F2F2"/>
                  </a:solidFill>
                  <a:latin typeface="Arial" panose="020B0604020202020204" pitchFamily="34" charset="0"/>
                  <a:cs typeface="Arial" panose="020B0604020202020204" pitchFamily="34" charset="0"/>
                </a:endParaRPr>
              </a:p>
            </p:txBody>
          </p:sp>
          <p:sp>
            <p:nvSpPr>
              <p:cNvPr id="17" name="Title 2">
                <a:extLst>
                  <a:ext uri="{FF2B5EF4-FFF2-40B4-BE49-F238E27FC236}">
                    <a16:creationId xmlns:a16="http://schemas.microsoft.com/office/drawing/2014/main" id="{3F448D1B-D399-D70A-B38A-ABD79B77E1B7}"/>
                  </a:ext>
                </a:extLst>
              </p:cNvPr>
              <p:cNvSpPr txBox="1">
                <a:spLocks/>
              </p:cNvSpPr>
              <p:nvPr/>
            </p:nvSpPr>
            <p:spPr>
              <a:xfrm>
                <a:off x="4452842" y="3877632"/>
                <a:ext cx="2741883" cy="461665"/>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85"/>
                <a:r>
                  <a:rPr lang="en-US" sz="2400" b="0" dirty="0">
                    <a:solidFill>
                      <a:srgbClr val="2A2C2C"/>
                    </a:solidFill>
                    <a:latin typeface="Arial" panose="020B0604020202020204" pitchFamily="34" charset="0"/>
                    <a:cs typeface="Arial" panose="020B0604020202020204" pitchFamily="34" charset="0"/>
                  </a:rPr>
                  <a:t>2026</a:t>
                </a:r>
              </a:p>
            </p:txBody>
          </p:sp>
          <p:sp>
            <p:nvSpPr>
              <p:cNvPr id="18" name="Rectangle 17">
                <a:extLst>
                  <a:ext uri="{FF2B5EF4-FFF2-40B4-BE49-F238E27FC236}">
                    <a16:creationId xmlns:a16="http://schemas.microsoft.com/office/drawing/2014/main" id="{EB103724-B70C-62A1-2DB7-34DB5CCD5688}"/>
                  </a:ext>
                </a:extLst>
              </p:cNvPr>
              <p:cNvSpPr/>
              <p:nvPr/>
            </p:nvSpPr>
            <p:spPr>
              <a:xfrm>
                <a:off x="4285838" y="3459638"/>
                <a:ext cx="790362" cy="354990"/>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D6E092C6-917D-F14A-CB68-5CC14419CA60}"/>
                  </a:ext>
                </a:extLst>
              </p:cNvPr>
              <p:cNvSpPr/>
              <p:nvPr/>
            </p:nvSpPr>
            <p:spPr>
              <a:xfrm>
                <a:off x="5042930" y="3648173"/>
                <a:ext cx="1166101" cy="166454"/>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6987EC2D-C8B8-74B2-5D98-05A808FF7CFF}"/>
                  </a:ext>
                </a:extLst>
              </p:cNvPr>
              <p:cNvCxnSpPr>
                <a:cxnSpLocks/>
              </p:cNvCxnSpPr>
              <p:nvPr/>
            </p:nvCxnSpPr>
            <p:spPr>
              <a:xfrm flipH="1">
                <a:off x="7397616" y="1893634"/>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5550F7F-C850-70CB-B9EC-6A38AA14FBBE}"/>
                  </a:ext>
                </a:extLst>
              </p:cNvPr>
              <p:cNvCxnSpPr>
                <a:cxnSpLocks/>
                <a:stCxn id="22" idx="1"/>
              </p:cNvCxnSpPr>
              <p:nvPr/>
            </p:nvCxnSpPr>
            <p:spPr>
              <a:xfrm flipH="1">
                <a:off x="4330181" y="2550996"/>
                <a:ext cx="889394" cy="3153"/>
              </a:xfrm>
              <a:prstGeom prst="line">
                <a:avLst/>
              </a:prstGeom>
              <a:ln w="1905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2" name="Title 2">
                <a:extLst>
                  <a:ext uri="{FF2B5EF4-FFF2-40B4-BE49-F238E27FC236}">
                    <a16:creationId xmlns:a16="http://schemas.microsoft.com/office/drawing/2014/main" id="{A20BCF84-9D1A-DA59-17A1-11B1F8101B06}"/>
                  </a:ext>
                </a:extLst>
              </p:cNvPr>
              <p:cNvSpPr txBox="1">
                <a:spLocks/>
              </p:cNvSpPr>
              <p:nvPr/>
            </p:nvSpPr>
            <p:spPr>
              <a:xfrm>
                <a:off x="5219575" y="2366330"/>
                <a:ext cx="2348015" cy="369332"/>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85"/>
                <a:r>
                  <a:rPr lang="en-US" sz="1600" dirty="0">
                    <a:solidFill>
                      <a:srgbClr val="007A96"/>
                    </a:solidFill>
                    <a:latin typeface="Arial" panose="020B0604020202020204" pitchFamily="34" charset="0"/>
                    <a:cs typeface="Arial" panose="020B0604020202020204" pitchFamily="34" charset="0"/>
                  </a:rPr>
                  <a:t>Up to $680</a:t>
                </a:r>
              </a:p>
            </p:txBody>
          </p:sp>
        </p:grpSp>
        <p:sp>
          <p:nvSpPr>
            <p:cNvPr id="14" name="TextBox 13">
              <a:extLst>
                <a:ext uri="{FF2B5EF4-FFF2-40B4-BE49-F238E27FC236}">
                  <a16:creationId xmlns:a16="http://schemas.microsoft.com/office/drawing/2014/main" id="{AF0901BA-0CD2-B24E-D9CE-E8F53830B46A}"/>
                </a:ext>
              </a:extLst>
            </p:cNvPr>
            <p:cNvSpPr txBox="1"/>
            <p:nvPr/>
          </p:nvSpPr>
          <p:spPr>
            <a:xfrm>
              <a:off x="7368988" y="3976026"/>
              <a:ext cx="138548" cy="346249"/>
            </a:xfrm>
            <a:prstGeom prst="rect">
              <a:avLst/>
            </a:prstGeom>
            <a:noFill/>
          </p:spPr>
          <p:txBody>
            <a:bodyPr wrap="none" rtlCol="0">
              <a:spAutoFit/>
            </a:bodyPr>
            <a:lstStyle/>
            <a:p>
              <a:pPr defTabSz="609570"/>
              <a:endParaRPr lang="en-US" sz="2400" err="1">
                <a:solidFill>
                  <a:srgbClr val="7F7F7F"/>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B4C1E232-88E7-9CBD-9422-3AD7263A9725}"/>
                </a:ext>
              </a:extLst>
            </p:cNvPr>
            <p:cNvCxnSpPr>
              <a:cxnSpLocks/>
            </p:cNvCxnSpPr>
            <p:nvPr/>
          </p:nvCxnSpPr>
          <p:spPr>
            <a:xfrm flipH="1">
              <a:off x="4330180" y="1674178"/>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63531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323F3-45EB-496B-685C-FAD5C65C8993}"/>
              </a:ext>
            </a:extLst>
          </p:cNvPr>
          <p:cNvSpPr>
            <a:spLocks noGrp="1"/>
          </p:cNvSpPr>
          <p:nvPr>
            <p:ph type="title"/>
          </p:nvPr>
        </p:nvSpPr>
        <p:spPr>
          <a:xfrm>
            <a:off x="853442" y="365762"/>
            <a:ext cx="10836993" cy="678733"/>
          </a:xfrm>
        </p:spPr>
        <p:txBody>
          <a:bodyPr/>
          <a:lstStyle/>
          <a:p>
            <a:r>
              <a:rPr lang="en-US">
                <a:latin typeface="Arial" panose="020B0604020202020204" pitchFamily="34" charset="0"/>
                <a:cs typeface="Arial" panose="020B0604020202020204" pitchFamily="34" charset="0"/>
              </a:rPr>
              <a:t>Grace period</a:t>
            </a:r>
          </a:p>
        </p:txBody>
      </p:sp>
      <p:grpSp>
        <p:nvGrpSpPr>
          <p:cNvPr id="5" name="Group 4" descr="A chart showing Year 1's funds available throughout Year 1 as well as 2 1/2 months into Year 2.">
            <a:extLst>
              <a:ext uri="{FF2B5EF4-FFF2-40B4-BE49-F238E27FC236}">
                <a16:creationId xmlns:a16="http://schemas.microsoft.com/office/drawing/2014/main" id="{ABAD4994-64C9-ABD2-D4D3-6E8466AAEC81}"/>
              </a:ext>
            </a:extLst>
          </p:cNvPr>
          <p:cNvGrpSpPr/>
          <p:nvPr/>
        </p:nvGrpSpPr>
        <p:grpSpPr>
          <a:xfrm>
            <a:off x="1680519" y="1958834"/>
            <a:ext cx="8182971" cy="3708909"/>
            <a:chOff x="1260389" y="1557615"/>
            <a:chExt cx="6137228" cy="2781682"/>
          </a:xfrm>
        </p:grpSpPr>
        <p:sp>
          <p:nvSpPr>
            <p:cNvPr id="6" name="Pentagon 5">
              <a:extLst>
                <a:ext uri="{FF2B5EF4-FFF2-40B4-BE49-F238E27FC236}">
                  <a16:creationId xmlns:a16="http://schemas.microsoft.com/office/drawing/2014/main" id="{D0F646E0-67E2-6117-F41E-61CB13E05269}"/>
                </a:ext>
              </a:extLst>
            </p:cNvPr>
            <p:cNvSpPr/>
            <p:nvPr/>
          </p:nvSpPr>
          <p:spPr>
            <a:xfrm>
              <a:off x="1260389" y="1901676"/>
              <a:ext cx="3069789" cy="1912951"/>
            </a:xfrm>
            <a:prstGeom prst="homePlate">
              <a:avLst>
                <a:gd name="adj"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F2F2F2"/>
                </a:solidFill>
                <a:latin typeface="Arial" panose="020B0604020202020204" pitchFamily="34" charset="0"/>
                <a:cs typeface="Arial" panose="020B0604020202020204" pitchFamily="34" charset="0"/>
              </a:endParaRPr>
            </a:p>
          </p:txBody>
        </p:sp>
        <p:sp>
          <p:nvSpPr>
            <p:cNvPr id="7" name="Title 2">
              <a:extLst>
                <a:ext uri="{FF2B5EF4-FFF2-40B4-BE49-F238E27FC236}">
                  <a16:creationId xmlns:a16="http://schemas.microsoft.com/office/drawing/2014/main" id="{A19B9855-4212-348E-6988-19275FC2D042}"/>
                </a:ext>
              </a:extLst>
            </p:cNvPr>
            <p:cNvSpPr txBox="1">
              <a:spLocks/>
            </p:cNvSpPr>
            <p:nvPr/>
          </p:nvSpPr>
          <p:spPr>
            <a:xfrm>
              <a:off x="1383726" y="3877632"/>
              <a:ext cx="2990797" cy="461665"/>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85"/>
              <a:r>
                <a:rPr lang="en-US" sz="2400" b="0" dirty="0">
                  <a:solidFill>
                    <a:srgbClr val="2A2C2C"/>
                  </a:solidFill>
                  <a:latin typeface="Arial" panose="020B0604020202020204" pitchFamily="34" charset="0"/>
                  <a:cs typeface="Arial" panose="020B0604020202020204" pitchFamily="34" charset="0"/>
                </a:rPr>
                <a:t>2025</a:t>
              </a:r>
            </a:p>
          </p:txBody>
        </p:sp>
        <p:sp>
          <p:nvSpPr>
            <p:cNvPr id="8" name="Rectangle 7">
              <a:extLst>
                <a:ext uri="{FF2B5EF4-FFF2-40B4-BE49-F238E27FC236}">
                  <a16:creationId xmlns:a16="http://schemas.microsoft.com/office/drawing/2014/main" id="{C743FD77-9CB7-4921-2215-64BEEFCC11CB}"/>
                </a:ext>
              </a:extLst>
            </p:cNvPr>
            <p:cNvSpPr/>
            <p:nvPr/>
          </p:nvSpPr>
          <p:spPr>
            <a:xfrm>
              <a:off x="1279242" y="1901676"/>
              <a:ext cx="888923" cy="1912952"/>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7A96"/>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C43C475-BEAC-7452-2035-D9222097D5AB}"/>
                </a:ext>
              </a:extLst>
            </p:cNvPr>
            <p:cNvSpPr/>
            <p:nvPr/>
          </p:nvSpPr>
          <p:spPr>
            <a:xfrm>
              <a:off x="2033387" y="2177592"/>
              <a:ext cx="1099702" cy="163703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11A3A8B-48CF-C3EC-A268-7F236B979A61}"/>
                </a:ext>
              </a:extLst>
            </p:cNvPr>
            <p:cNvSpPr/>
            <p:nvPr/>
          </p:nvSpPr>
          <p:spPr>
            <a:xfrm>
              <a:off x="2551861" y="3091992"/>
              <a:ext cx="888923" cy="72263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8333685-2F7D-16FD-FB28-3AF9E04D2E2E}"/>
                </a:ext>
              </a:extLst>
            </p:cNvPr>
            <p:cNvSpPr/>
            <p:nvPr/>
          </p:nvSpPr>
          <p:spPr>
            <a:xfrm>
              <a:off x="3353140" y="3352962"/>
              <a:ext cx="977040" cy="461665"/>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5D7B3641-DA64-A6B7-53D1-8BC25D4C2925}"/>
                </a:ext>
              </a:extLst>
            </p:cNvPr>
            <p:cNvGrpSpPr/>
            <p:nvPr/>
          </p:nvGrpSpPr>
          <p:grpSpPr>
            <a:xfrm>
              <a:off x="3486848" y="1557615"/>
              <a:ext cx="3910769" cy="2781682"/>
              <a:chOff x="3486848" y="1557615"/>
              <a:chExt cx="3910769" cy="2781682"/>
            </a:xfrm>
          </p:grpSpPr>
          <p:sp>
            <p:nvSpPr>
              <p:cNvPr id="15" name="Pentagon 14">
                <a:extLst>
                  <a:ext uri="{FF2B5EF4-FFF2-40B4-BE49-F238E27FC236}">
                    <a16:creationId xmlns:a16="http://schemas.microsoft.com/office/drawing/2014/main" id="{60A7EDB7-01C8-6D62-E594-3AE63CCFF4D4}"/>
                  </a:ext>
                </a:extLst>
              </p:cNvPr>
              <p:cNvSpPr/>
              <p:nvPr/>
            </p:nvSpPr>
            <p:spPr>
              <a:xfrm>
                <a:off x="4330178" y="1901676"/>
                <a:ext cx="591671" cy="1912951"/>
              </a:xfrm>
              <a:prstGeom prst="homePlate">
                <a:avLst>
                  <a:gd name="adj"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F2F2F2"/>
                  </a:solidFill>
                  <a:latin typeface="Arial" panose="020B0604020202020204" pitchFamily="34" charset="0"/>
                  <a:cs typeface="Arial" panose="020B0604020202020204" pitchFamily="34" charset="0"/>
                </a:endParaRPr>
              </a:p>
            </p:txBody>
          </p:sp>
          <p:sp>
            <p:nvSpPr>
              <p:cNvPr id="16" name="Title 2">
                <a:extLst>
                  <a:ext uri="{FF2B5EF4-FFF2-40B4-BE49-F238E27FC236}">
                    <a16:creationId xmlns:a16="http://schemas.microsoft.com/office/drawing/2014/main" id="{A86E1879-FD4F-9B20-D4CA-8B571401F61A}"/>
                  </a:ext>
                </a:extLst>
              </p:cNvPr>
              <p:cNvSpPr txBox="1">
                <a:spLocks/>
              </p:cNvSpPr>
              <p:nvPr/>
            </p:nvSpPr>
            <p:spPr>
              <a:xfrm>
                <a:off x="4452842" y="3877632"/>
                <a:ext cx="2741883" cy="461665"/>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85"/>
                <a:r>
                  <a:rPr lang="en-US" sz="2400" b="0" dirty="0">
                    <a:solidFill>
                      <a:srgbClr val="2A2C2C"/>
                    </a:solidFill>
                    <a:latin typeface="Arial" panose="020B0604020202020204" pitchFamily="34" charset="0"/>
                    <a:cs typeface="Arial" panose="020B0604020202020204" pitchFamily="34" charset="0"/>
                  </a:rPr>
                  <a:t>2026</a:t>
                </a:r>
              </a:p>
            </p:txBody>
          </p:sp>
          <p:sp>
            <p:nvSpPr>
              <p:cNvPr id="17" name="Rectangle 16">
                <a:extLst>
                  <a:ext uri="{FF2B5EF4-FFF2-40B4-BE49-F238E27FC236}">
                    <a16:creationId xmlns:a16="http://schemas.microsoft.com/office/drawing/2014/main" id="{6F7EDF9F-6896-C053-5E7F-FBC22FA76323}"/>
                  </a:ext>
                </a:extLst>
              </p:cNvPr>
              <p:cNvSpPr/>
              <p:nvPr/>
            </p:nvSpPr>
            <p:spPr>
              <a:xfrm>
                <a:off x="4291808" y="3459638"/>
                <a:ext cx="625941" cy="354990"/>
              </a:xfrm>
              <a:prstGeom prst="rect">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a:solidFill>
                    <a:srgbClr val="00AAC6"/>
                  </a:solidFill>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9A3F1BDD-25D5-BD7F-976D-F3CE0CD7084E}"/>
                  </a:ext>
                </a:extLst>
              </p:cNvPr>
              <p:cNvCxnSpPr>
                <a:cxnSpLocks/>
              </p:cNvCxnSpPr>
              <p:nvPr/>
            </p:nvCxnSpPr>
            <p:spPr>
              <a:xfrm flipH="1">
                <a:off x="4917748" y="1893634"/>
                <a:ext cx="1" cy="1920993"/>
              </a:xfrm>
              <a:prstGeom prst="line">
                <a:avLst/>
              </a:prstGeom>
              <a:ln w="1905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774C336-424C-4DC9-965F-D85D1772B6E6}"/>
                  </a:ext>
                </a:extLst>
              </p:cNvPr>
              <p:cNvCxnSpPr>
                <a:cxnSpLocks/>
              </p:cNvCxnSpPr>
              <p:nvPr/>
            </p:nvCxnSpPr>
            <p:spPr>
              <a:xfrm flipH="1">
                <a:off x="7397616" y="1893634"/>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sp>
            <p:nvSpPr>
              <p:cNvPr id="20" name="Title 2">
                <a:extLst>
                  <a:ext uri="{FF2B5EF4-FFF2-40B4-BE49-F238E27FC236}">
                    <a16:creationId xmlns:a16="http://schemas.microsoft.com/office/drawing/2014/main" id="{306F813E-2D2E-740E-1E20-D22FAD0BB854}"/>
                  </a:ext>
                </a:extLst>
              </p:cNvPr>
              <p:cNvSpPr txBox="1">
                <a:spLocks/>
              </p:cNvSpPr>
              <p:nvPr/>
            </p:nvSpPr>
            <p:spPr>
              <a:xfrm>
                <a:off x="3486848" y="1557615"/>
                <a:ext cx="2348015" cy="369332"/>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85"/>
                <a:r>
                  <a:rPr lang="en-US" sz="1600" b="0">
                    <a:solidFill>
                      <a:srgbClr val="2A2C2C"/>
                    </a:solidFill>
                    <a:latin typeface="Arial" panose="020B0604020202020204" pitchFamily="34" charset="0"/>
                    <a:cs typeface="Arial" panose="020B0604020202020204" pitchFamily="34" charset="0"/>
                  </a:rPr>
                  <a:t>Up to an additional 2 ½ months</a:t>
                </a:r>
              </a:p>
            </p:txBody>
          </p:sp>
        </p:grpSp>
        <p:cxnSp>
          <p:nvCxnSpPr>
            <p:cNvPr id="13" name="Straight Connector 12">
              <a:extLst>
                <a:ext uri="{FF2B5EF4-FFF2-40B4-BE49-F238E27FC236}">
                  <a16:creationId xmlns:a16="http://schemas.microsoft.com/office/drawing/2014/main" id="{DC4C9635-9942-13EF-3BDA-D8CD1BEC83FA}"/>
                </a:ext>
              </a:extLst>
            </p:cNvPr>
            <p:cNvCxnSpPr>
              <a:cxnSpLocks/>
            </p:cNvCxnSpPr>
            <p:nvPr/>
          </p:nvCxnSpPr>
          <p:spPr>
            <a:xfrm flipH="1">
              <a:off x="1273501" y="1893634"/>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7B78A4C-3A07-D670-362D-F4EE9152D771}"/>
                </a:ext>
              </a:extLst>
            </p:cNvPr>
            <p:cNvCxnSpPr>
              <a:cxnSpLocks/>
            </p:cNvCxnSpPr>
            <p:nvPr/>
          </p:nvCxnSpPr>
          <p:spPr>
            <a:xfrm flipH="1">
              <a:off x="4330180" y="1893634"/>
              <a:ext cx="1" cy="2306072"/>
            </a:xfrm>
            <a:prstGeom prst="line">
              <a:avLst/>
            </a:prstGeom>
            <a:ln w="19050">
              <a:solidFill>
                <a:schemeClr val="tx1"/>
              </a:solidFill>
              <a:headEnd type="none"/>
              <a:tailEnd type="ova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92786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a:extLst>
              <a:ext uri="{FF2B5EF4-FFF2-40B4-BE49-F238E27FC236}">
                <a16:creationId xmlns:a16="http://schemas.microsoft.com/office/drawing/2014/main" id="{9777DB82-0794-9F19-E42E-44F58438C00F}"/>
              </a:ext>
            </a:extLst>
          </p:cNvPr>
          <p:cNvPicPr>
            <a:picLocks noGrp="1" noChangeAspect="1"/>
          </p:cNvPicPr>
          <p:nvPr>
            <p:ph type="pic" idx="16"/>
          </p:nvPr>
        </p:nvPicPr>
        <p:blipFill>
          <a:blip r:embed="rId3">
            <a:extLst>
              <a:ext uri="{28A0092B-C50C-407E-A947-70E740481C1C}">
                <a14:useLocalDpi xmlns:a14="http://schemas.microsoft.com/office/drawing/2010/main" val="0"/>
              </a:ext>
            </a:extLst>
          </a:blip>
          <a:srcRect l="10587" r="10587"/>
          <a:stretch/>
        </p:blipFill>
        <p:spPr>
          <a:xfrm>
            <a:off x="4334680" y="1"/>
            <a:ext cx="7857320" cy="6857999"/>
          </a:xfrm>
        </p:spPr>
      </p:pic>
      <p:sp>
        <p:nvSpPr>
          <p:cNvPr id="7" name="Rectangle 6">
            <a:extLst>
              <a:ext uri="{FF2B5EF4-FFF2-40B4-BE49-F238E27FC236}">
                <a16:creationId xmlns:a16="http://schemas.microsoft.com/office/drawing/2014/main" id="{515B4C6D-3197-BDD6-FB27-8835BC911C56}"/>
              </a:ext>
              <a:ext uri="{C183D7F6-B498-43B3-948B-1728B52AA6E4}">
                <adec:decorative xmlns:adec="http://schemas.microsoft.com/office/drawing/2017/decorative" val="1"/>
              </a:ext>
            </a:extLst>
          </p:cNvPr>
          <p:cNvSpPr/>
          <p:nvPr/>
        </p:nvSpPr>
        <p:spPr>
          <a:xfrm>
            <a:off x="3339631" y="1603"/>
            <a:ext cx="2902355" cy="6856397"/>
          </a:xfrm>
          <a:prstGeom prst="rect">
            <a:avLst/>
          </a:prstGeom>
          <a:gradFill flip="none" rotWithShape="1">
            <a:gsLst>
              <a:gs pos="95000">
                <a:schemeClr val="bg1">
                  <a:alpha val="0"/>
                </a:schemeClr>
              </a:gs>
              <a:gs pos="18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3200">
              <a:solidFill>
                <a:srgbClr val="00AAC6"/>
              </a:solidFill>
            </a:endParaRPr>
          </a:p>
        </p:txBody>
      </p:sp>
      <p:sp>
        <p:nvSpPr>
          <p:cNvPr id="9" name="Rectangle 8">
            <a:extLst>
              <a:ext uri="{FF2B5EF4-FFF2-40B4-BE49-F238E27FC236}">
                <a16:creationId xmlns:a16="http://schemas.microsoft.com/office/drawing/2014/main" id="{5CB0ADAC-16B9-767C-2AFA-3413C050DBBD}"/>
              </a:ext>
              <a:ext uri="{C183D7F6-B498-43B3-948B-1728B52AA6E4}">
                <adec:decorative xmlns:adec="http://schemas.microsoft.com/office/drawing/2017/decorative" val="1"/>
              </a:ext>
            </a:extLst>
          </p:cNvPr>
          <p:cNvSpPr/>
          <p:nvPr/>
        </p:nvSpPr>
        <p:spPr>
          <a:xfrm>
            <a:off x="4198603" y="1603"/>
            <a:ext cx="2902355" cy="6856397"/>
          </a:xfrm>
          <a:prstGeom prst="rect">
            <a:avLst/>
          </a:prstGeom>
          <a:gradFill flip="none" rotWithShape="1">
            <a:gsLst>
              <a:gs pos="95000">
                <a:schemeClr val="bg1">
                  <a:alpha val="0"/>
                </a:schemeClr>
              </a:gs>
              <a:gs pos="18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3200">
              <a:solidFill>
                <a:srgbClr val="00AAC6"/>
              </a:solidFill>
            </a:endParaRPr>
          </a:p>
        </p:txBody>
      </p:sp>
      <p:sp>
        <p:nvSpPr>
          <p:cNvPr id="10" name="Content Placeholder 7">
            <a:extLst>
              <a:ext uri="{FF2B5EF4-FFF2-40B4-BE49-F238E27FC236}">
                <a16:creationId xmlns:a16="http://schemas.microsoft.com/office/drawing/2014/main" id="{5F47CB57-8FDF-80AE-A4B8-AE3FFD74FF59}"/>
              </a:ext>
            </a:extLst>
          </p:cNvPr>
          <p:cNvSpPr txBox="1">
            <a:spLocks/>
          </p:cNvSpPr>
          <p:nvPr/>
        </p:nvSpPr>
        <p:spPr>
          <a:xfrm>
            <a:off x="842923" y="6581019"/>
            <a:ext cx="4066245" cy="123111"/>
          </a:xfrm>
          <a:prstGeom prst="rect">
            <a:avLst/>
          </a:prstGeom>
        </p:spPr>
        <p:txBody>
          <a:bodyPr vert="horz" wrap="square" lIns="0" tIns="0" rIns="0" bIns="0" rtlCol="0" anchor="b">
            <a:spAutoFit/>
          </a:bodyPr>
          <a:lstStyle>
            <a:lvl1pPr marL="0" indent="0" algn="l" defTabSz="457189" rtl="0" eaLnBrk="1" latinLnBrk="0" hangingPunct="1">
              <a:lnSpc>
                <a:spcPts val="800"/>
              </a:lnSpc>
              <a:spcBef>
                <a:spcPts val="0"/>
              </a:spcBef>
              <a:spcAft>
                <a:spcPts val="200"/>
              </a:spcAft>
              <a:buFont typeface="Wingdings" pitchFamily="2" charset="2"/>
              <a:buNone/>
              <a:tabLst/>
              <a:defRPr sz="600" b="0" i="0" kern="1200">
                <a:solidFill>
                  <a:schemeClr val="tx1">
                    <a:lumMod val="90000"/>
                    <a:lumOff val="10000"/>
                  </a:schemeClr>
                </a:solidFill>
                <a:latin typeface="Neue Haas Grotesk Text Pro" panose="020B0504020202020204" pitchFamily="34" charset="0"/>
                <a:ea typeface="+mn-ea"/>
                <a:cs typeface="+mn-cs"/>
              </a:defRPr>
            </a:lvl1pPr>
            <a:lvl2pPr marL="457189" indent="0" algn="l" defTabSz="457189" rtl="0" eaLnBrk="1" latinLnBrk="0" hangingPunct="1">
              <a:lnSpc>
                <a:spcPct val="130000"/>
              </a:lnSpc>
              <a:spcBef>
                <a:spcPts val="0"/>
              </a:spcBef>
              <a:spcAft>
                <a:spcPts val="600"/>
              </a:spcAft>
              <a:buFont typeface="Wingdings" pitchFamily="2" charset="2"/>
              <a:buNone/>
              <a:tabLst/>
              <a:defRPr sz="1100" b="0" i="0" kern="1200">
                <a:solidFill>
                  <a:schemeClr val="tx1"/>
                </a:solidFill>
                <a:latin typeface="Neue Haas Grotesk Text Pro" panose="020B0504020202020204" pitchFamily="34" charset="0"/>
                <a:ea typeface="+mn-ea"/>
                <a:cs typeface="+mn-cs"/>
              </a:defRPr>
            </a:lvl2pPr>
            <a:lvl3pPr marL="914378" indent="0" algn="l" defTabSz="457189" rtl="0" eaLnBrk="1" latinLnBrk="0" hangingPunct="1">
              <a:lnSpc>
                <a:spcPct val="130000"/>
              </a:lnSpc>
              <a:spcBef>
                <a:spcPts val="0"/>
              </a:spcBef>
              <a:spcAft>
                <a:spcPts val="600"/>
              </a:spcAft>
              <a:buFont typeface="Wingdings" pitchFamily="2" charset="2"/>
              <a:buNone/>
              <a:tabLst/>
              <a:defRPr sz="1050" b="0" i="0" kern="1200">
                <a:solidFill>
                  <a:schemeClr val="tx1"/>
                </a:solidFill>
                <a:latin typeface="Neue Haas Grotesk Text Pro" panose="020B0504020202020204" pitchFamily="34" charset="0"/>
                <a:ea typeface="+mn-ea"/>
                <a:cs typeface="+mn-cs"/>
              </a:defRPr>
            </a:lvl3pPr>
            <a:lvl4pPr marL="1371566" indent="0" algn="l" defTabSz="457189" rtl="0" eaLnBrk="1" latinLnBrk="0" hangingPunct="1">
              <a:lnSpc>
                <a:spcPct val="130000"/>
              </a:lnSpc>
              <a:spcBef>
                <a:spcPts val="0"/>
              </a:spcBef>
              <a:spcAft>
                <a:spcPts val="600"/>
              </a:spcAft>
              <a:buFont typeface="Wingdings" pitchFamily="2" charset="2"/>
              <a:buNone/>
              <a:tabLst/>
              <a:defRPr sz="1000" b="0" i="0" kern="1200">
                <a:solidFill>
                  <a:schemeClr val="tx1"/>
                </a:solidFill>
                <a:latin typeface="Neue Haas Grotesk Text Pro" panose="020B0504020202020204" pitchFamily="34" charset="0"/>
                <a:ea typeface="+mn-ea"/>
                <a:cs typeface="+mn-cs"/>
              </a:defRPr>
            </a:lvl4pPr>
            <a:lvl5pPr marL="1828754" indent="0" algn="l" defTabSz="457189" rtl="0" eaLnBrk="1" latinLnBrk="0" hangingPunct="1">
              <a:lnSpc>
                <a:spcPct val="120000"/>
              </a:lnSpc>
              <a:spcBef>
                <a:spcPts val="0"/>
              </a:spcBef>
              <a:spcAft>
                <a:spcPts val="600"/>
              </a:spcAft>
              <a:buFont typeface="Wingdings" pitchFamily="2" charset="2"/>
              <a:buNone/>
              <a:tabLst/>
              <a:defRPr sz="10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defTabSz="609570">
              <a:lnSpc>
                <a:spcPct val="100000"/>
              </a:lnSpc>
              <a:spcAft>
                <a:spcPts val="267"/>
              </a:spcAft>
              <a:defRPr/>
            </a:pPr>
            <a:endParaRPr lang="en-US" sz="800">
              <a:solidFill>
                <a:schemeClr val="tx1">
                  <a:lumMod val="75000"/>
                  <a:lumOff val="25000"/>
                </a:schemeClr>
              </a:solidFill>
              <a:latin typeface="+mn-lt"/>
              <a:cs typeface="Arial"/>
            </a:endParaRPr>
          </a:p>
        </p:txBody>
      </p:sp>
      <p:sp>
        <p:nvSpPr>
          <p:cNvPr id="11" name="Text Placeholder 8">
            <a:extLst>
              <a:ext uri="{FF2B5EF4-FFF2-40B4-BE49-F238E27FC236}">
                <a16:creationId xmlns:a16="http://schemas.microsoft.com/office/drawing/2014/main" id="{FE1F95D5-0175-98DE-AD03-837FA0CEF461}"/>
              </a:ext>
            </a:extLst>
          </p:cNvPr>
          <p:cNvSpPr txBox="1">
            <a:spLocks/>
          </p:cNvSpPr>
          <p:nvPr/>
        </p:nvSpPr>
        <p:spPr>
          <a:xfrm>
            <a:off x="1395850" y="2498258"/>
            <a:ext cx="4181279" cy="3402480"/>
          </a:xfrm>
          <a:prstGeom prst="rect">
            <a:avLst/>
          </a:prstGeom>
        </p:spPr>
        <p:txBody>
          <a:bodyPr lIns="91440" tIns="45720" rIns="91440" bIns="45720" anchor="t"/>
          <a:lst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9525" indent="0" defTabSz="609570">
              <a:spcAft>
                <a:spcPts val="2600"/>
              </a:spcAft>
              <a:buClr>
                <a:schemeClr val="accent1"/>
              </a:buClr>
              <a:buNone/>
              <a:defRPr/>
            </a:pPr>
            <a:r>
              <a:rPr lang="en-US" sz="2200">
                <a:solidFill>
                  <a:srgbClr val="2A2C2C"/>
                </a:solidFill>
                <a:latin typeface="Neue Haas Grotesk Text Pro" panose="020B0504020202020204" pitchFamily="34" charset="77"/>
                <a:ea typeface="Verdana"/>
                <a:cs typeface="Arial"/>
              </a:rPr>
              <a:t>Access annual contribution amount on day one  </a:t>
            </a:r>
          </a:p>
          <a:p>
            <a:pPr marL="9525" indent="0" defTabSz="609570">
              <a:spcAft>
                <a:spcPts val="2600"/>
              </a:spcAft>
              <a:buClr>
                <a:schemeClr val="accent1"/>
              </a:buClr>
              <a:buNone/>
              <a:defRPr/>
            </a:pPr>
            <a:r>
              <a:rPr lang="en-US" sz="2200">
                <a:solidFill>
                  <a:srgbClr val="2A2C2C"/>
                </a:solidFill>
                <a:latin typeface="Neue Haas Grotesk Text Pro" panose="020B0504020202020204" pitchFamily="34" charset="77"/>
                <a:ea typeface="Verdana"/>
                <a:cs typeface="Arial"/>
              </a:rPr>
              <a:t>Fast, convenient payments and reimbursement</a:t>
            </a:r>
            <a:endParaRPr lang="en-US" sz="2200">
              <a:latin typeface="Neue Haas Grotesk Text Pro" panose="020B0504020202020204" pitchFamily="34" charset="77"/>
            </a:endParaRPr>
          </a:p>
          <a:p>
            <a:pPr marL="9525" indent="0" defTabSz="609570">
              <a:spcAft>
                <a:spcPts val="2600"/>
              </a:spcAft>
              <a:buClr>
                <a:schemeClr val="accent1"/>
              </a:buClr>
              <a:buNone/>
              <a:defRPr/>
            </a:pPr>
            <a:r>
              <a:rPr lang="en-US" sz="2200">
                <a:solidFill>
                  <a:srgbClr val="2A2C2C"/>
                </a:solidFill>
                <a:latin typeface="Neue Haas Grotesk Text Pro" panose="020B0504020202020204" pitchFamily="34" charset="77"/>
                <a:ea typeface="Verdana"/>
                <a:cs typeface="Arial"/>
              </a:rPr>
              <a:t>Pay for your spouse and dependents too</a:t>
            </a:r>
          </a:p>
        </p:txBody>
      </p:sp>
      <p:pic>
        <p:nvPicPr>
          <p:cNvPr id="12" name="Graphic 11">
            <a:extLst>
              <a:ext uri="{FF2B5EF4-FFF2-40B4-BE49-F238E27FC236}">
                <a16:creationId xmlns:a16="http://schemas.microsoft.com/office/drawing/2014/main" id="{761B3A7B-26EC-8575-046E-439AB471A21B}"/>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25839" y="3760585"/>
            <a:ext cx="433616" cy="433616"/>
          </a:xfrm>
          <a:prstGeom prst="rect">
            <a:avLst/>
          </a:prstGeom>
        </p:spPr>
      </p:pic>
      <p:pic>
        <p:nvPicPr>
          <p:cNvPr id="13" name="Graphic 12">
            <a:extLst>
              <a:ext uri="{FF2B5EF4-FFF2-40B4-BE49-F238E27FC236}">
                <a16:creationId xmlns:a16="http://schemas.microsoft.com/office/drawing/2014/main" id="{DBE1CEF3-60CB-6960-C20C-DCD7159B9EC9}"/>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825839" y="4966171"/>
            <a:ext cx="433617" cy="433617"/>
          </a:xfrm>
          <a:prstGeom prst="rect">
            <a:avLst/>
          </a:prstGeom>
        </p:spPr>
      </p:pic>
      <p:pic>
        <p:nvPicPr>
          <p:cNvPr id="14" name="Graphic 13">
            <a:extLst>
              <a:ext uri="{FF2B5EF4-FFF2-40B4-BE49-F238E27FC236}">
                <a16:creationId xmlns:a16="http://schemas.microsoft.com/office/drawing/2014/main" id="{B9131173-4093-A601-0901-0AC7861ACD40}"/>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825839" y="2629327"/>
            <a:ext cx="433616" cy="433616"/>
          </a:xfrm>
          <a:prstGeom prst="rect">
            <a:avLst/>
          </a:prstGeom>
        </p:spPr>
      </p:pic>
      <p:sp>
        <p:nvSpPr>
          <p:cNvPr id="15" name="Title 6">
            <a:extLst>
              <a:ext uri="{FF2B5EF4-FFF2-40B4-BE49-F238E27FC236}">
                <a16:creationId xmlns:a16="http://schemas.microsoft.com/office/drawing/2014/main" id="{4D2252D8-5E2B-65F4-9921-CBDFAAC1ECF5}"/>
              </a:ext>
            </a:extLst>
          </p:cNvPr>
          <p:cNvSpPr txBox="1">
            <a:spLocks/>
          </p:cNvSpPr>
          <p:nvPr/>
        </p:nvSpPr>
        <p:spPr>
          <a:xfrm>
            <a:off x="842925" y="365761"/>
            <a:ext cx="5213135" cy="1383071"/>
          </a:xfrm>
          <a:prstGeom prst="rect">
            <a:avLst/>
          </a:prstGeom>
        </p:spPr>
        <p:txBody>
          <a:bodyPr vert="horz" wrap="square" lIns="0" tIns="0" rIns="0" bIns="0" rtlCol="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kern="1200" smtClean="0">
                <a:solidFill>
                  <a:schemeClr val="tx2"/>
                </a:solidFill>
                <a:effectLst/>
                <a:latin typeface="NeueHaasGroteskText Pro" panose="020B0504020202020204" pitchFamily="34" charset="77"/>
                <a:ea typeface="+mj-ea"/>
                <a:cs typeface="+mj-cs"/>
              </a:defRPr>
            </a:lvl1pPr>
          </a:lstStyle>
          <a:p>
            <a:pPr defTabSz="609570">
              <a:defRPr/>
            </a:pPr>
            <a:r>
              <a:rPr lang="en-US" sz="4250">
                <a:solidFill>
                  <a:srgbClr val="4F2883"/>
                </a:solidFill>
                <a:latin typeface="Neue Haas Grotesk Text Pro" panose="020B0504020202020204" pitchFamily="34" charset="77"/>
                <a:cs typeface="Arial"/>
              </a:rPr>
              <a:t>Get more flexibility with your FSA</a:t>
            </a:r>
            <a:endParaRPr lang="en-US" sz="4250">
              <a:latin typeface="Neue Haas Grotesk Text Pro" panose="020B0504020202020204" pitchFamily="34" charset="77"/>
              <a:cs typeface="Arial"/>
            </a:endParaRPr>
          </a:p>
        </p:txBody>
      </p:sp>
    </p:spTree>
    <p:extLst>
      <p:ext uri="{BB962C8B-B14F-4D97-AF65-F5344CB8AC3E}">
        <p14:creationId xmlns:p14="http://schemas.microsoft.com/office/powerpoint/2010/main" val="1915719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725F53E7-C92E-791D-9ED9-FC8AFF57D186}"/>
              </a:ext>
            </a:extLst>
          </p:cNvPr>
          <p:cNvSpPr>
            <a:spLocks noGrp="1"/>
          </p:cNvSpPr>
          <p:nvPr>
            <p:ph type="title"/>
          </p:nvPr>
        </p:nvSpPr>
        <p:spPr>
          <a:xfrm>
            <a:off x="853442" y="365761"/>
            <a:ext cx="10836993" cy="676083"/>
          </a:xfrm>
        </p:spPr>
        <p:txBody>
          <a:bodyPr/>
          <a:lstStyle/>
          <a:p>
            <a:r>
              <a:rPr lang="en-US" sz="4250">
                <a:solidFill>
                  <a:srgbClr val="4F2883"/>
                </a:solidFill>
                <a:latin typeface="Neue Haas Grotesk Text Pro"/>
              </a:rPr>
              <a:t>Tax-free contributions </a:t>
            </a:r>
            <a:endParaRPr lang="en-US" sz="4250"/>
          </a:p>
        </p:txBody>
      </p:sp>
      <p:sp>
        <p:nvSpPr>
          <p:cNvPr id="22" name="TextBox 21">
            <a:extLst>
              <a:ext uri="{FF2B5EF4-FFF2-40B4-BE49-F238E27FC236}">
                <a16:creationId xmlns:a16="http://schemas.microsoft.com/office/drawing/2014/main" id="{ABF62A8E-968F-BD77-23DB-9ECCADCFF567}"/>
              </a:ext>
            </a:extLst>
          </p:cNvPr>
          <p:cNvSpPr txBox="1"/>
          <p:nvPr/>
        </p:nvSpPr>
        <p:spPr>
          <a:xfrm>
            <a:off x="4949692" y="1174364"/>
            <a:ext cx="1683024" cy="966740"/>
          </a:xfrm>
          <a:prstGeom prst="rect">
            <a:avLst/>
          </a:prstGeom>
          <a:noFill/>
        </p:spPr>
        <p:txBody>
          <a:bodyPr wrap="square" rtlCol="0">
            <a:spAutoFit/>
          </a:bodyPr>
          <a:lstStyle/>
          <a:p>
            <a:pPr algn="ctr">
              <a:lnSpc>
                <a:spcPct val="130000"/>
              </a:lnSpc>
              <a:spcAft>
                <a:spcPts val="600"/>
              </a:spcAft>
            </a:pPr>
            <a:r>
              <a:rPr lang="en-US" sz="4800" b="1">
                <a:solidFill>
                  <a:srgbClr val="2A2C2C"/>
                </a:solidFill>
                <a:latin typeface="Libre Baskerville" panose="02000000000000000000" pitchFamily="2" charset="0"/>
              </a:rPr>
              <a:t>$50</a:t>
            </a:r>
          </a:p>
        </p:txBody>
      </p:sp>
      <p:sp>
        <p:nvSpPr>
          <p:cNvPr id="23" name="TextBox 22">
            <a:extLst>
              <a:ext uri="{FF2B5EF4-FFF2-40B4-BE49-F238E27FC236}">
                <a16:creationId xmlns:a16="http://schemas.microsoft.com/office/drawing/2014/main" id="{02BB616A-6DF2-B4CD-2107-3665AB28A9F6}"/>
              </a:ext>
            </a:extLst>
          </p:cNvPr>
          <p:cNvSpPr txBox="1"/>
          <p:nvPr/>
        </p:nvSpPr>
        <p:spPr>
          <a:xfrm>
            <a:off x="5042456" y="2014239"/>
            <a:ext cx="2358887" cy="381708"/>
          </a:xfrm>
          <a:prstGeom prst="rect">
            <a:avLst/>
          </a:prstGeom>
          <a:noFill/>
        </p:spPr>
        <p:txBody>
          <a:bodyPr wrap="square" rtlCol="0">
            <a:spAutoFit/>
          </a:bodyPr>
          <a:lstStyle/>
          <a:p>
            <a:pPr algn="ctr">
              <a:lnSpc>
                <a:spcPct val="130000"/>
              </a:lnSpc>
              <a:spcAft>
                <a:spcPts val="600"/>
              </a:spcAft>
            </a:pPr>
            <a:r>
              <a:rPr lang="en-US" sz="1600">
                <a:solidFill>
                  <a:srgbClr val="2A2C2C"/>
                </a:solidFill>
                <a:latin typeface="Neue Haas Grotesk Text Pro" panose="020B0504020202020204" pitchFamily="34" charset="77"/>
              </a:rPr>
              <a:t>earned income</a:t>
            </a:r>
          </a:p>
        </p:txBody>
      </p:sp>
      <p:sp>
        <p:nvSpPr>
          <p:cNvPr id="27" name="Rectangle 26">
            <a:extLst>
              <a:ext uri="{FF2B5EF4-FFF2-40B4-BE49-F238E27FC236}">
                <a16:creationId xmlns:a16="http://schemas.microsoft.com/office/drawing/2014/main" id="{FBAA4A6F-3FC3-AAE7-D6ED-1521E8D4828A}"/>
              </a:ext>
            </a:extLst>
          </p:cNvPr>
          <p:cNvSpPr/>
          <p:nvPr/>
        </p:nvSpPr>
        <p:spPr>
          <a:xfrm>
            <a:off x="7313026" y="2718329"/>
            <a:ext cx="3380604" cy="3513951"/>
          </a:xfrm>
          <a:prstGeom prst="rect">
            <a:avLst/>
          </a:prstGeom>
          <a:solidFill>
            <a:schemeClr val="bg1"/>
          </a:solidFill>
          <a:ln w="3175">
            <a:solidFill>
              <a:schemeClr val="bg2">
                <a:alpha val="49789"/>
              </a:schemeClr>
            </a:solidFill>
          </a:ln>
          <a:effectLst>
            <a:outerShdw blurRad="76945" dist="38100" dir="2700000" algn="tl" rotWithShape="0">
              <a:prstClr val="black">
                <a:alpha val="15749"/>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28" name="TextBox 27">
            <a:extLst>
              <a:ext uri="{FF2B5EF4-FFF2-40B4-BE49-F238E27FC236}">
                <a16:creationId xmlns:a16="http://schemas.microsoft.com/office/drawing/2014/main" id="{8C02037D-644F-0D0B-474A-C9F7486CD6CD}"/>
              </a:ext>
            </a:extLst>
          </p:cNvPr>
          <p:cNvSpPr txBox="1"/>
          <p:nvPr/>
        </p:nvSpPr>
        <p:spPr>
          <a:xfrm>
            <a:off x="7273920" y="4672232"/>
            <a:ext cx="3458816" cy="965170"/>
          </a:xfrm>
          <a:prstGeom prst="rect">
            <a:avLst/>
          </a:prstGeom>
          <a:noFill/>
        </p:spPr>
        <p:txBody>
          <a:bodyPr wrap="square" rtlCol="0" anchor="ctr" anchorCtr="0">
            <a:noAutofit/>
          </a:bodyPr>
          <a:lstStyle/>
          <a:p>
            <a:pPr algn="ctr">
              <a:lnSpc>
                <a:spcPct val="130000"/>
              </a:lnSpc>
              <a:spcAft>
                <a:spcPts val="600"/>
              </a:spcAft>
            </a:pPr>
            <a:r>
              <a:rPr lang="en-US" sz="6000" b="1">
                <a:latin typeface="Libre Baskerville" panose="02000000000000000000" pitchFamily="2" charset="0"/>
              </a:rPr>
              <a:t>$40</a:t>
            </a:r>
          </a:p>
        </p:txBody>
      </p:sp>
      <p:sp>
        <p:nvSpPr>
          <p:cNvPr id="29" name="TextBox 28">
            <a:extLst>
              <a:ext uri="{FF2B5EF4-FFF2-40B4-BE49-F238E27FC236}">
                <a16:creationId xmlns:a16="http://schemas.microsoft.com/office/drawing/2014/main" id="{D0634DA5-55CA-46A8-303E-5AE556F9BECC}"/>
              </a:ext>
            </a:extLst>
          </p:cNvPr>
          <p:cNvSpPr txBox="1"/>
          <p:nvPr/>
        </p:nvSpPr>
        <p:spPr>
          <a:xfrm>
            <a:off x="7823885" y="5608551"/>
            <a:ext cx="2358887" cy="381708"/>
          </a:xfrm>
          <a:prstGeom prst="rect">
            <a:avLst/>
          </a:prstGeom>
          <a:noFill/>
        </p:spPr>
        <p:txBody>
          <a:bodyPr wrap="square" lIns="91440" tIns="45720" rIns="91440" bIns="45720" rtlCol="0" anchor="t">
            <a:spAutoFit/>
          </a:bodyPr>
          <a:lstStyle/>
          <a:p>
            <a:pPr algn="ctr">
              <a:lnSpc>
                <a:spcPct val="130000"/>
              </a:lnSpc>
              <a:spcAft>
                <a:spcPts val="600"/>
              </a:spcAft>
            </a:pPr>
            <a:r>
              <a:rPr lang="en-US" sz="1600">
                <a:latin typeface="Neue Haas Grotesk Text Pro"/>
              </a:rPr>
              <a:t>Spending power</a:t>
            </a:r>
          </a:p>
        </p:txBody>
      </p:sp>
      <p:sp>
        <p:nvSpPr>
          <p:cNvPr id="30" name="TextBox 29">
            <a:extLst>
              <a:ext uri="{FF2B5EF4-FFF2-40B4-BE49-F238E27FC236}">
                <a16:creationId xmlns:a16="http://schemas.microsoft.com/office/drawing/2014/main" id="{FFD93C06-07BE-2664-A22D-C252C11E9DBD}"/>
              </a:ext>
            </a:extLst>
          </p:cNvPr>
          <p:cNvSpPr txBox="1"/>
          <p:nvPr/>
        </p:nvSpPr>
        <p:spPr>
          <a:xfrm>
            <a:off x="7823885" y="4300657"/>
            <a:ext cx="2358887" cy="381708"/>
          </a:xfrm>
          <a:prstGeom prst="rect">
            <a:avLst/>
          </a:prstGeom>
          <a:noFill/>
        </p:spPr>
        <p:txBody>
          <a:bodyPr wrap="square" rtlCol="0">
            <a:spAutoFit/>
          </a:bodyPr>
          <a:lstStyle/>
          <a:p>
            <a:pPr algn="ctr">
              <a:lnSpc>
                <a:spcPct val="130000"/>
              </a:lnSpc>
              <a:spcAft>
                <a:spcPts val="600"/>
              </a:spcAft>
            </a:pPr>
            <a:r>
              <a:rPr lang="en-US" sz="1600">
                <a:latin typeface="Neue Haas Grotesk Text Pro" panose="020B0504020202020204" pitchFamily="34" charset="77"/>
              </a:rPr>
              <a:t>$10 to Uncle Sam</a:t>
            </a:r>
          </a:p>
        </p:txBody>
      </p:sp>
      <p:sp>
        <p:nvSpPr>
          <p:cNvPr id="31" name="TextBox 30">
            <a:extLst>
              <a:ext uri="{FF2B5EF4-FFF2-40B4-BE49-F238E27FC236}">
                <a16:creationId xmlns:a16="http://schemas.microsoft.com/office/drawing/2014/main" id="{ACD29837-83EA-5B73-6A40-C8C9E67DF07C}"/>
              </a:ext>
            </a:extLst>
          </p:cNvPr>
          <p:cNvSpPr txBox="1"/>
          <p:nvPr/>
        </p:nvSpPr>
        <p:spPr>
          <a:xfrm>
            <a:off x="7273920" y="3795961"/>
            <a:ext cx="3458816" cy="602409"/>
          </a:xfrm>
          <a:prstGeom prst="rect">
            <a:avLst/>
          </a:prstGeom>
          <a:noFill/>
        </p:spPr>
        <p:txBody>
          <a:bodyPr wrap="square" rtlCol="0">
            <a:spAutoFit/>
          </a:bodyPr>
          <a:lstStyle/>
          <a:p>
            <a:pPr algn="ctr">
              <a:lnSpc>
                <a:spcPct val="130000"/>
              </a:lnSpc>
              <a:spcAft>
                <a:spcPts val="600"/>
              </a:spcAft>
            </a:pPr>
            <a:r>
              <a:rPr lang="en-US" sz="2800" b="1">
                <a:latin typeface="Neue Haas Grotesk Text Pro" panose="020B0504020202020204" pitchFamily="34" charset="77"/>
              </a:rPr>
              <a:t>Taxed</a:t>
            </a:r>
          </a:p>
        </p:txBody>
      </p:sp>
      <p:sp>
        <p:nvSpPr>
          <p:cNvPr id="34" name="TextBox 33">
            <a:extLst>
              <a:ext uri="{FF2B5EF4-FFF2-40B4-BE49-F238E27FC236}">
                <a16:creationId xmlns:a16="http://schemas.microsoft.com/office/drawing/2014/main" id="{8441B511-A226-32AB-CF46-FDD6980BF69B}"/>
              </a:ext>
            </a:extLst>
          </p:cNvPr>
          <p:cNvSpPr txBox="1"/>
          <p:nvPr/>
        </p:nvSpPr>
        <p:spPr>
          <a:xfrm>
            <a:off x="7273920" y="3460898"/>
            <a:ext cx="3458816" cy="456663"/>
          </a:xfrm>
          <a:prstGeom prst="rect">
            <a:avLst/>
          </a:prstGeom>
          <a:noFill/>
        </p:spPr>
        <p:txBody>
          <a:bodyPr wrap="square" rtlCol="0">
            <a:spAutoFit/>
          </a:bodyPr>
          <a:lstStyle/>
          <a:p>
            <a:pPr algn="ctr">
              <a:lnSpc>
                <a:spcPct val="130000"/>
              </a:lnSpc>
              <a:spcAft>
                <a:spcPts val="600"/>
              </a:spcAft>
            </a:pPr>
            <a:r>
              <a:rPr lang="en-US" sz="2000">
                <a:latin typeface="Neue Haas Grotesk Text Pro" panose="020B0504020202020204" pitchFamily="34" charset="77"/>
              </a:rPr>
              <a:t>Without an FSA</a:t>
            </a:r>
          </a:p>
        </p:txBody>
      </p:sp>
      <p:sp>
        <p:nvSpPr>
          <p:cNvPr id="35" name="Rectangle 34">
            <a:extLst>
              <a:ext uri="{FF2B5EF4-FFF2-40B4-BE49-F238E27FC236}">
                <a16:creationId xmlns:a16="http://schemas.microsoft.com/office/drawing/2014/main" id="{2613F85A-F229-EF1C-2658-12A8A647EDD8}"/>
              </a:ext>
            </a:extLst>
          </p:cNvPr>
          <p:cNvSpPr/>
          <p:nvPr/>
        </p:nvSpPr>
        <p:spPr>
          <a:xfrm>
            <a:off x="1617286" y="2718330"/>
            <a:ext cx="3380604" cy="3513951"/>
          </a:xfrm>
          <a:prstGeom prst="rect">
            <a:avLst/>
          </a:prstGeom>
          <a:solidFill>
            <a:schemeClr val="accent6">
              <a:lumMod val="20000"/>
              <a:lumOff val="80000"/>
            </a:schemeClr>
          </a:solidFill>
          <a:ln w="3175">
            <a:solidFill>
              <a:schemeClr val="accent6">
                <a:alpha val="49789"/>
              </a:schemeClr>
            </a:solidFill>
          </a:ln>
          <a:effectLst>
            <a:outerShdw blurRad="76200" dist="38100" dir="2700000" algn="tl" rotWithShape="0">
              <a:prstClr val="black">
                <a:alpha val="15749"/>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36" name="TextBox 35">
            <a:extLst>
              <a:ext uri="{FF2B5EF4-FFF2-40B4-BE49-F238E27FC236}">
                <a16:creationId xmlns:a16="http://schemas.microsoft.com/office/drawing/2014/main" id="{A54266C6-1004-0C7E-FF87-5A4C854BC0B3}"/>
              </a:ext>
            </a:extLst>
          </p:cNvPr>
          <p:cNvSpPr txBox="1"/>
          <p:nvPr/>
        </p:nvSpPr>
        <p:spPr>
          <a:xfrm>
            <a:off x="1731986" y="4553738"/>
            <a:ext cx="3151205" cy="1193596"/>
          </a:xfrm>
          <a:prstGeom prst="rect">
            <a:avLst/>
          </a:prstGeom>
          <a:noFill/>
        </p:spPr>
        <p:txBody>
          <a:bodyPr wrap="square" rtlCol="0">
            <a:spAutoFit/>
          </a:bodyPr>
          <a:lstStyle/>
          <a:p>
            <a:pPr algn="ctr">
              <a:lnSpc>
                <a:spcPct val="130000"/>
              </a:lnSpc>
              <a:spcAft>
                <a:spcPts val="600"/>
              </a:spcAft>
            </a:pPr>
            <a:r>
              <a:rPr lang="en-US" sz="6000" b="1">
                <a:solidFill>
                  <a:srgbClr val="2A2C2C"/>
                </a:solidFill>
                <a:latin typeface="Libre Baskerville" panose="02000000000000000000" pitchFamily="2" charset="0"/>
              </a:rPr>
              <a:t>$50</a:t>
            </a:r>
          </a:p>
        </p:txBody>
      </p:sp>
      <p:sp>
        <p:nvSpPr>
          <p:cNvPr id="37" name="TextBox 36">
            <a:extLst>
              <a:ext uri="{FF2B5EF4-FFF2-40B4-BE49-F238E27FC236}">
                <a16:creationId xmlns:a16="http://schemas.microsoft.com/office/drawing/2014/main" id="{DAAB73AF-34AF-C8BE-AC7B-FC5810F4E25F}"/>
              </a:ext>
            </a:extLst>
          </p:cNvPr>
          <p:cNvSpPr txBox="1"/>
          <p:nvPr/>
        </p:nvSpPr>
        <p:spPr>
          <a:xfrm>
            <a:off x="2233039" y="5631345"/>
            <a:ext cx="2149099" cy="358914"/>
          </a:xfrm>
          <a:prstGeom prst="rect">
            <a:avLst/>
          </a:prstGeom>
          <a:noFill/>
        </p:spPr>
        <p:txBody>
          <a:bodyPr wrap="square" rtlCol="0">
            <a:spAutoFit/>
          </a:bodyPr>
          <a:lstStyle/>
          <a:p>
            <a:pPr algn="ctr">
              <a:lnSpc>
                <a:spcPct val="130000"/>
              </a:lnSpc>
              <a:spcAft>
                <a:spcPts val="600"/>
              </a:spcAft>
            </a:pPr>
            <a:r>
              <a:rPr lang="en-US" sz="1600">
                <a:solidFill>
                  <a:srgbClr val="2A2C2C"/>
                </a:solidFill>
                <a:latin typeface="Neue Haas Grotesk Text Pro" panose="020B0504020202020204" pitchFamily="34" charset="77"/>
              </a:rPr>
              <a:t>Spending power</a:t>
            </a:r>
          </a:p>
        </p:txBody>
      </p:sp>
      <p:sp>
        <p:nvSpPr>
          <p:cNvPr id="38" name="TextBox 37">
            <a:extLst>
              <a:ext uri="{FF2B5EF4-FFF2-40B4-BE49-F238E27FC236}">
                <a16:creationId xmlns:a16="http://schemas.microsoft.com/office/drawing/2014/main" id="{9A388E1B-FB80-C1FD-CE2E-AC9B906D3344}"/>
              </a:ext>
            </a:extLst>
          </p:cNvPr>
          <p:cNvSpPr txBox="1"/>
          <p:nvPr/>
        </p:nvSpPr>
        <p:spPr>
          <a:xfrm>
            <a:off x="2233039" y="4295849"/>
            <a:ext cx="2149099" cy="386516"/>
          </a:xfrm>
          <a:prstGeom prst="rect">
            <a:avLst/>
          </a:prstGeom>
          <a:noFill/>
        </p:spPr>
        <p:txBody>
          <a:bodyPr wrap="square" rtlCol="0">
            <a:spAutoFit/>
          </a:bodyPr>
          <a:lstStyle/>
          <a:p>
            <a:pPr algn="ctr">
              <a:lnSpc>
                <a:spcPct val="130000"/>
              </a:lnSpc>
              <a:spcAft>
                <a:spcPts val="600"/>
              </a:spcAft>
            </a:pPr>
            <a:r>
              <a:rPr lang="en-US" sz="1600">
                <a:solidFill>
                  <a:srgbClr val="2A2C2C"/>
                </a:solidFill>
                <a:latin typeface="Neue Haas Grotesk Text Pro" panose="020B0504020202020204" pitchFamily="34" charset="77"/>
              </a:rPr>
              <a:t>Keep your money</a:t>
            </a:r>
          </a:p>
        </p:txBody>
      </p:sp>
      <p:sp>
        <p:nvSpPr>
          <p:cNvPr id="39" name="TextBox 38">
            <a:extLst>
              <a:ext uri="{FF2B5EF4-FFF2-40B4-BE49-F238E27FC236}">
                <a16:creationId xmlns:a16="http://schemas.microsoft.com/office/drawing/2014/main" id="{C8FA444B-189F-039E-64D0-48482CF49999}"/>
              </a:ext>
            </a:extLst>
          </p:cNvPr>
          <p:cNvSpPr txBox="1"/>
          <p:nvPr/>
        </p:nvSpPr>
        <p:spPr>
          <a:xfrm>
            <a:off x="1731986" y="3795961"/>
            <a:ext cx="3151205" cy="602409"/>
          </a:xfrm>
          <a:prstGeom prst="rect">
            <a:avLst/>
          </a:prstGeom>
          <a:noFill/>
        </p:spPr>
        <p:txBody>
          <a:bodyPr wrap="square" rtlCol="0">
            <a:spAutoFit/>
          </a:bodyPr>
          <a:lstStyle/>
          <a:p>
            <a:pPr algn="ctr">
              <a:lnSpc>
                <a:spcPct val="130000"/>
              </a:lnSpc>
              <a:spcAft>
                <a:spcPts val="600"/>
              </a:spcAft>
            </a:pPr>
            <a:r>
              <a:rPr lang="en-US" sz="2800" b="1">
                <a:solidFill>
                  <a:schemeClr val="tx2"/>
                </a:solidFill>
                <a:latin typeface="Neue Haas Grotesk Text Pro" panose="020B0504020202020204" pitchFamily="34" charset="77"/>
              </a:rPr>
              <a:t>Not taxed</a:t>
            </a:r>
          </a:p>
        </p:txBody>
      </p:sp>
      <p:sp>
        <p:nvSpPr>
          <p:cNvPr id="40" name="TextBox 39">
            <a:extLst>
              <a:ext uri="{FF2B5EF4-FFF2-40B4-BE49-F238E27FC236}">
                <a16:creationId xmlns:a16="http://schemas.microsoft.com/office/drawing/2014/main" id="{33511969-705C-DAEB-DFFD-C50DD59D440B}"/>
              </a:ext>
            </a:extLst>
          </p:cNvPr>
          <p:cNvSpPr txBox="1"/>
          <p:nvPr/>
        </p:nvSpPr>
        <p:spPr>
          <a:xfrm>
            <a:off x="1731986" y="3460898"/>
            <a:ext cx="3151205" cy="456663"/>
          </a:xfrm>
          <a:prstGeom prst="rect">
            <a:avLst/>
          </a:prstGeom>
          <a:noFill/>
        </p:spPr>
        <p:txBody>
          <a:bodyPr wrap="square" rtlCol="0">
            <a:spAutoFit/>
          </a:bodyPr>
          <a:lstStyle/>
          <a:p>
            <a:pPr algn="ctr">
              <a:lnSpc>
                <a:spcPct val="130000"/>
              </a:lnSpc>
              <a:spcAft>
                <a:spcPts val="600"/>
              </a:spcAft>
            </a:pPr>
            <a:r>
              <a:rPr lang="en-US" sz="2000">
                <a:solidFill>
                  <a:srgbClr val="2A2C2C"/>
                </a:solidFill>
                <a:latin typeface="Neue Haas Grotesk Text Pro" panose="020B0504020202020204" pitchFamily="34" charset="77"/>
              </a:rPr>
              <a:t>FSA</a:t>
            </a:r>
          </a:p>
        </p:txBody>
      </p:sp>
      <p:sp>
        <p:nvSpPr>
          <p:cNvPr id="41" name="Freeform 40">
            <a:extLst>
              <a:ext uri="{FF2B5EF4-FFF2-40B4-BE49-F238E27FC236}">
                <a16:creationId xmlns:a16="http://schemas.microsoft.com/office/drawing/2014/main" id="{25F63E0F-29EC-6AE3-D012-FD95E5FDFBB9}"/>
              </a:ext>
            </a:extLst>
          </p:cNvPr>
          <p:cNvSpPr/>
          <p:nvPr/>
        </p:nvSpPr>
        <p:spPr>
          <a:xfrm>
            <a:off x="3273287" y="1770029"/>
            <a:ext cx="1412151" cy="625917"/>
          </a:xfrm>
          <a:custGeom>
            <a:avLst/>
            <a:gdLst>
              <a:gd name="connsiteX0" fmla="*/ 1152939 w 1152939"/>
              <a:gd name="connsiteY0" fmla="*/ 0 h 477078"/>
              <a:gd name="connsiteX1" fmla="*/ 0 w 1152939"/>
              <a:gd name="connsiteY1" fmla="*/ 0 h 477078"/>
              <a:gd name="connsiteX2" fmla="*/ 0 w 1152939"/>
              <a:gd name="connsiteY2" fmla="*/ 477078 h 477078"/>
              <a:gd name="connsiteX3" fmla="*/ 0 w 1152939"/>
              <a:gd name="connsiteY3" fmla="*/ 477078 h 477078"/>
              <a:gd name="connsiteX4" fmla="*/ 0 w 1152939"/>
              <a:gd name="connsiteY4" fmla="*/ 477078 h 47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39" h="477078">
                <a:moveTo>
                  <a:pt x="1152939" y="0"/>
                </a:moveTo>
                <a:lnTo>
                  <a:pt x="0" y="0"/>
                </a:lnTo>
                <a:lnTo>
                  <a:pt x="0" y="477078"/>
                </a:lnTo>
                <a:lnTo>
                  <a:pt x="0" y="477078"/>
                </a:lnTo>
                <a:lnTo>
                  <a:pt x="0" y="477078"/>
                </a:lnTo>
              </a:path>
            </a:pathLst>
          </a:custGeom>
          <a:noFill/>
          <a:ln w="38100">
            <a:solidFill>
              <a:schemeClr val="accent6"/>
            </a:solidFill>
            <a:headEnd type="none" w="lg" len="med"/>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46EBE685-4182-F44D-8B88-F5259B0E1C2D}"/>
              </a:ext>
            </a:extLst>
          </p:cNvPr>
          <p:cNvSpPr/>
          <p:nvPr/>
        </p:nvSpPr>
        <p:spPr>
          <a:xfrm flipH="1">
            <a:off x="7572316" y="1770029"/>
            <a:ext cx="1412151" cy="625917"/>
          </a:xfrm>
          <a:custGeom>
            <a:avLst/>
            <a:gdLst>
              <a:gd name="connsiteX0" fmla="*/ 1152939 w 1152939"/>
              <a:gd name="connsiteY0" fmla="*/ 0 h 477078"/>
              <a:gd name="connsiteX1" fmla="*/ 0 w 1152939"/>
              <a:gd name="connsiteY1" fmla="*/ 0 h 477078"/>
              <a:gd name="connsiteX2" fmla="*/ 0 w 1152939"/>
              <a:gd name="connsiteY2" fmla="*/ 477078 h 477078"/>
              <a:gd name="connsiteX3" fmla="*/ 0 w 1152939"/>
              <a:gd name="connsiteY3" fmla="*/ 477078 h 477078"/>
              <a:gd name="connsiteX4" fmla="*/ 0 w 1152939"/>
              <a:gd name="connsiteY4" fmla="*/ 477078 h 47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39" h="477078">
                <a:moveTo>
                  <a:pt x="1152939" y="0"/>
                </a:moveTo>
                <a:lnTo>
                  <a:pt x="0" y="0"/>
                </a:lnTo>
                <a:lnTo>
                  <a:pt x="0" y="477078"/>
                </a:lnTo>
                <a:lnTo>
                  <a:pt x="0" y="477078"/>
                </a:lnTo>
                <a:lnTo>
                  <a:pt x="0" y="477078"/>
                </a:lnTo>
              </a:path>
            </a:pathLst>
          </a:custGeom>
          <a:noFill/>
          <a:ln w="38100">
            <a:solidFill>
              <a:schemeClr val="accent6"/>
            </a:solidFill>
            <a:headEnd type="none" w="lg" len="med"/>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C134F6D9-D6E4-F6DD-CD3B-866DD1AFC6B2}"/>
              </a:ext>
            </a:extLst>
          </p:cNvPr>
          <p:cNvSpPr txBox="1"/>
          <p:nvPr/>
        </p:nvSpPr>
        <p:spPr>
          <a:xfrm>
            <a:off x="1365328" y="6505170"/>
            <a:ext cx="10086975" cy="246221"/>
          </a:xfrm>
          <a:prstGeom prst="rect">
            <a:avLst/>
          </a:prstGeom>
          <a:noFill/>
        </p:spPr>
        <p:txBody>
          <a:bodyPr wrap="square">
            <a:spAutoFit/>
          </a:bodyPr>
          <a:lstStyle/>
          <a:p>
            <a:r>
              <a:rPr lang="en-US" sz="1000" b="0" i="0" u="none" strike="noStrike">
                <a:solidFill>
                  <a:srgbClr val="2A2C2C"/>
                </a:solidFill>
                <a:effectLst/>
                <a:latin typeface="Arial" panose="020B0604020202020204" pitchFamily="34" charset="0"/>
              </a:rPr>
              <a:t>Estimated savings are based on an assumed combined federal and state income tax bracket of 20%. Actual savings will depend on your taxable income and tax status.</a:t>
            </a:r>
            <a:endParaRPr lang="en-US" sz="1000"/>
          </a:p>
        </p:txBody>
      </p:sp>
      <p:pic>
        <p:nvPicPr>
          <p:cNvPr id="44" name="Graphic 43">
            <a:extLst>
              <a:ext uri="{FF2B5EF4-FFF2-40B4-BE49-F238E27FC236}">
                <a16:creationId xmlns:a16="http://schemas.microsoft.com/office/drawing/2014/main" id="{1B40A700-3260-29EE-2717-4E70F068315C}"/>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6563943" y="1358830"/>
            <a:ext cx="666053" cy="666053"/>
          </a:xfrm>
          <a:prstGeom prst="rect">
            <a:avLst/>
          </a:prstGeom>
        </p:spPr>
      </p:pic>
      <p:pic>
        <p:nvPicPr>
          <p:cNvPr id="45" name="Graphic 44">
            <a:extLst>
              <a:ext uri="{FF2B5EF4-FFF2-40B4-BE49-F238E27FC236}">
                <a16:creationId xmlns:a16="http://schemas.microsoft.com/office/drawing/2014/main" id="{B3787DF5-47B4-5602-0150-C8AD40226E03}"/>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728344" y="2981859"/>
            <a:ext cx="479038" cy="479038"/>
          </a:xfrm>
          <a:prstGeom prst="rect">
            <a:avLst/>
          </a:prstGeom>
        </p:spPr>
      </p:pic>
      <p:pic>
        <p:nvPicPr>
          <p:cNvPr id="46" name="Graphic 45">
            <a:extLst>
              <a:ext uri="{FF2B5EF4-FFF2-40B4-BE49-F238E27FC236}">
                <a16:creationId xmlns:a16="http://schemas.microsoft.com/office/drawing/2014/main" id="{E7614C50-3C17-AF69-2F48-39824565FB68}"/>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3061698" y="2952897"/>
            <a:ext cx="508000" cy="508000"/>
          </a:xfrm>
          <a:prstGeom prst="rect">
            <a:avLst/>
          </a:prstGeom>
        </p:spPr>
      </p:pic>
    </p:spTree>
    <p:extLst>
      <p:ext uri="{BB962C8B-B14F-4D97-AF65-F5344CB8AC3E}">
        <p14:creationId xmlns:p14="http://schemas.microsoft.com/office/powerpoint/2010/main" val="1327829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8">
            <a:extLst>
              <a:ext uri="{FF2B5EF4-FFF2-40B4-BE49-F238E27FC236}">
                <a16:creationId xmlns:a16="http://schemas.microsoft.com/office/drawing/2014/main" id="{918B3A82-01DB-FA1E-A5F9-CA8B7C94B2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020"/>
          <a:stretch/>
        </p:blipFill>
        <p:spPr>
          <a:xfrm>
            <a:off x="3606991" y="9525"/>
            <a:ext cx="8585010" cy="6858000"/>
          </a:xfrm>
          <a:prstGeom prst="rect">
            <a:avLst/>
          </a:prstGeom>
          <a:noFill/>
        </p:spPr>
      </p:pic>
      <p:sp>
        <p:nvSpPr>
          <p:cNvPr id="21" name="Rectangle 20">
            <a:extLst>
              <a:ext uri="{FF2B5EF4-FFF2-40B4-BE49-F238E27FC236}">
                <a16:creationId xmlns:a16="http://schemas.microsoft.com/office/drawing/2014/main" id="{0B657AF1-1CC7-07C1-7913-BDA6B3808B9E}"/>
              </a:ext>
              <a:ext uri="{C183D7F6-B498-43B3-948B-1728B52AA6E4}">
                <adec:decorative xmlns:adec="http://schemas.microsoft.com/office/drawing/2017/decorative" val="1"/>
              </a:ext>
            </a:extLst>
          </p:cNvPr>
          <p:cNvSpPr/>
          <p:nvPr/>
        </p:nvSpPr>
        <p:spPr>
          <a:xfrm>
            <a:off x="3370073" y="1202"/>
            <a:ext cx="3945127" cy="6856798"/>
          </a:xfrm>
          <a:prstGeom prst="rect">
            <a:avLst/>
          </a:prstGeom>
          <a:gradFill flip="none" rotWithShape="1">
            <a:gsLst>
              <a:gs pos="89000">
                <a:schemeClr val="bg1">
                  <a:alpha val="0"/>
                </a:schemeClr>
              </a:gs>
              <a:gs pos="7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endParaRPr>
          </a:p>
        </p:txBody>
      </p:sp>
      <p:sp>
        <p:nvSpPr>
          <p:cNvPr id="22" name="Rectangle 21">
            <a:extLst>
              <a:ext uri="{FF2B5EF4-FFF2-40B4-BE49-F238E27FC236}">
                <a16:creationId xmlns:a16="http://schemas.microsoft.com/office/drawing/2014/main" id="{E7A73138-5A0E-5422-0F98-7D45039FCD58}"/>
              </a:ext>
              <a:ext uri="{C183D7F6-B498-43B3-948B-1728B52AA6E4}">
                <adec:decorative xmlns:adec="http://schemas.microsoft.com/office/drawing/2017/decorative" val="1"/>
              </a:ext>
            </a:extLst>
          </p:cNvPr>
          <p:cNvSpPr/>
          <p:nvPr/>
        </p:nvSpPr>
        <p:spPr>
          <a:xfrm>
            <a:off x="4302527" y="1202"/>
            <a:ext cx="2055940" cy="6856798"/>
          </a:xfrm>
          <a:prstGeom prst="rect">
            <a:avLst/>
          </a:prstGeom>
          <a:gradFill flip="none" rotWithShape="1">
            <a:gsLst>
              <a:gs pos="89000">
                <a:schemeClr val="bg1">
                  <a:alpha val="0"/>
                </a:schemeClr>
              </a:gs>
              <a:gs pos="7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endParaRPr>
          </a:p>
        </p:txBody>
      </p:sp>
      <p:sp>
        <p:nvSpPr>
          <p:cNvPr id="23" name="Title 6">
            <a:extLst>
              <a:ext uri="{FF2B5EF4-FFF2-40B4-BE49-F238E27FC236}">
                <a16:creationId xmlns:a16="http://schemas.microsoft.com/office/drawing/2014/main" id="{815D7161-8DCF-2EA8-FF2A-87D89DE8D88B}"/>
              </a:ext>
            </a:extLst>
          </p:cNvPr>
          <p:cNvSpPr>
            <a:spLocks noGrp="1"/>
          </p:cNvSpPr>
          <p:nvPr>
            <p:ph type="title"/>
          </p:nvPr>
        </p:nvSpPr>
        <p:spPr>
          <a:xfrm>
            <a:off x="853441" y="365761"/>
            <a:ext cx="4944243" cy="676083"/>
          </a:xfrm>
        </p:spPr>
        <p:txBody>
          <a:bodyPr/>
          <a:lstStyle/>
          <a:p>
            <a:r>
              <a:rPr lang="en-US" sz="4250">
                <a:latin typeface="Neue Haas Grotesk Text Pro" panose="020B0504020202020204" pitchFamily="34" charset="77"/>
                <a:cs typeface="Arial"/>
              </a:rPr>
              <a:t>Save $600+</a:t>
            </a:r>
          </a:p>
        </p:txBody>
      </p:sp>
      <p:sp>
        <p:nvSpPr>
          <p:cNvPr id="24" name="Content Placeholder 7">
            <a:extLst>
              <a:ext uri="{FF2B5EF4-FFF2-40B4-BE49-F238E27FC236}">
                <a16:creationId xmlns:a16="http://schemas.microsoft.com/office/drawing/2014/main" id="{F2844426-C3C8-2937-C808-34FE87DA4878}"/>
              </a:ext>
            </a:extLst>
          </p:cNvPr>
          <p:cNvSpPr>
            <a:spLocks noGrp="1"/>
          </p:cNvSpPr>
          <p:nvPr>
            <p:ph sz="quarter" idx="14"/>
          </p:nvPr>
        </p:nvSpPr>
        <p:spPr>
          <a:xfrm>
            <a:off x="854156" y="1516443"/>
            <a:ext cx="4547577" cy="1246623"/>
          </a:xfrm>
        </p:spPr>
        <p:txBody>
          <a:bodyPr vert="horz" wrap="square" lIns="0" tIns="0" rIns="0" bIns="0" rtlCol="0" anchor="t">
            <a:spAutoFit/>
          </a:bodyPr>
          <a:lstStyle/>
          <a:p>
            <a:pPr marL="0" indent="0" defTabSz="609585">
              <a:lnSpc>
                <a:spcPct val="140000"/>
              </a:lnSpc>
              <a:buNone/>
              <a:defRPr/>
            </a:pPr>
            <a:r>
              <a:rPr lang="en-US">
                <a:solidFill>
                  <a:srgbClr val="2A2C2C"/>
                </a:solidFill>
                <a:latin typeface="Neue Haas Grotesk Text Pro" panose="020B0504020202020204" pitchFamily="34" charset="77"/>
                <a:cs typeface="Arial"/>
              </a:rPr>
              <a:t>Members who </a:t>
            </a:r>
            <a:r>
              <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cs typeface="Arial"/>
              </a:rPr>
              <a:t>contribute the max to their </a:t>
            </a:r>
            <a:r>
              <a:rPr lang="en-US">
                <a:solidFill>
                  <a:srgbClr val="2A2C2C"/>
                </a:solidFill>
                <a:latin typeface="Neue Haas Grotesk Text Pro" panose="020B0504020202020204" pitchFamily="34" charset="77"/>
                <a:cs typeface="Arial"/>
              </a:rPr>
              <a:t>FSA </a:t>
            </a:r>
            <a:r>
              <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cs typeface="Arial"/>
              </a:rPr>
              <a:t>can save $</a:t>
            </a:r>
            <a:r>
              <a:rPr lang="en-US">
                <a:solidFill>
                  <a:srgbClr val="2A2C2C"/>
                </a:solidFill>
                <a:latin typeface="Neue Haas Grotesk Text Pro" panose="020B0504020202020204" pitchFamily="34" charset="77"/>
                <a:cs typeface="Arial"/>
              </a:rPr>
              <a:t>600+ each year</a:t>
            </a:r>
            <a:r>
              <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cs typeface="Arial"/>
              </a:rPr>
              <a:t>* on </a:t>
            </a:r>
            <a:r>
              <a:rPr lang="en-US">
                <a:solidFill>
                  <a:srgbClr val="2A2C2C"/>
                </a:solidFill>
                <a:latin typeface="Neue Haas Grotesk Text Pro" panose="020B0504020202020204" pitchFamily="34" charset="77"/>
                <a:cs typeface="Arial"/>
              </a:rPr>
              <a:t>qualified </a:t>
            </a:r>
            <a:r>
              <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cs typeface="Arial"/>
              </a:rPr>
              <a:t>medical expenses.</a:t>
            </a:r>
            <a:endParaRPr lang="en-US">
              <a:latin typeface="Neue Haas Grotesk Text Pro" panose="020B0504020202020204" pitchFamily="34" charset="77"/>
            </a:endParaRPr>
          </a:p>
        </p:txBody>
      </p:sp>
      <p:sp>
        <p:nvSpPr>
          <p:cNvPr id="25" name="TextBox 24">
            <a:extLst>
              <a:ext uri="{FF2B5EF4-FFF2-40B4-BE49-F238E27FC236}">
                <a16:creationId xmlns:a16="http://schemas.microsoft.com/office/drawing/2014/main" id="{3894D9BF-A813-B2BE-F00D-922975E8C078}"/>
              </a:ext>
            </a:extLst>
          </p:cNvPr>
          <p:cNvSpPr txBox="1"/>
          <p:nvPr/>
        </p:nvSpPr>
        <p:spPr>
          <a:xfrm>
            <a:off x="854156" y="6034453"/>
            <a:ext cx="4943528" cy="507831"/>
          </a:xfrm>
          <a:prstGeom prst="rect">
            <a:avLst/>
          </a:prstGeom>
          <a:noFill/>
        </p:spPr>
        <p:txBody>
          <a:bodyPr wrap="square" lIns="0" tIns="45720" rIns="91440" bIns="45720" rtlCol="0" anchor="t">
            <a:spAutoFit/>
          </a:bodyPr>
          <a:lstStyle/>
          <a:p>
            <a:pPr>
              <a:spcAft>
                <a:spcPts val="133"/>
              </a:spcAft>
              <a:defRPr/>
            </a:pPr>
            <a:r>
              <a:rPr lang="en-US" sz="900" b="0">
                <a:solidFill>
                  <a:schemeClr val="tx1">
                    <a:lumMod val="75000"/>
                    <a:lumOff val="25000"/>
                  </a:schemeClr>
                </a:solidFill>
                <a:latin typeface="Neue Haas Grotesk Text Pro" panose="020B0504020202020204" pitchFamily="34" charset="77"/>
                <a:cs typeface="Arial"/>
              </a:rPr>
              <a:t>*The example used is for illustrative purposes only; actual savings may vary. The figure is based on average tax rate of 20%, including state, federal and FICA taxes. Savings based on contributing the maximum family amount.</a:t>
            </a:r>
          </a:p>
        </p:txBody>
      </p:sp>
      <p:grpSp>
        <p:nvGrpSpPr>
          <p:cNvPr id="26" name="Group 25">
            <a:extLst>
              <a:ext uri="{FF2B5EF4-FFF2-40B4-BE49-F238E27FC236}">
                <a16:creationId xmlns:a16="http://schemas.microsoft.com/office/drawing/2014/main" id="{3BAEDDAE-B865-1D3E-2FC6-CF26238E79B9}"/>
              </a:ext>
            </a:extLst>
          </p:cNvPr>
          <p:cNvGrpSpPr/>
          <p:nvPr/>
        </p:nvGrpSpPr>
        <p:grpSpPr>
          <a:xfrm>
            <a:off x="458935" y="3333968"/>
            <a:ext cx="3016143" cy="2363486"/>
            <a:chOff x="829012" y="3774191"/>
            <a:chExt cx="2579562" cy="2021376"/>
          </a:xfrm>
        </p:grpSpPr>
        <p:sp>
          <p:nvSpPr>
            <p:cNvPr id="27" name="TextBox 26">
              <a:extLst>
                <a:ext uri="{FF2B5EF4-FFF2-40B4-BE49-F238E27FC236}">
                  <a16:creationId xmlns:a16="http://schemas.microsoft.com/office/drawing/2014/main" id="{9488B5A4-EDA8-7916-A4C2-E8164BF80473}"/>
                </a:ext>
              </a:extLst>
            </p:cNvPr>
            <p:cNvSpPr txBox="1"/>
            <p:nvPr/>
          </p:nvSpPr>
          <p:spPr>
            <a:xfrm>
              <a:off x="1599104" y="4273857"/>
              <a:ext cx="358540" cy="708079"/>
            </a:xfrm>
            <a:prstGeom prst="rect">
              <a:avLst/>
            </a:prstGeom>
            <a:noFill/>
          </p:spPr>
          <p:txBody>
            <a:bodyPr wrap="square">
              <a:spAutoFit/>
            </a:bodyPr>
            <a:lstStyle/>
            <a:p>
              <a:pPr marL="0" indent="0">
                <a:lnSpc>
                  <a:spcPct val="140000"/>
                </a:lnSpc>
                <a:spcAft>
                  <a:spcPts val="0"/>
                </a:spcAft>
                <a:buNone/>
              </a:pPr>
              <a:r>
                <a:rPr lang="en-US" sz="3200">
                  <a:latin typeface="Neue Haas Grotesk Text Pro" panose="020B0504020202020204" pitchFamily="34" charset="77"/>
                  <a:cs typeface="Arial"/>
                </a:rPr>
                <a:t>x</a:t>
              </a:r>
              <a:endParaRPr lang="en-US" sz="3200">
                <a:latin typeface="Neue Haas Grotesk Text Pro" panose="020B0504020202020204" pitchFamily="34" charset="77"/>
                <a:cs typeface="Arial" panose="020B0604020202020204" pitchFamily="34" charset="0"/>
              </a:endParaRPr>
            </a:p>
          </p:txBody>
        </p:sp>
        <p:sp>
          <p:nvSpPr>
            <p:cNvPr id="28" name="TextBox 27">
              <a:extLst>
                <a:ext uri="{FF2B5EF4-FFF2-40B4-BE49-F238E27FC236}">
                  <a16:creationId xmlns:a16="http://schemas.microsoft.com/office/drawing/2014/main" id="{F9361080-9697-87F3-1D93-5E63B7070DAE}"/>
                </a:ext>
              </a:extLst>
            </p:cNvPr>
            <p:cNvSpPr txBox="1"/>
            <p:nvPr/>
          </p:nvSpPr>
          <p:spPr>
            <a:xfrm>
              <a:off x="829012" y="3774191"/>
              <a:ext cx="2516632" cy="635857"/>
            </a:xfrm>
            <a:prstGeom prst="rect">
              <a:avLst/>
            </a:prstGeom>
            <a:noFill/>
          </p:spPr>
          <p:txBody>
            <a:bodyPr wrap="square" rtlCol="0">
              <a:spAutoFit/>
            </a:bodyPr>
            <a:lstStyle/>
            <a:p>
              <a:pPr algn="r">
                <a:lnSpc>
                  <a:spcPct val="130000"/>
                </a:lnSpc>
                <a:spcAft>
                  <a:spcPts val="600"/>
                </a:spcAft>
              </a:pPr>
              <a:r>
                <a:rPr lang="en-US" sz="3600" dirty="0">
                  <a:latin typeface="Neue Haas Grotesk Text Pro" panose="020B0504020202020204" pitchFamily="34" charset="77"/>
                  <a:cs typeface="Arial"/>
                </a:rPr>
                <a:t>$3,400</a:t>
              </a:r>
              <a:endParaRPr lang="en-US" sz="3600" dirty="0">
                <a:latin typeface="Neue Haas Grotesk Text Pro" panose="020B0504020202020204" pitchFamily="34" charset="77"/>
                <a:cs typeface="Arial" panose="020B0604020202020204" pitchFamily="34" charset="0"/>
              </a:endParaRPr>
            </a:p>
          </p:txBody>
        </p:sp>
        <p:sp>
          <p:nvSpPr>
            <p:cNvPr id="29" name="TextBox 28">
              <a:extLst>
                <a:ext uri="{FF2B5EF4-FFF2-40B4-BE49-F238E27FC236}">
                  <a16:creationId xmlns:a16="http://schemas.microsoft.com/office/drawing/2014/main" id="{CF51F53F-D69F-21B1-C886-647A8107D5F8}"/>
                </a:ext>
              </a:extLst>
            </p:cNvPr>
            <p:cNvSpPr txBox="1"/>
            <p:nvPr/>
          </p:nvSpPr>
          <p:spPr>
            <a:xfrm>
              <a:off x="2156060" y="4310790"/>
              <a:ext cx="1189584" cy="635857"/>
            </a:xfrm>
            <a:prstGeom prst="rect">
              <a:avLst/>
            </a:prstGeom>
            <a:noFill/>
          </p:spPr>
          <p:txBody>
            <a:bodyPr wrap="square" rtlCol="0">
              <a:spAutoFit/>
            </a:bodyPr>
            <a:lstStyle/>
            <a:p>
              <a:pPr algn="r">
                <a:lnSpc>
                  <a:spcPct val="130000"/>
                </a:lnSpc>
                <a:spcAft>
                  <a:spcPts val="600"/>
                </a:spcAft>
              </a:pPr>
              <a:r>
                <a:rPr lang="en-US" sz="3600">
                  <a:latin typeface="Neue Haas Grotesk Text Pro" panose="020B0504020202020204" pitchFamily="34" charset="77"/>
                  <a:cs typeface="Arial"/>
                </a:rPr>
                <a:t>20%</a:t>
              </a:r>
              <a:endParaRPr lang="en-US" sz="3600">
                <a:latin typeface="Neue Haas Grotesk Text Pro" panose="020B0504020202020204" pitchFamily="34" charset="77"/>
                <a:cs typeface="Arial" panose="020B0604020202020204" pitchFamily="34" charset="0"/>
              </a:endParaRPr>
            </a:p>
          </p:txBody>
        </p:sp>
        <p:sp>
          <p:nvSpPr>
            <p:cNvPr id="30" name="TextBox 29">
              <a:extLst>
                <a:ext uri="{FF2B5EF4-FFF2-40B4-BE49-F238E27FC236}">
                  <a16:creationId xmlns:a16="http://schemas.microsoft.com/office/drawing/2014/main" id="{11116739-5D22-B586-95A4-DB24C53145E4}"/>
                </a:ext>
              </a:extLst>
            </p:cNvPr>
            <p:cNvSpPr txBox="1"/>
            <p:nvPr/>
          </p:nvSpPr>
          <p:spPr>
            <a:xfrm>
              <a:off x="829012" y="4968816"/>
              <a:ext cx="2516632" cy="826751"/>
            </a:xfrm>
            <a:prstGeom prst="rect">
              <a:avLst/>
            </a:prstGeom>
            <a:noFill/>
          </p:spPr>
          <p:txBody>
            <a:bodyPr wrap="square" rtlCol="0">
              <a:spAutoFit/>
            </a:bodyPr>
            <a:lstStyle/>
            <a:p>
              <a:pPr algn="r">
                <a:lnSpc>
                  <a:spcPct val="130000"/>
                </a:lnSpc>
                <a:spcAft>
                  <a:spcPts val="600"/>
                </a:spcAft>
              </a:pPr>
              <a:r>
                <a:rPr lang="en-US" sz="4800" b="1" dirty="0">
                  <a:solidFill>
                    <a:schemeClr val="tx2"/>
                  </a:solidFill>
                  <a:latin typeface="Neue Haas Grotesk Text Pro" panose="020B0504020202020204" pitchFamily="34" charset="77"/>
                  <a:cs typeface="Arial"/>
                </a:rPr>
                <a:t>$680</a:t>
              </a:r>
              <a:endParaRPr lang="en-US" sz="4800" b="1" dirty="0">
                <a:solidFill>
                  <a:schemeClr val="tx2"/>
                </a:solidFill>
                <a:latin typeface="Neue Haas Grotesk Text Pro" panose="020B0504020202020204" pitchFamily="34" charset="77"/>
                <a:cs typeface="Arial" panose="020B0604020202020204" pitchFamily="34" charset="0"/>
              </a:endParaRPr>
            </a:p>
          </p:txBody>
        </p:sp>
        <p:cxnSp>
          <p:nvCxnSpPr>
            <p:cNvPr id="31" name="Straight Connector 30">
              <a:extLst>
                <a:ext uri="{FF2B5EF4-FFF2-40B4-BE49-F238E27FC236}">
                  <a16:creationId xmlns:a16="http://schemas.microsoft.com/office/drawing/2014/main" id="{4FCB2444-56E0-9733-1FE3-93AF61A353FE}"/>
                </a:ext>
              </a:extLst>
            </p:cNvPr>
            <p:cNvCxnSpPr/>
            <p:nvPr/>
          </p:nvCxnSpPr>
          <p:spPr>
            <a:xfrm>
              <a:off x="1222408" y="4981936"/>
              <a:ext cx="2186166"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40519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47813FD-6C9A-6C7C-253E-0AB5304EE228}"/>
              </a:ext>
            </a:extLst>
          </p:cNvPr>
          <p:cNvSpPr/>
          <p:nvPr/>
        </p:nvSpPr>
        <p:spPr>
          <a:xfrm>
            <a:off x="8056101" y="5857058"/>
            <a:ext cx="4135899" cy="100094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0">
                <a:solidFill>
                  <a:srgbClr val="000000"/>
                </a:solidFill>
                <a:effectLst/>
                <a:latin typeface="Times"/>
              </a:rPr>
              <a:t> </a:t>
            </a:r>
            <a:endParaRPr lang="en-US">
              <a:solidFill>
                <a:srgbClr val="00AAC6"/>
              </a:solidFill>
            </a:endParaRPr>
          </a:p>
        </p:txBody>
      </p:sp>
      <p:sp>
        <p:nvSpPr>
          <p:cNvPr id="36" name="Title 5">
            <a:extLst>
              <a:ext uri="{FF2B5EF4-FFF2-40B4-BE49-F238E27FC236}">
                <a16:creationId xmlns:a16="http://schemas.microsoft.com/office/drawing/2014/main" id="{E7B89C7D-83A9-B96A-2D1C-105F9B059A2A}"/>
              </a:ext>
            </a:extLst>
          </p:cNvPr>
          <p:cNvSpPr>
            <a:spLocks noGrp="1"/>
          </p:cNvSpPr>
          <p:nvPr>
            <p:ph type="title"/>
          </p:nvPr>
        </p:nvSpPr>
        <p:spPr>
          <a:xfrm>
            <a:off x="853442" y="365762"/>
            <a:ext cx="11163564" cy="572721"/>
          </a:xfrm>
        </p:spPr>
        <p:txBody>
          <a:bodyPr/>
          <a:lstStyle/>
          <a:p>
            <a:r>
              <a:rPr lang="en-US" sz="3600">
                <a:solidFill>
                  <a:srgbClr val="592C82"/>
                </a:solidFill>
                <a:latin typeface="Neue Haas Grotesk Text Pro" panose="020B0504020202020204" pitchFamily="34" charset="77"/>
                <a:cs typeface="Arial"/>
              </a:rPr>
              <a:t>Tax-free spending on eligible expenses</a:t>
            </a:r>
            <a:endParaRPr lang="en-US" sz="3600">
              <a:latin typeface="Neue Haas Grotesk Text Pro" panose="020B0504020202020204" pitchFamily="34" charset="77"/>
            </a:endParaRPr>
          </a:p>
        </p:txBody>
      </p:sp>
      <p:sp>
        <p:nvSpPr>
          <p:cNvPr id="37" name="TextBox 36">
            <a:extLst>
              <a:ext uri="{FF2B5EF4-FFF2-40B4-BE49-F238E27FC236}">
                <a16:creationId xmlns:a16="http://schemas.microsoft.com/office/drawing/2014/main" id="{3D1D5833-ED1C-B2EA-A266-554459131C2A}"/>
              </a:ext>
            </a:extLst>
          </p:cNvPr>
          <p:cNvSpPr txBox="1"/>
          <p:nvPr/>
        </p:nvSpPr>
        <p:spPr>
          <a:xfrm>
            <a:off x="8433949" y="5943300"/>
            <a:ext cx="3427234" cy="687624"/>
          </a:xfrm>
          <a:prstGeom prst="rect">
            <a:avLst/>
          </a:prstGeom>
          <a:noFill/>
        </p:spPr>
        <p:txBody>
          <a:bodyPr wrap="square" lIns="121920" tIns="60960" rIns="121920" bIns="60960" rtlCol="0" anchor="t">
            <a:spAutoFit/>
          </a:bodyPr>
          <a:lstStyle/>
          <a:p>
            <a:pPr defTabSz="609570">
              <a:lnSpc>
                <a:spcPts val="5147"/>
              </a:lnSpc>
              <a:spcAft>
                <a:spcPts val="2400"/>
              </a:spcAft>
              <a:defRPr/>
            </a:pPr>
            <a:r>
              <a:rPr lang="en-US" sz="2000" err="1">
                <a:solidFill>
                  <a:srgbClr val="007F93"/>
                </a:solidFill>
                <a:latin typeface="Neue Haas Grotesk Text Pro" panose="020B0504020202020204" pitchFamily="34" charset="77"/>
                <a:cs typeface="Arial"/>
              </a:rPr>
              <a:t>HealthEquity.com</a:t>
            </a:r>
            <a:r>
              <a:rPr lang="en-US" sz="2000">
                <a:solidFill>
                  <a:srgbClr val="007F93"/>
                </a:solidFill>
                <a:latin typeface="Neue Haas Grotesk Text Pro" panose="020B0504020202020204" pitchFamily="34" charset="77"/>
                <a:cs typeface="Arial"/>
              </a:rPr>
              <a:t>/</a:t>
            </a:r>
            <a:r>
              <a:rPr lang="en-US" sz="2000" err="1">
                <a:solidFill>
                  <a:srgbClr val="007F93"/>
                </a:solidFill>
                <a:latin typeface="Neue Haas Grotesk Text Pro" panose="020B0504020202020204" pitchFamily="34" charset="77"/>
                <a:cs typeface="Arial"/>
              </a:rPr>
              <a:t>fsa-qme</a:t>
            </a:r>
            <a:endParaRPr lang="en-US" sz="2000">
              <a:solidFill>
                <a:srgbClr val="007F93"/>
              </a:solidFill>
              <a:latin typeface="Neue Haas Grotesk Text Pro" panose="020B0504020202020204" pitchFamily="34" charset="77"/>
              <a:cs typeface="Arial"/>
            </a:endParaRPr>
          </a:p>
        </p:txBody>
      </p:sp>
      <p:grpSp>
        <p:nvGrpSpPr>
          <p:cNvPr id="38" name="Group 37">
            <a:extLst>
              <a:ext uri="{FF2B5EF4-FFF2-40B4-BE49-F238E27FC236}">
                <a16:creationId xmlns:a16="http://schemas.microsoft.com/office/drawing/2014/main" id="{0D18AF43-F5D4-9601-12C5-5AE4D5CF5AB3}"/>
              </a:ext>
            </a:extLst>
          </p:cNvPr>
          <p:cNvGrpSpPr/>
          <p:nvPr/>
        </p:nvGrpSpPr>
        <p:grpSpPr>
          <a:xfrm>
            <a:off x="1584380" y="1323203"/>
            <a:ext cx="2418785" cy="1753255"/>
            <a:chOff x="1447003" y="1272871"/>
            <a:chExt cx="2418785" cy="1753254"/>
          </a:xfrm>
        </p:grpSpPr>
        <p:sp>
          <p:nvSpPr>
            <p:cNvPr id="39" name="Title 2">
              <a:extLst>
                <a:ext uri="{FF2B5EF4-FFF2-40B4-BE49-F238E27FC236}">
                  <a16:creationId xmlns:a16="http://schemas.microsoft.com/office/drawing/2014/main" id="{95ECA438-F172-4831-BD51-CD38EAE434E9}"/>
                </a:ext>
              </a:extLst>
            </p:cNvPr>
            <p:cNvSpPr txBox="1">
              <a:spLocks/>
            </p:cNvSpPr>
            <p:nvPr/>
          </p:nvSpPr>
          <p:spPr>
            <a:xfrm>
              <a:off x="1461288" y="1272871"/>
              <a:ext cx="2404500" cy="553998"/>
            </a:xfrm>
            <a:prstGeom prst="rect">
              <a:avLst/>
            </a:prstGeom>
            <a:noFill/>
          </p:spPr>
          <p:txBody>
            <a:bodyPr vert="horz" wrap="square" lIns="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defRPr/>
              </a:pPr>
              <a:r>
                <a:rPr lang="en-US" sz="2000">
                  <a:solidFill>
                    <a:schemeClr val="tx1"/>
                  </a:solidFill>
                  <a:latin typeface="Neue Haas Grotesk Text Pro" panose="020B0504020202020204" pitchFamily="34" charset="77"/>
                  <a:cs typeface="Arial" panose="020B0604020202020204" pitchFamily="34" charset="0"/>
                </a:rPr>
                <a:t>Medical care </a:t>
              </a:r>
            </a:p>
          </p:txBody>
        </p:sp>
        <p:sp>
          <p:nvSpPr>
            <p:cNvPr id="40" name="Content Placeholder 3">
              <a:extLst>
                <a:ext uri="{FF2B5EF4-FFF2-40B4-BE49-F238E27FC236}">
                  <a16:creationId xmlns:a16="http://schemas.microsoft.com/office/drawing/2014/main" id="{9FDBE0B7-FEDE-57D0-8149-BF2573D5BD3A}"/>
                </a:ext>
              </a:extLst>
            </p:cNvPr>
            <p:cNvSpPr txBox="1">
              <a:spLocks/>
            </p:cNvSpPr>
            <p:nvPr/>
          </p:nvSpPr>
          <p:spPr>
            <a:xfrm>
              <a:off x="1447003" y="1809569"/>
              <a:ext cx="2263461" cy="1216556"/>
            </a:xfrm>
            <a:prstGeom prst="rect">
              <a:avLst/>
            </a:prstGeom>
          </p:spPr>
          <p:txBody>
            <a:bodyPr vert="horz" lIns="0" tIns="60960" rIns="0" bIns="60960" numCol="1" rtlCol="0" anchor="t">
              <a:noAutofit/>
            </a:bodyPr>
            <a:lstStyle>
              <a:lvl1pPr marL="264478" indent="-258128" algn="l" defTabSz="457200" rtl="0" eaLnBrk="1" latinLnBrk="0" hangingPunct="1">
                <a:spcBef>
                  <a:spcPts val="1000"/>
                </a:spcBef>
                <a:buFont typeface="Wingdings" pitchFamily="2" charset="2"/>
                <a:buChar char="§"/>
                <a:tabLst/>
                <a:defRPr sz="2000" b="0" i="0" kern="1200">
                  <a:solidFill>
                    <a:schemeClr val="tx1"/>
                  </a:solidFill>
                  <a:latin typeface="Helvetica Condensed" panose="020B0606020202030204" pitchFamily="34" charset="0"/>
                  <a:ea typeface="+mn-ea"/>
                  <a:cs typeface="+mn-cs"/>
                </a:defRPr>
              </a:lvl1pPr>
              <a:lvl2pPr marL="528955" indent="-264478" algn="l" defTabSz="457200" rtl="0" eaLnBrk="1" latinLnBrk="0" hangingPunct="1">
                <a:spcBef>
                  <a:spcPts val="1000"/>
                </a:spcBef>
                <a:buFont typeface="Wingdings" pitchFamily="2" charset="2"/>
                <a:buChar char="§"/>
                <a:tabLst/>
                <a:defRPr sz="1800" b="0" i="0" kern="1200">
                  <a:solidFill>
                    <a:schemeClr val="tx1"/>
                  </a:solidFill>
                  <a:latin typeface="Helvetica Condensed" panose="020B0606020202030204" pitchFamily="34" charset="0"/>
                  <a:ea typeface="+mn-ea"/>
                  <a:cs typeface="+mn-cs"/>
                </a:defRPr>
              </a:lvl2pPr>
              <a:lvl3pPr marL="822960" indent="-265176"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3pPr>
              <a:lvl4pPr marL="1087438"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4pPr>
              <a:lvl5pPr marL="1351915"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27965" indent="-213360" defTabSz="609570">
                <a:spcBef>
                  <a:spcPts val="0"/>
                </a:spcBef>
                <a:spcAft>
                  <a:spcPts val="800"/>
                </a:spcAft>
                <a:tabLst>
                  <a:tab pos="1661501" algn="l"/>
                </a:tabLst>
                <a:defRPr/>
              </a:pPr>
              <a:r>
                <a:rPr lang="en-US" sz="1400">
                  <a:latin typeface="Neue Haas Grotesk Text Pro" panose="020B0504020202020204" pitchFamily="34" charset="77"/>
                  <a:cs typeface="Arial" panose="020B0604020202020204" pitchFamily="34" charset="0"/>
                </a:rPr>
                <a:t>Doctor visits</a:t>
              </a:r>
              <a:br>
                <a:rPr lang="en-US" sz="1400">
                  <a:latin typeface="Neue Haas Grotesk Text Pro" panose="020B0504020202020204" pitchFamily="34" charset="77"/>
                  <a:cs typeface="Arial" panose="020B0604020202020204" pitchFamily="34" charset="0"/>
                </a:rPr>
              </a:br>
              <a:r>
                <a:rPr lang="en-US" sz="1400">
                  <a:latin typeface="Neue Haas Grotesk Text Pro" panose="020B0504020202020204" pitchFamily="34" charset="77"/>
                  <a:cs typeface="Arial" panose="020B0604020202020204" pitchFamily="34" charset="0"/>
                </a:rPr>
                <a:t>and copays</a:t>
              </a:r>
            </a:p>
            <a:p>
              <a:pPr marL="227965" indent="-213360" defTabSz="609570">
                <a:spcBef>
                  <a:spcPts val="0"/>
                </a:spcBef>
                <a:spcAft>
                  <a:spcPts val="800"/>
                </a:spcAft>
                <a:tabLst>
                  <a:tab pos="1661501" algn="l"/>
                </a:tabLst>
                <a:defRPr/>
              </a:pPr>
              <a:r>
                <a:rPr lang="en-US" sz="1400">
                  <a:latin typeface="Neue Haas Grotesk Text Pro" panose="020B0504020202020204" pitchFamily="34" charset="77"/>
                  <a:cs typeface="Arial" panose="020B0604020202020204" pitchFamily="34" charset="0"/>
                </a:rPr>
                <a:t>Hospital services </a:t>
              </a:r>
            </a:p>
            <a:p>
              <a:pPr marL="227965" indent="-213360" defTabSz="609570">
                <a:spcBef>
                  <a:spcPts val="0"/>
                </a:spcBef>
                <a:spcAft>
                  <a:spcPts val="800"/>
                </a:spcAft>
                <a:tabLst>
                  <a:tab pos="1661501" algn="l"/>
                </a:tabLst>
                <a:defRPr/>
              </a:pPr>
              <a:r>
                <a:rPr lang="en-US" sz="1400">
                  <a:latin typeface="Neue Haas Grotesk Text Pro" panose="020B0504020202020204" pitchFamily="34" charset="77"/>
                  <a:cs typeface="Arial" panose="020B0604020202020204" pitchFamily="34" charset="0"/>
                </a:rPr>
                <a:t>Telehealth </a:t>
              </a:r>
            </a:p>
          </p:txBody>
        </p:sp>
      </p:grpSp>
      <p:grpSp>
        <p:nvGrpSpPr>
          <p:cNvPr id="41" name="Group 40">
            <a:extLst>
              <a:ext uri="{FF2B5EF4-FFF2-40B4-BE49-F238E27FC236}">
                <a16:creationId xmlns:a16="http://schemas.microsoft.com/office/drawing/2014/main" id="{6A34C94A-1765-7A79-4711-498BAA4FADF8}"/>
              </a:ext>
            </a:extLst>
          </p:cNvPr>
          <p:cNvGrpSpPr/>
          <p:nvPr/>
        </p:nvGrpSpPr>
        <p:grpSpPr>
          <a:xfrm>
            <a:off x="5223835" y="1323203"/>
            <a:ext cx="2418785" cy="1753255"/>
            <a:chOff x="5333203" y="1272871"/>
            <a:chExt cx="2418785" cy="1753254"/>
          </a:xfrm>
        </p:grpSpPr>
        <p:sp>
          <p:nvSpPr>
            <p:cNvPr id="42" name="Title 2">
              <a:extLst>
                <a:ext uri="{FF2B5EF4-FFF2-40B4-BE49-F238E27FC236}">
                  <a16:creationId xmlns:a16="http://schemas.microsoft.com/office/drawing/2014/main" id="{682B1AD7-CC35-EA45-F33B-28D4E7B833C0}"/>
                </a:ext>
              </a:extLst>
            </p:cNvPr>
            <p:cNvSpPr txBox="1">
              <a:spLocks/>
            </p:cNvSpPr>
            <p:nvPr/>
          </p:nvSpPr>
          <p:spPr>
            <a:xfrm>
              <a:off x="5347488" y="1272871"/>
              <a:ext cx="2404500" cy="553998"/>
            </a:xfrm>
            <a:prstGeom prst="rect">
              <a:avLst/>
            </a:prstGeom>
            <a:noFill/>
          </p:spPr>
          <p:txBody>
            <a:bodyPr vert="horz" wrap="square" lIns="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defRPr/>
              </a:pPr>
              <a:r>
                <a:rPr lang="en-US" sz="2000">
                  <a:solidFill>
                    <a:schemeClr val="tx1"/>
                  </a:solidFill>
                  <a:latin typeface="Neue Haas Grotesk Text Pro" panose="020B0504020202020204" pitchFamily="34" charset="77"/>
                  <a:cs typeface="Arial" panose="020B0604020202020204" pitchFamily="34" charset="0"/>
                </a:rPr>
                <a:t>Vision</a:t>
              </a:r>
            </a:p>
          </p:txBody>
        </p:sp>
        <p:sp>
          <p:nvSpPr>
            <p:cNvPr id="43" name="Content Placeholder 3">
              <a:extLst>
                <a:ext uri="{FF2B5EF4-FFF2-40B4-BE49-F238E27FC236}">
                  <a16:creationId xmlns:a16="http://schemas.microsoft.com/office/drawing/2014/main" id="{BD6964B7-9A0D-845E-5CAB-45CAF7B089E7}"/>
                </a:ext>
              </a:extLst>
            </p:cNvPr>
            <p:cNvSpPr txBox="1">
              <a:spLocks/>
            </p:cNvSpPr>
            <p:nvPr/>
          </p:nvSpPr>
          <p:spPr>
            <a:xfrm>
              <a:off x="5333203" y="1809569"/>
              <a:ext cx="2263461" cy="1216556"/>
            </a:xfrm>
            <a:prstGeom prst="rect">
              <a:avLst/>
            </a:prstGeom>
          </p:spPr>
          <p:txBody>
            <a:bodyPr vert="horz" lIns="0" tIns="60960" rIns="0" bIns="60960" numCol="1" rtlCol="0" anchor="t">
              <a:noAutofit/>
            </a:bodyPr>
            <a:lstStyle>
              <a:lvl1pPr marL="264478" indent="-258128" algn="l" defTabSz="457200" rtl="0" eaLnBrk="1" latinLnBrk="0" hangingPunct="1">
                <a:spcBef>
                  <a:spcPts val="1000"/>
                </a:spcBef>
                <a:buFont typeface="Wingdings" pitchFamily="2" charset="2"/>
                <a:buChar char="§"/>
                <a:tabLst/>
                <a:defRPr sz="2000" b="0" i="0" kern="1200">
                  <a:solidFill>
                    <a:schemeClr val="tx1"/>
                  </a:solidFill>
                  <a:latin typeface="Helvetica Condensed" panose="020B0606020202030204" pitchFamily="34" charset="0"/>
                  <a:ea typeface="+mn-ea"/>
                  <a:cs typeface="+mn-cs"/>
                </a:defRPr>
              </a:lvl1pPr>
              <a:lvl2pPr marL="528955" indent="-264478" algn="l" defTabSz="457200" rtl="0" eaLnBrk="1" latinLnBrk="0" hangingPunct="1">
                <a:spcBef>
                  <a:spcPts val="1000"/>
                </a:spcBef>
                <a:buFont typeface="Wingdings" pitchFamily="2" charset="2"/>
                <a:buChar char="§"/>
                <a:tabLst/>
                <a:defRPr sz="1800" b="0" i="0" kern="1200">
                  <a:solidFill>
                    <a:schemeClr val="tx1"/>
                  </a:solidFill>
                  <a:latin typeface="Helvetica Condensed" panose="020B0606020202030204" pitchFamily="34" charset="0"/>
                  <a:ea typeface="+mn-ea"/>
                  <a:cs typeface="+mn-cs"/>
                </a:defRPr>
              </a:lvl2pPr>
              <a:lvl3pPr marL="822960" indent="-265176"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3pPr>
              <a:lvl4pPr marL="1087438"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4pPr>
              <a:lvl5pPr marL="1351915"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27748" indent="-213355"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Eye exams </a:t>
              </a:r>
            </a:p>
            <a:p>
              <a:pPr marL="227748" indent="-213355"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Prescription glasses/contacts   </a:t>
              </a:r>
            </a:p>
            <a:p>
              <a:pPr marL="227748" indent="-213355"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Laser eye surgery </a:t>
              </a:r>
            </a:p>
          </p:txBody>
        </p:sp>
      </p:grpSp>
      <p:grpSp>
        <p:nvGrpSpPr>
          <p:cNvPr id="44" name="Group 43">
            <a:extLst>
              <a:ext uri="{FF2B5EF4-FFF2-40B4-BE49-F238E27FC236}">
                <a16:creationId xmlns:a16="http://schemas.microsoft.com/office/drawing/2014/main" id="{E067D068-D887-48F0-83F9-F605E1496679}"/>
              </a:ext>
            </a:extLst>
          </p:cNvPr>
          <p:cNvGrpSpPr/>
          <p:nvPr/>
        </p:nvGrpSpPr>
        <p:grpSpPr>
          <a:xfrm>
            <a:off x="8846556" y="1323203"/>
            <a:ext cx="2263461" cy="1753255"/>
            <a:chOff x="5333203" y="1272871"/>
            <a:chExt cx="2263461" cy="1753254"/>
          </a:xfrm>
        </p:grpSpPr>
        <p:sp>
          <p:nvSpPr>
            <p:cNvPr id="45" name="Title 2">
              <a:extLst>
                <a:ext uri="{FF2B5EF4-FFF2-40B4-BE49-F238E27FC236}">
                  <a16:creationId xmlns:a16="http://schemas.microsoft.com/office/drawing/2014/main" id="{A765B153-A2A3-175B-44DB-39EF5F9D9FCC}"/>
                </a:ext>
              </a:extLst>
            </p:cNvPr>
            <p:cNvSpPr txBox="1">
              <a:spLocks/>
            </p:cNvSpPr>
            <p:nvPr/>
          </p:nvSpPr>
          <p:spPr>
            <a:xfrm>
              <a:off x="5347488" y="1272871"/>
              <a:ext cx="2249176" cy="553998"/>
            </a:xfrm>
            <a:prstGeom prst="rect">
              <a:avLst/>
            </a:prstGeom>
            <a:noFill/>
          </p:spPr>
          <p:txBody>
            <a:bodyPr vert="horz" wrap="square" lIns="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defRPr/>
              </a:pPr>
              <a:r>
                <a:rPr lang="en-US" sz="2000">
                  <a:solidFill>
                    <a:schemeClr val="tx1"/>
                  </a:solidFill>
                  <a:latin typeface="Neue Haas Grotesk Text Pro" panose="020B0504020202020204" pitchFamily="34" charset="77"/>
                  <a:cs typeface="Arial" panose="020B0604020202020204" pitchFamily="34" charset="0"/>
                </a:rPr>
                <a:t>Dental</a:t>
              </a:r>
            </a:p>
          </p:txBody>
        </p:sp>
        <p:sp>
          <p:nvSpPr>
            <p:cNvPr id="46" name="Content Placeholder 3">
              <a:extLst>
                <a:ext uri="{FF2B5EF4-FFF2-40B4-BE49-F238E27FC236}">
                  <a16:creationId xmlns:a16="http://schemas.microsoft.com/office/drawing/2014/main" id="{884C0B68-941F-942C-6EDB-396A55CB3D00}"/>
                </a:ext>
              </a:extLst>
            </p:cNvPr>
            <p:cNvSpPr txBox="1">
              <a:spLocks/>
            </p:cNvSpPr>
            <p:nvPr/>
          </p:nvSpPr>
          <p:spPr>
            <a:xfrm>
              <a:off x="5333203" y="1809569"/>
              <a:ext cx="2263461" cy="1216556"/>
            </a:xfrm>
            <a:prstGeom prst="rect">
              <a:avLst/>
            </a:prstGeom>
          </p:spPr>
          <p:txBody>
            <a:bodyPr vert="horz" lIns="0" tIns="60960" rIns="0" bIns="60960" numCol="1" rtlCol="0" anchor="t">
              <a:noAutofit/>
            </a:bodyPr>
            <a:lstStyle>
              <a:lvl1pPr marL="264478" indent="-258128" algn="l" defTabSz="457200" rtl="0" eaLnBrk="1" latinLnBrk="0" hangingPunct="1">
                <a:spcBef>
                  <a:spcPts val="1000"/>
                </a:spcBef>
                <a:buFont typeface="Wingdings" pitchFamily="2" charset="2"/>
                <a:buChar char="§"/>
                <a:tabLst/>
                <a:defRPr sz="2000" b="0" i="0" kern="1200">
                  <a:solidFill>
                    <a:schemeClr val="tx1"/>
                  </a:solidFill>
                  <a:latin typeface="Helvetica Condensed" panose="020B0606020202030204" pitchFamily="34" charset="0"/>
                  <a:ea typeface="+mn-ea"/>
                  <a:cs typeface="+mn-cs"/>
                </a:defRPr>
              </a:lvl1pPr>
              <a:lvl2pPr marL="528955" indent="-264478" algn="l" defTabSz="457200" rtl="0" eaLnBrk="1" latinLnBrk="0" hangingPunct="1">
                <a:spcBef>
                  <a:spcPts val="1000"/>
                </a:spcBef>
                <a:buFont typeface="Wingdings" pitchFamily="2" charset="2"/>
                <a:buChar char="§"/>
                <a:tabLst/>
                <a:defRPr sz="1800" b="0" i="0" kern="1200">
                  <a:solidFill>
                    <a:schemeClr val="tx1"/>
                  </a:solidFill>
                  <a:latin typeface="Helvetica Condensed" panose="020B0606020202030204" pitchFamily="34" charset="0"/>
                  <a:ea typeface="+mn-ea"/>
                  <a:cs typeface="+mn-cs"/>
                </a:defRPr>
              </a:lvl2pPr>
              <a:lvl3pPr marL="822960" indent="-265176"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3pPr>
              <a:lvl4pPr marL="1087438"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4pPr>
              <a:lvl5pPr marL="1351915"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27965" indent="-213360"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Teeth cleaning </a:t>
              </a:r>
            </a:p>
            <a:p>
              <a:pPr marL="227965" indent="-213360"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Dental reconstruction </a:t>
              </a:r>
            </a:p>
            <a:p>
              <a:pPr marL="227965" indent="-213360"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Orthodontia </a:t>
              </a:r>
            </a:p>
          </p:txBody>
        </p:sp>
      </p:grpSp>
      <p:grpSp>
        <p:nvGrpSpPr>
          <p:cNvPr id="47" name="Group 46">
            <a:extLst>
              <a:ext uri="{FF2B5EF4-FFF2-40B4-BE49-F238E27FC236}">
                <a16:creationId xmlns:a16="http://schemas.microsoft.com/office/drawing/2014/main" id="{81230C3F-BD4A-A085-0AB2-8BFF3CF9B754}"/>
              </a:ext>
            </a:extLst>
          </p:cNvPr>
          <p:cNvGrpSpPr/>
          <p:nvPr/>
        </p:nvGrpSpPr>
        <p:grpSpPr>
          <a:xfrm>
            <a:off x="1585874" y="3586542"/>
            <a:ext cx="2659551" cy="1753255"/>
            <a:chOff x="1447003" y="1272871"/>
            <a:chExt cx="2659551" cy="1753255"/>
          </a:xfrm>
        </p:grpSpPr>
        <p:sp>
          <p:nvSpPr>
            <p:cNvPr id="48" name="Title 2">
              <a:extLst>
                <a:ext uri="{FF2B5EF4-FFF2-40B4-BE49-F238E27FC236}">
                  <a16:creationId xmlns:a16="http://schemas.microsoft.com/office/drawing/2014/main" id="{B3B8CC49-43C7-3F4F-36ED-D7AC6461CE3C}"/>
                </a:ext>
              </a:extLst>
            </p:cNvPr>
            <p:cNvSpPr txBox="1">
              <a:spLocks/>
            </p:cNvSpPr>
            <p:nvPr/>
          </p:nvSpPr>
          <p:spPr>
            <a:xfrm>
              <a:off x="1461287" y="1272871"/>
              <a:ext cx="2645267" cy="553998"/>
            </a:xfrm>
            <a:prstGeom prst="rect">
              <a:avLst/>
            </a:prstGeom>
            <a:noFill/>
          </p:spPr>
          <p:txBody>
            <a:bodyPr vert="horz" wrap="square" lIns="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defRPr/>
              </a:pPr>
              <a:r>
                <a:rPr lang="en-US" sz="2000">
                  <a:solidFill>
                    <a:schemeClr val="tx1"/>
                  </a:solidFill>
                  <a:latin typeface="Neue Haas Grotesk Text Pro" panose="020B0504020202020204" pitchFamily="34" charset="77"/>
                  <a:cs typeface="Arial" panose="020B0604020202020204" pitchFamily="34" charset="0"/>
                </a:rPr>
                <a:t>Personal health</a:t>
              </a:r>
            </a:p>
          </p:txBody>
        </p:sp>
        <p:sp>
          <p:nvSpPr>
            <p:cNvPr id="49" name="Content Placeholder 3">
              <a:extLst>
                <a:ext uri="{FF2B5EF4-FFF2-40B4-BE49-F238E27FC236}">
                  <a16:creationId xmlns:a16="http://schemas.microsoft.com/office/drawing/2014/main" id="{5023B5DF-AF99-5BF7-DC3C-A17C6D685A71}"/>
                </a:ext>
              </a:extLst>
            </p:cNvPr>
            <p:cNvSpPr txBox="1">
              <a:spLocks/>
            </p:cNvSpPr>
            <p:nvPr/>
          </p:nvSpPr>
          <p:spPr>
            <a:xfrm>
              <a:off x="1447003" y="1809569"/>
              <a:ext cx="2645268" cy="1216557"/>
            </a:xfrm>
            <a:prstGeom prst="rect">
              <a:avLst/>
            </a:prstGeom>
          </p:spPr>
          <p:txBody>
            <a:bodyPr vert="horz" lIns="0" tIns="60960" rIns="0" bIns="60960" numCol="1" rtlCol="0" anchor="t">
              <a:noAutofit/>
            </a:bodyPr>
            <a:lstStyle>
              <a:lvl1pPr marL="264478" indent="-258128" algn="l" defTabSz="457200" rtl="0" eaLnBrk="1" latinLnBrk="0" hangingPunct="1">
                <a:spcBef>
                  <a:spcPts val="1000"/>
                </a:spcBef>
                <a:buFont typeface="Wingdings" pitchFamily="2" charset="2"/>
                <a:buChar char="§"/>
                <a:tabLst/>
                <a:defRPr sz="2000" b="0" i="0" kern="1200">
                  <a:solidFill>
                    <a:schemeClr val="tx1"/>
                  </a:solidFill>
                  <a:latin typeface="Helvetica Condensed" panose="020B0606020202030204" pitchFamily="34" charset="0"/>
                  <a:ea typeface="+mn-ea"/>
                  <a:cs typeface="+mn-cs"/>
                </a:defRPr>
              </a:lvl1pPr>
              <a:lvl2pPr marL="528955" indent="-264478" algn="l" defTabSz="457200" rtl="0" eaLnBrk="1" latinLnBrk="0" hangingPunct="1">
                <a:spcBef>
                  <a:spcPts val="1000"/>
                </a:spcBef>
                <a:buFont typeface="Wingdings" pitchFamily="2" charset="2"/>
                <a:buChar char="§"/>
                <a:tabLst/>
                <a:defRPr sz="1800" b="0" i="0" kern="1200">
                  <a:solidFill>
                    <a:schemeClr val="tx1"/>
                  </a:solidFill>
                  <a:latin typeface="Helvetica Condensed" panose="020B0606020202030204" pitchFamily="34" charset="0"/>
                  <a:ea typeface="+mn-ea"/>
                  <a:cs typeface="+mn-cs"/>
                </a:defRPr>
              </a:lvl2pPr>
              <a:lvl3pPr marL="822960" indent="-265176"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3pPr>
              <a:lvl4pPr marL="1087438"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4pPr>
              <a:lvl5pPr marL="1351915"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27330" indent="-212725"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Over-the-counter pain relievers   </a:t>
              </a:r>
            </a:p>
            <a:p>
              <a:pPr marL="227330" indent="-212725"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Menstrual care products </a:t>
              </a:r>
            </a:p>
            <a:p>
              <a:pPr marL="227330" indent="-212725" defTabSz="609570">
                <a:spcBef>
                  <a:spcPts val="0"/>
                </a:spcBef>
                <a:spcAft>
                  <a:spcPts val="600"/>
                </a:spcAft>
                <a:tabLst>
                  <a:tab pos="1661501" algn="l"/>
                </a:tabLst>
                <a:defRPr/>
              </a:pPr>
              <a:r>
                <a:rPr lang="en-US" sz="1500">
                  <a:latin typeface="Neue Haas Grotesk Text Pro" panose="020B0504020202020204" pitchFamily="34" charset="77"/>
                  <a:cs typeface="Arial" panose="020B0604020202020204" pitchFamily="34" charset="0"/>
                </a:rPr>
                <a:t>Crutches</a:t>
              </a:r>
            </a:p>
          </p:txBody>
        </p:sp>
      </p:grpSp>
      <p:grpSp>
        <p:nvGrpSpPr>
          <p:cNvPr id="50" name="Group 49">
            <a:extLst>
              <a:ext uri="{FF2B5EF4-FFF2-40B4-BE49-F238E27FC236}">
                <a16:creationId xmlns:a16="http://schemas.microsoft.com/office/drawing/2014/main" id="{7C6871B6-1AD9-363E-7197-A8E3A8D8BA61}"/>
              </a:ext>
            </a:extLst>
          </p:cNvPr>
          <p:cNvGrpSpPr/>
          <p:nvPr/>
        </p:nvGrpSpPr>
        <p:grpSpPr>
          <a:xfrm>
            <a:off x="5223834" y="3556006"/>
            <a:ext cx="2717899" cy="1554101"/>
            <a:chOff x="1649492" y="1272871"/>
            <a:chExt cx="2717899" cy="1554101"/>
          </a:xfrm>
        </p:grpSpPr>
        <p:sp>
          <p:nvSpPr>
            <p:cNvPr id="51" name="Title 2">
              <a:extLst>
                <a:ext uri="{FF2B5EF4-FFF2-40B4-BE49-F238E27FC236}">
                  <a16:creationId xmlns:a16="http://schemas.microsoft.com/office/drawing/2014/main" id="{99C3DF84-6563-0FBF-2AFE-553512E78322}"/>
                </a:ext>
              </a:extLst>
            </p:cNvPr>
            <p:cNvSpPr txBox="1">
              <a:spLocks/>
            </p:cNvSpPr>
            <p:nvPr/>
          </p:nvSpPr>
          <p:spPr>
            <a:xfrm>
              <a:off x="1663777" y="1272871"/>
              <a:ext cx="2703614" cy="553998"/>
            </a:xfrm>
            <a:prstGeom prst="rect">
              <a:avLst/>
            </a:prstGeom>
            <a:noFill/>
          </p:spPr>
          <p:txBody>
            <a:bodyPr vert="horz" wrap="square" lIns="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defRPr/>
              </a:pPr>
              <a:r>
                <a:rPr lang="en-US" sz="2000">
                  <a:solidFill>
                    <a:schemeClr val="tx1"/>
                  </a:solidFill>
                  <a:latin typeface="Neue Haas Grotesk Text Pro" panose="020B0504020202020204" pitchFamily="34" charset="77"/>
                  <a:cs typeface="Arial" panose="020B0604020202020204" pitchFamily="34" charset="0"/>
                </a:rPr>
                <a:t>Alternative care</a:t>
              </a:r>
            </a:p>
          </p:txBody>
        </p:sp>
        <p:sp>
          <p:nvSpPr>
            <p:cNvPr id="52" name="Content Placeholder 3">
              <a:extLst>
                <a:ext uri="{FF2B5EF4-FFF2-40B4-BE49-F238E27FC236}">
                  <a16:creationId xmlns:a16="http://schemas.microsoft.com/office/drawing/2014/main" id="{F3BB37BD-7B18-7540-2D86-806A882A761E}"/>
                </a:ext>
              </a:extLst>
            </p:cNvPr>
            <p:cNvSpPr txBox="1">
              <a:spLocks/>
            </p:cNvSpPr>
            <p:nvPr/>
          </p:nvSpPr>
          <p:spPr>
            <a:xfrm>
              <a:off x="1649492" y="1809569"/>
              <a:ext cx="2263461" cy="1017403"/>
            </a:xfrm>
            <a:prstGeom prst="rect">
              <a:avLst/>
            </a:prstGeom>
          </p:spPr>
          <p:txBody>
            <a:bodyPr vert="horz" lIns="0" tIns="60960" rIns="0" bIns="60960" numCol="1" rtlCol="0" anchor="t">
              <a:noAutofit/>
            </a:bodyPr>
            <a:lstStyle>
              <a:lvl1pPr marL="264478" indent="-258128" algn="l" defTabSz="457200" rtl="0" eaLnBrk="1" latinLnBrk="0" hangingPunct="1">
                <a:spcBef>
                  <a:spcPts val="1000"/>
                </a:spcBef>
                <a:buFont typeface="Wingdings" pitchFamily="2" charset="2"/>
                <a:buChar char="§"/>
                <a:tabLst/>
                <a:defRPr sz="2000" b="0" i="0" kern="1200">
                  <a:solidFill>
                    <a:schemeClr val="tx1"/>
                  </a:solidFill>
                  <a:latin typeface="Helvetica Condensed" panose="020B0606020202030204" pitchFamily="34" charset="0"/>
                  <a:ea typeface="+mn-ea"/>
                  <a:cs typeface="+mn-cs"/>
                </a:defRPr>
              </a:lvl1pPr>
              <a:lvl2pPr marL="528955" indent="-264478" algn="l" defTabSz="457200" rtl="0" eaLnBrk="1" latinLnBrk="0" hangingPunct="1">
                <a:spcBef>
                  <a:spcPts val="1000"/>
                </a:spcBef>
                <a:buFont typeface="Wingdings" pitchFamily="2" charset="2"/>
                <a:buChar char="§"/>
                <a:tabLst/>
                <a:defRPr sz="1800" b="0" i="0" kern="1200">
                  <a:solidFill>
                    <a:schemeClr val="tx1"/>
                  </a:solidFill>
                  <a:latin typeface="Helvetica Condensed" panose="020B0606020202030204" pitchFamily="34" charset="0"/>
                  <a:ea typeface="+mn-ea"/>
                  <a:cs typeface="+mn-cs"/>
                </a:defRPr>
              </a:lvl2pPr>
              <a:lvl3pPr marL="822960" indent="-265176"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3pPr>
              <a:lvl4pPr marL="1087438"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4pPr>
              <a:lvl5pPr marL="1351915"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27965" indent="-213360"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Chiropractic care</a:t>
              </a:r>
            </a:p>
            <a:p>
              <a:pPr marL="227965" indent="-213360"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Acupuncture</a:t>
              </a:r>
            </a:p>
            <a:p>
              <a:pPr marL="227965" indent="-213360" defTabSz="609570">
                <a:spcBef>
                  <a:spcPts val="0"/>
                </a:spcBef>
                <a:spcAft>
                  <a:spcPts val="600"/>
                </a:spcAft>
                <a:tabLst>
                  <a:tab pos="1661501" algn="l"/>
                </a:tabLst>
                <a:defRPr/>
              </a:pPr>
              <a:r>
                <a:rPr lang="en-US" sz="1500">
                  <a:latin typeface="Neue Haas Grotesk Text Pro" panose="020B0504020202020204" pitchFamily="34" charset="77"/>
                  <a:cs typeface="Arial" panose="020B0604020202020204" pitchFamily="34" charset="0"/>
                </a:rPr>
                <a:t>Massage* </a:t>
              </a:r>
            </a:p>
          </p:txBody>
        </p:sp>
      </p:grpSp>
      <p:grpSp>
        <p:nvGrpSpPr>
          <p:cNvPr id="53" name="Group 52">
            <a:extLst>
              <a:ext uri="{FF2B5EF4-FFF2-40B4-BE49-F238E27FC236}">
                <a16:creationId xmlns:a16="http://schemas.microsoft.com/office/drawing/2014/main" id="{F3047A0D-72ED-4AEC-866B-D9BC33C53D52}"/>
              </a:ext>
            </a:extLst>
          </p:cNvPr>
          <p:cNvGrpSpPr/>
          <p:nvPr/>
        </p:nvGrpSpPr>
        <p:grpSpPr>
          <a:xfrm>
            <a:off x="8846556" y="3566338"/>
            <a:ext cx="2922289" cy="1773460"/>
            <a:chOff x="4948407" y="1130803"/>
            <a:chExt cx="2922289" cy="1773460"/>
          </a:xfrm>
        </p:grpSpPr>
        <p:sp>
          <p:nvSpPr>
            <p:cNvPr id="54" name="Title 2">
              <a:extLst>
                <a:ext uri="{FF2B5EF4-FFF2-40B4-BE49-F238E27FC236}">
                  <a16:creationId xmlns:a16="http://schemas.microsoft.com/office/drawing/2014/main" id="{DF3A7272-E5C0-DE61-CB3D-8B53A3E7EEB2}"/>
                </a:ext>
              </a:extLst>
            </p:cNvPr>
            <p:cNvSpPr txBox="1">
              <a:spLocks/>
            </p:cNvSpPr>
            <p:nvPr/>
          </p:nvSpPr>
          <p:spPr>
            <a:xfrm>
              <a:off x="4948407" y="1130803"/>
              <a:ext cx="2404500" cy="553998"/>
            </a:xfrm>
            <a:prstGeom prst="rect">
              <a:avLst/>
            </a:prstGeom>
            <a:noFill/>
          </p:spPr>
          <p:txBody>
            <a:bodyPr vert="horz" wrap="square" lIns="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defRPr/>
              </a:pPr>
              <a:r>
                <a:rPr lang="en-US" sz="2000">
                  <a:solidFill>
                    <a:schemeClr val="tx1"/>
                  </a:solidFill>
                  <a:latin typeface="Neue Haas Grotesk Text Pro" panose="020B0504020202020204" pitchFamily="34" charset="77"/>
                  <a:cs typeface="Arial" panose="020B0604020202020204" pitchFamily="34" charset="0"/>
                </a:rPr>
                <a:t>Mental health</a:t>
              </a:r>
            </a:p>
          </p:txBody>
        </p:sp>
        <p:sp>
          <p:nvSpPr>
            <p:cNvPr id="55" name="Content Placeholder 3">
              <a:extLst>
                <a:ext uri="{FF2B5EF4-FFF2-40B4-BE49-F238E27FC236}">
                  <a16:creationId xmlns:a16="http://schemas.microsoft.com/office/drawing/2014/main" id="{591D558B-5040-5928-6896-7602590E01E8}"/>
                </a:ext>
              </a:extLst>
            </p:cNvPr>
            <p:cNvSpPr txBox="1">
              <a:spLocks/>
            </p:cNvSpPr>
            <p:nvPr/>
          </p:nvSpPr>
          <p:spPr>
            <a:xfrm>
              <a:off x="4948407" y="1680417"/>
              <a:ext cx="2922289" cy="1223846"/>
            </a:xfrm>
            <a:prstGeom prst="rect">
              <a:avLst/>
            </a:prstGeom>
          </p:spPr>
          <p:txBody>
            <a:bodyPr vert="horz" lIns="0" tIns="60960" rIns="0" bIns="60960" numCol="1" rtlCol="0" anchor="t">
              <a:noAutofit/>
            </a:bodyPr>
            <a:lstStyle>
              <a:lvl1pPr marL="264478" indent="-258128" algn="l" defTabSz="457200" rtl="0" eaLnBrk="1" latinLnBrk="0" hangingPunct="1">
                <a:spcBef>
                  <a:spcPts val="1000"/>
                </a:spcBef>
                <a:buFont typeface="Wingdings" pitchFamily="2" charset="2"/>
                <a:buChar char="§"/>
                <a:tabLst/>
                <a:defRPr sz="2000" b="0" i="0" kern="1200">
                  <a:solidFill>
                    <a:schemeClr val="tx1"/>
                  </a:solidFill>
                  <a:latin typeface="Helvetica Condensed" panose="020B0606020202030204" pitchFamily="34" charset="0"/>
                  <a:ea typeface="+mn-ea"/>
                  <a:cs typeface="+mn-cs"/>
                </a:defRPr>
              </a:lvl1pPr>
              <a:lvl2pPr marL="528955" indent="-264478" algn="l" defTabSz="457200" rtl="0" eaLnBrk="1" latinLnBrk="0" hangingPunct="1">
                <a:spcBef>
                  <a:spcPts val="1000"/>
                </a:spcBef>
                <a:buFont typeface="Wingdings" pitchFamily="2" charset="2"/>
                <a:buChar char="§"/>
                <a:tabLst/>
                <a:defRPr sz="1800" b="0" i="0" kern="1200">
                  <a:solidFill>
                    <a:schemeClr val="tx1"/>
                  </a:solidFill>
                  <a:latin typeface="Helvetica Condensed" panose="020B0606020202030204" pitchFamily="34" charset="0"/>
                  <a:ea typeface="+mn-ea"/>
                  <a:cs typeface="+mn-cs"/>
                </a:defRPr>
              </a:lvl2pPr>
              <a:lvl3pPr marL="822960" indent="-265176"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3pPr>
              <a:lvl4pPr marL="1087438"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4pPr>
              <a:lvl5pPr marL="1351915"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27965" indent="-213360"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Therapy sessions* </a:t>
              </a:r>
            </a:p>
            <a:p>
              <a:pPr marL="227965" indent="-213360"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Prescriptions</a:t>
              </a:r>
            </a:p>
            <a:p>
              <a:pPr marL="227965" indent="-213360"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Treatment for substance </a:t>
              </a:r>
              <a:br>
                <a:rPr lang="en-US" sz="1500">
                  <a:latin typeface="Neue Haas Grotesk Text Pro" panose="020B0504020202020204" pitchFamily="34" charset="77"/>
                  <a:cs typeface="Arial" panose="020B0604020202020204" pitchFamily="34" charset="0"/>
                </a:rPr>
              </a:br>
              <a:r>
                <a:rPr lang="en-US" sz="1500">
                  <a:latin typeface="Neue Haas Grotesk Text Pro" panose="020B0504020202020204" pitchFamily="34" charset="77"/>
                  <a:cs typeface="Arial" panose="020B0604020202020204" pitchFamily="34" charset="0"/>
                </a:rPr>
                <a:t>abuse disorder</a:t>
              </a:r>
            </a:p>
          </p:txBody>
        </p:sp>
      </p:grpSp>
      <p:sp>
        <p:nvSpPr>
          <p:cNvPr id="56" name="Content Placeholder 3">
            <a:extLst>
              <a:ext uri="{FF2B5EF4-FFF2-40B4-BE49-F238E27FC236}">
                <a16:creationId xmlns:a16="http://schemas.microsoft.com/office/drawing/2014/main" id="{EFD150EC-333E-9AAB-8019-A1E2C2E63C59}"/>
              </a:ext>
            </a:extLst>
          </p:cNvPr>
          <p:cNvSpPr txBox="1">
            <a:spLocks/>
          </p:cNvSpPr>
          <p:nvPr/>
        </p:nvSpPr>
        <p:spPr>
          <a:xfrm>
            <a:off x="4903378" y="5313713"/>
            <a:ext cx="5253076" cy="395686"/>
          </a:xfrm>
          <a:prstGeom prst="rect">
            <a:avLst/>
          </a:prstGeom>
        </p:spPr>
        <p:txBody>
          <a:bodyPr vert="horz" lIns="0" tIns="0" rIns="0" bIns="0" rtlCol="0">
            <a:spAutoFit/>
          </a:bodyPr>
          <a:lstStyle>
            <a:lvl1pPr marL="0"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1pPr>
            <a:lvl2pPr marL="237061"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2pPr>
            <a:lvl3pPr marL="463538"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3pPr>
            <a:lvl4pPr marL="690016"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4pPr>
            <a:lvl5pPr marL="692133" indent="0" algn="l" defTabSz="609570" rtl="0" eaLnBrk="1" latinLnBrk="0" hangingPunct="1">
              <a:lnSpc>
                <a:spcPct val="12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6350" indent="0" defTabSz="609570">
              <a:spcBef>
                <a:spcPts val="0"/>
              </a:spcBef>
              <a:spcAft>
                <a:spcPts val="300"/>
              </a:spcAft>
              <a:buNone/>
              <a:tabLst>
                <a:tab pos="1661501" algn="l"/>
              </a:tabLst>
              <a:defRPr/>
            </a:pPr>
            <a:r>
              <a:rPr lang="en-US" sz="1050">
                <a:solidFill>
                  <a:schemeClr val="tx1">
                    <a:lumMod val="75000"/>
                    <a:lumOff val="25000"/>
                  </a:schemeClr>
                </a:solidFill>
                <a:latin typeface="Neue Haas Grotesk Text Pro" panose="020B0504020202020204" pitchFamily="34" charset="77"/>
                <a:cs typeface="Arial" panose="020B0604020202020204" pitchFamily="34" charset="0"/>
              </a:rPr>
              <a:t>*May require letter of medical necessity </a:t>
            </a:r>
          </a:p>
          <a:p>
            <a:endParaRPr lang="en-US">
              <a:latin typeface="Neue Haas Grotesk Text Pro" panose="020B0504020202020204" pitchFamily="34" charset="77"/>
            </a:endParaRPr>
          </a:p>
        </p:txBody>
      </p:sp>
      <p:pic>
        <p:nvPicPr>
          <p:cNvPr id="57" name="Picture 23">
            <a:extLst>
              <a:ext uri="{FF2B5EF4-FFF2-40B4-BE49-F238E27FC236}">
                <a16:creationId xmlns:a16="http://schemas.microsoft.com/office/drawing/2014/main" id="{C105B067-2D59-6B71-739D-B4C867437A76}"/>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38119" b="37193"/>
          <a:stretch/>
        </p:blipFill>
        <p:spPr>
          <a:xfrm>
            <a:off x="696116" y="5720394"/>
            <a:ext cx="2539098" cy="626865"/>
          </a:xfrm>
          <a:prstGeom prst="rect">
            <a:avLst/>
          </a:prstGeom>
        </p:spPr>
      </p:pic>
      <p:sp>
        <p:nvSpPr>
          <p:cNvPr id="58" name="Content Placeholder 3">
            <a:extLst>
              <a:ext uri="{FF2B5EF4-FFF2-40B4-BE49-F238E27FC236}">
                <a16:creationId xmlns:a16="http://schemas.microsoft.com/office/drawing/2014/main" id="{B77C0D58-958B-AB76-E80B-920324EE2303}"/>
              </a:ext>
            </a:extLst>
          </p:cNvPr>
          <p:cNvSpPr txBox="1">
            <a:spLocks/>
          </p:cNvSpPr>
          <p:nvPr/>
        </p:nvSpPr>
        <p:spPr>
          <a:xfrm>
            <a:off x="994076" y="6339900"/>
            <a:ext cx="6474131" cy="541943"/>
          </a:xfrm>
          <a:prstGeom prst="rect">
            <a:avLst/>
          </a:prstGeom>
        </p:spPr>
        <p:txBody>
          <a:bodyPr vert="horz" wrap="square" lIns="0" tIns="0" rIns="0" bIns="0" rtlCol="0" anchor="t">
            <a:spAutoFit/>
          </a:bodyPr>
          <a:lstStyle>
            <a:lvl1pPr marL="0"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1pPr>
            <a:lvl2pPr marL="237061"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2pPr>
            <a:lvl3pPr marL="463538"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3pPr>
            <a:lvl4pPr marL="690016"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4pPr>
            <a:lvl5pPr marL="692133" indent="0" algn="l" defTabSz="609570" rtl="0" eaLnBrk="1" latinLnBrk="0" hangingPunct="1">
              <a:lnSpc>
                <a:spcPct val="12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6350">
              <a:spcAft>
                <a:spcPts val="300"/>
              </a:spcAft>
              <a:tabLst>
                <a:tab pos="1661501" algn="l"/>
              </a:tabLst>
              <a:defRPr/>
            </a:pPr>
            <a:r>
              <a:rPr lang="en-US" sz="900">
                <a:effectLst/>
                <a:latin typeface="Neue Haas Grotesk Text Pro" panose="020B0504020202020204" pitchFamily="34" charset="77"/>
              </a:rPr>
              <a:t>HealthEquity and the FSA Store are separate companies and are not responsible for each other's policies or services. When you make a purchase through FSA Store from a link on a HealthEquity site, we may earn an affiliate commission.</a:t>
            </a:r>
            <a:endParaRPr lang="en-US" sz="900">
              <a:solidFill>
                <a:srgbClr val="595959"/>
              </a:solidFill>
              <a:latin typeface="Neue Haas Grotesk Text Pro" panose="020B0504020202020204" pitchFamily="34" charset="77"/>
              <a:cs typeface="Arial" panose="020B0604020202020204" pitchFamily="34" charset="0"/>
            </a:endParaRPr>
          </a:p>
          <a:p>
            <a:endParaRPr lang="en-US">
              <a:latin typeface="Neue Haas Grotesk Text Pro" panose="020B0504020202020204" pitchFamily="34" charset="77"/>
            </a:endParaRPr>
          </a:p>
        </p:txBody>
      </p:sp>
      <p:pic>
        <p:nvPicPr>
          <p:cNvPr id="59" name="Graphic 58">
            <a:extLst>
              <a:ext uri="{FF2B5EF4-FFF2-40B4-BE49-F238E27FC236}">
                <a16:creationId xmlns:a16="http://schemas.microsoft.com/office/drawing/2014/main" id="{41EEF473-4FD1-3A01-07D9-F78A22E43400}"/>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4530413" y="1347041"/>
            <a:ext cx="518582" cy="518582"/>
          </a:xfrm>
          <a:prstGeom prst="rect">
            <a:avLst/>
          </a:prstGeom>
        </p:spPr>
      </p:pic>
      <p:pic>
        <p:nvPicPr>
          <p:cNvPr id="60" name="Graphic 59">
            <a:extLst>
              <a:ext uri="{FF2B5EF4-FFF2-40B4-BE49-F238E27FC236}">
                <a16:creationId xmlns:a16="http://schemas.microsoft.com/office/drawing/2014/main" id="{FB14DE38-1383-CBEF-0B44-665DAD0C1B89}"/>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8196674" y="1347041"/>
            <a:ext cx="518582" cy="518582"/>
          </a:xfrm>
          <a:prstGeom prst="rect">
            <a:avLst/>
          </a:prstGeom>
        </p:spPr>
      </p:pic>
      <p:pic>
        <p:nvPicPr>
          <p:cNvPr id="61" name="Graphic 60">
            <a:extLst>
              <a:ext uri="{FF2B5EF4-FFF2-40B4-BE49-F238E27FC236}">
                <a16:creationId xmlns:a16="http://schemas.microsoft.com/office/drawing/2014/main" id="{110AB540-961C-D55C-4D33-CD2B6DC70834}"/>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932851" y="1347041"/>
            <a:ext cx="518583" cy="518583"/>
          </a:xfrm>
          <a:prstGeom prst="rect">
            <a:avLst/>
          </a:prstGeom>
        </p:spPr>
      </p:pic>
      <p:pic>
        <p:nvPicPr>
          <p:cNvPr id="62" name="Graphic 61">
            <a:extLst>
              <a:ext uri="{FF2B5EF4-FFF2-40B4-BE49-F238E27FC236}">
                <a16:creationId xmlns:a16="http://schemas.microsoft.com/office/drawing/2014/main" id="{7CEA1A8F-FCC3-0A8A-7341-CA48481CDF29}"/>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932851" y="3602345"/>
            <a:ext cx="518583" cy="518583"/>
          </a:xfrm>
          <a:prstGeom prst="rect">
            <a:avLst/>
          </a:prstGeom>
        </p:spPr>
      </p:pic>
      <p:pic>
        <p:nvPicPr>
          <p:cNvPr id="63" name="Graphic 62">
            <a:extLst>
              <a:ext uri="{FF2B5EF4-FFF2-40B4-BE49-F238E27FC236}">
                <a16:creationId xmlns:a16="http://schemas.microsoft.com/office/drawing/2014/main" id="{7EB1024E-A0E7-E28F-4527-AA5C7CFE2963}"/>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8196674" y="3602345"/>
            <a:ext cx="518582" cy="518582"/>
          </a:xfrm>
          <a:prstGeom prst="rect">
            <a:avLst/>
          </a:prstGeom>
        </p:spPr>
      </p:pic>
      <p:pic>
        <p:nvPicPr>
          <p:cNvPr id="64" name="Graphic 63">
            <a:extLst>
              <a:ext uri="{FF2B5EF4-FFF2-40B4-BE49-F238E27FC236}">
                <a16:creationId xmlns:a16="http://schemas.microsoft.com/office/drawing/2014/main" id="{56AF1E5A-88F3-7D7D-0237-CCFB67AA7B1F}"/>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4574657" y="3602345"/>
            <a:ext cx="518582" cy="518582"/>
          </a:xfrm>
          <a:prstGeom prst="rect">
            <a:avLst/>
          </a:prstGeom>
        </p:spPr>
      </p:pic>
    </p:spTree>
    <p:extLst>
      <p:ext uri="{BB962C8B-B14F-4D97-AF65-F5344CB8AC3E}">
        <p14:creationId xmlns:p14="http://schemas.microsoft.com/office/powerpoint/2010/main" val="404854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0DD13-1166-4638-903E-5603665F2D2F}"/>
              </a:ext>
              <a:ext uri="{C183D7F6-B498-43B3-948B-1728B52AA6E4}">
                <adec:decorative xmlns:adec="http://schemas.microsoft.com/office/drawing/2017/decorative" val="1"/>
              </a:ext>
            </a:extLst>
          </p:cNvPr>
          <p:cNvSpPr/>
          <p:nvPr/>
        </p:nvSpPr>
        <p:spPr>
          <a:xfrm>
            <a:off x="6760020" y="1"/>
            <a:ext cx="5431980" cy="68579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b="1">
              <a:solidFill>
                <a:srgbClr val="00AAC6"/>
              </a:solidFill>
              <a:latin typeface="Arial" panose="020B0604020202020204" pitchFamily="34" charset="0"/>
            </a:endParaRPr>
          </a:p>
        </p:txBody>
      </p:sp>
      <p:sp>
        <p:nvSpPr>
          <p:cNvPr id="5" name="TextBox 4">
            <a:extLst>
              <a:ext uri="{FF2B5EF4-FFF2-40B4-BE49-F238E27FC236}">
                <a16:creationId xmlns:a16="http://schemas.microsoft.com/office/drawing/2014/main" id="{7F39D3B6-8272-3379-F929-FF39217CCC2F}"/>
              </a:ext>
            </a:extLst>
          </p:cNvPr>
          <p:cNvSpPr txBox="1"/>
          <p:nvPr/>
        </p:nvSpPr>
        <p:spPr>
          <a:xfrm>
            <a:off x="7531506" y="1128306"/>
            <a:ext cx="3889008" cy="4601388"/>
          </a:xfrm>
          <a:prstGeom prst="rect">
            <a:avLst/>
          </a:prstGeom>
          <a:noFill/>
        </p:spPr>
        <p:txBody>
          <a:bodyPr wrap="square" rtlCol="0">
            <a:spAutoFit/>
          </a:bodyPr>
          <a:lstStyle/>
          <a:p>
            <a:pPr marL="460375" indent="-463550" defTabSz="609570">
              <a:lnSpc>
                <a:spcPct val="120000"/>
              </a:lnSpc>
              <a:spcAft>
                <a:spcPts val="2200"/>
              </a:spcAft>
              <a:buFont typeface="+mj-lt"/>
              <a:buAutoNum type="alphaUcPeriod"/>
            </a:pPr>
            <a:r>
              <a:rPr lang="en-US" sz="2000">
                <a:solidFill>
                  <a:srgbClr val="2A2C2C"/>
                </a:solidFill>
                <a:latin typeface="Neue Haas Grotesk Text Pro" panose="020B0504020202020204" pitchFamily="34" charset="77"/>
                <a:cs typeface="Arial" panose="020B0604020202020204" pitchFamily="34" charset="0"/>
              </a:rPr>
              <a:t>Contributions are tax-free</a:t>
            </a:r>
          </a:p>
          <a:p>
            <a:pPr marL="460375" indent="-463550" defTabSz="609570">
              <a:lnSpc>
                <a:spcPct val="120000"/>
              </a:lnSpc>
              <a:spcAft>
                <a:spcPts val="2200"/>
              </a:spcAft>
              <a:buFont typeface="+mj-lt"/>
              <a:buAutoNum type="alphaUcPeriod"/>
            </a:pPr>
            <a:r>
              <a:rPr lang="en-US" sz="2000">
                <a:solidFill>
                  <a:srgbClr val="2A2C2C"/>
                </a:solidFill>
                <a:latin typeface="Neue Haas Grotesk Text Pro" panose="020B0504020202020204" pitchFamily="34" charset="77"/>
                <a:cs typeface="Arial" panose="020B0604020202020204" pitchFamily="34" charset="0"/>
              </a:rPr>
              <a:t>Your entire </a:t>
            </a:r>
            <a:r>
              <a:rPr lang="en-US" sz="2000">
                <a:solidFill>
                  <a:srgbClr val="2A2C2C"/>
                </a:solidFill>
                <a:latin typeface="Neue Haas Grotesk Text Pro" panose="020B0504020202020204" pitchFamily="34" charset="77"/>
                <a:ea typeface="Verdana"/>
                <a:cs typeface="Arial"/>
              </a:rPr>
              <a:t>contribution amount is available </a:t>
            </a:r>
            <a:r>
              <a:rPr lang="en-US" sz="2000">
                <a:solidFill>
                  <a:srgbClr val="2A2C2C"/>
                </a:solidFill>
                <a:latin typeface="Neue Haas Grotesk Text Pro" panose="020B0504020202020204" pitchFamily="34" charset="77"/>
                <a:cs typeface="Arial" panose="020B0604020202020204" pitchFamily="34" charset="0"/>
              </a:rPr>
              <a:t>day </a:t>
            </a:r>
            <a:br>
              <a:rPr lang="en-US" sz="2000">
                <a:solidFill>
                  <a:srgbClr val="2A2C2C"/>
                </a:solidFill>
                <a:latin typeface="Neue Haas Grotesk Text Pro" panose="020B0504020202020204" pitchFamily="34" charset="77"/>
                <a:cs typeface="Arial" panose="020B0604020202020204" pitchFamily="34" charset="0"/>
              </a:rPr>
            </a:br>
            <a:r>
              <a:rPr lang="en-US" sz="2000">
                <a:solidFill>
                  <a:srgbClr val="2A2C2C"/>
                </a:solidFill>
                <a:latin typeface="Neue Haas Grotesk Text Pro" panose="020B0504020202020204" pitchFamily="34" charset="77"/>
                <a:cs typeface="Arial" panose="020B0604020202020204" pitchFamily="34" charset="0"/>
              </a:rPr>
              <a:t>one of plan year</a:t>
            </a:r>
          </a:p>
          <a:p>
            <a:pPr marL="460375" indent="-463550" defTabSz="609570">
              <a:lnSpc>
                <a:spcPct val="120000"/>
              </a:lnSpc>
              <a:spcAft>
                <a:spcPts val="2200"/>
              </a:spcAft>
              <a:buFont typeface="+mj-lt"/>
              <a:buAutoNum type="alphaUcPeriod"/>
            </a:pPr>
            <a:r>
              <a:rPr lang="en-US" sz="2000">
                <a:solidFill>
                  <a:srgbClr val="2A2C2C"/>
                </a:solidFill>
                <a:latin typeface="Neue Haas Grotesk Text Pro" panose="020B0504020202020204" pitchFamily="34" charset="77"/>
                <a:cs typeface="Arial" panose="020B0604020202020204" pitchFamily="34" charset="0"/>
              </a:rPr>
              <a:t>FSAs let you pay for </a:t>
            </a:r>
            <a:br>
              <a:rPr lang="en-US" sz="2000">
                <a:solidFill>
                  <a:srgbClr val="2A2C2C"/>
                </a:solidFill>
                <a:latin typeface="Neue Haas Grotesk Text Pro" panose="020B0504020202020204" pitchFamily="34" charset="77"/>
                <a:cs typeface="Arial" panose="020B0604020202020204" pitchFamily="34" charset="0"/>
              </a:rPr>
            </a:br>
            <a:r>
              <a:rPr lang="en-US" sz="2000">
                <a:solidFill>
                  <a:srgbClr val="2A2C2C"/>
                </a:solidFill>
                <a:latin typeface="Neue Haas Grotesk Text Pro" panose="020B0504020202020204" pitchFamily="34" charset="77"/>
                <a:cs typeface="Arial" panose="020B0604020202020204" pitchFamily="34" charset="0"/>
              </a:rPr>
              <a:t>your spouse and </a:t>
            </a:r>
            <a:br>
              <a:rPr lang="en-US" sz="2000">
                <a:solidFill>
                  <a:srgbClr val="2A2C2C"/>
                </a:solidFill>
                <a:latin typeface="Neue Haas Grotesk Text Pro" panose="020B0504020202020204" pitchFamily="34" charset="77"/>
                <a:cs typeface="Arial" panose="020B0604020202020204" pitchFamily="34" charset="0"/>
              </a:rPr>
            </a:br>
            <a:r>
              <a:rPr lang="en-US" sz="2000">
                <a:solidFill>
                  <a:srgbClr val="2A2C2C"/>
                </a:solidFill>
                <a:latin typeface="Neue Haas Grotesk Text Pro" panose="020B0504020202020204" pitchFamily="34" charset="77"/>
                <a:cs typeface="Arial" panose="020B0604020202020204" pitchFamily="34" charset="0"/>
              </a:rPr>
              <a:t>eligible dependents</a:t>
            </a:r>
          </a:p>
          <a:p>
            <a:pPr marL="460375" indent="-463550" defTabSz="609570">
              <a:lnSpc>
                <a:spcPct val="120000"/>
              </a:lnSpc>
              <a:spcAft>
                <a:spcPts val="2200"/>
              </a:spcAft>
              <a:buFont typeface="+mj-lt"/>
              <a:buAutoNum type="alphaUcPeriod"/>
            </a:pPr>
            <a:r>
              <a:rPr lang="en-US" sz="2000">
                <a:solidFill>
                  <a:srgbClr val="2A2C2C"/>
                </a:solidFill>
                <a:latin typeface="Neue Haas Grotesk Text Pro" panose="020B0504020202020204" pitchFamily="34" charset="77"/>
                <a:cs typeface="Arial" panose="020B0604020202020204" pitchFamily="34" charset="0"/>
              </a:rPr>
              <a:t>An FSA lets you pay for thousands of eligible products and services </a:t>
            </a:r>
          </a:p>
        </p:txBody>
      </p:sp>
      <p:sp>
        <p:nvSpPr>
          <p:cNvPr id="6" name="Title 59">
            <a:extLst>
              <a:ext uri="{FF2B5EF4-FFF2-40B4-BE49-F238E27FC236}">
                <a16:creationId xmlns:a16="http://schemas.microsoft.com/office/drawing/2014/main" id="{502A65D3-F69D-DFDF-521F-8124E6E71622}"/>
              </a:ext>
            </a:extLst>
          </p:cNvPr>
          <p:cNvSpPr txBox="1">
            <a:spLocks/>
          </p:cNvSpPr>
          <p:nvPr/>
        </p:nvSpPr>
        <p:spPr>
          <a:xfrm>
            <a:off x="853443" y="2252126"/>
            <a:ext cx="5431980" cy="3175281"/>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a:lnSpc>
                <a:spcPct val="110000"/>
              </a:lnSpc>
              <a:spcAft>
                <a:spcPts val="1800"/>
              </a:spcAft>
              <a:defRPr/>
            </a:pPr>
            <a:r>
              <a:rPr kumimoji="0" lang="en-US" sz="4400" b="1" i="0" u="none" strike="noStrike" kern="1200" cap="none" spc="0" normalizeH="0" baseline="0" noProof="0">
                <a:ln>
                  <a:noFill/>
                </a:ln>
                <a:solidFill>
                  <a:srgbClr val="592C82"/>
                </a:solidFill>
                <a:effectLst/>
                <a:uLnTx/>
                <a:uFillTx/>
                <a:latin typeface="Neue Haas Grotesk Text Pro" panose="020B0504020202020204" pitchFamily="34" charset="77"/>
                <a:cs typeface="Arial"/>
              </a:rPr>
              <a:t>Which FSA benefits </a:t>
            </a:r>
            <a:r>
              <a:rPr lang="en-US" sz="4400" b="1">
                <a:solidFill>
                  <a:srgbClr val="592C82"/>
                </a:solidFill>
                <a:latin typeface="Neue Haas Grotesk Text Pro" panose="020B0504020202020204" pitchFamily="34" charset="77"/>
                <a:cs typeface="Arial"/>
              </a:rPr>
              <a:t>make </a:t>
            </a:r>
            <a:br>
              <a:rPr lang="en-US" sz="4400" b="1">
                <a:solidFill>
                  <a:srgbClr val="592C82"/>
                </a:solidFill>
                <a:latin typeface="Neue Haas Grotesk Text Pro" panose="020B0504020202020204" pitchFamily="34" charset="77"/>
                <a:cs typeface="Arial"/>
              </a:rPr>
            </a:br>
            <a:r>
              <a:rPr lang="en-US" sz="4400" b="1">
                <a:solidFill>
                  <a:srgbClr val="592C82"/>
                </a:solidFill>
                <a:latin typeface="Neue Haas Grotesk Text Pro" panose="020B0504020202020204" pitchFamily="34" charset="77"/>
                <a:cs typeface="Arial"/>
              </a:rPr>
              <a:t>you likely to enroll</a:t>
            </a:r>
            <a:r>
              <a:rPr kumimoji="0" lang="en-US" sz="4400" b="1" i="0" u="none" strike="noStrike" kern="1200" cap="none" spc="0" normalizeH="0" baseline="0" noProof="0">
                <a:ln>
                  <a:noFill/>
                </a:ln>
                <a:solidFill>
                  <a:srgbClr val="592C82"/>
                </a:solidFill>
                <a:effectLst/>
                <a:uLnTx/>
                <a:uFillTx/>
                <a:latin typeface="Neue Haas Grotesk Text Pro" panose="020B0504020202020204" pitchFamily="34" charset="77"/>
                <a:cs typeface="Arial"/>
              </a:rPr>
              <a:t>?</a:t>
            </a:r>
          </a:p>
          <a:p>
            <a:pPr>
              <a:lnSpc>
                <a:spcPct val="130000"/>
              </a:lnSpc>
              <a:defRPr/>
            </a:pPr>
            <a:r>
              <a:rPr lang="en-US" sz="3200" b="0">
                <a:solidFill>
                  <a:schemeClr val="tx1"/>
                </a:solidFill>
                <a:latin typeface="Neue Haas Grotesk Text Pro" panose="020B0504020202020204" pitchFamily="34" charset="77"/>
                <a:cs typeface="Arial"/>
              </a:rPr>
              <a:t>(Select all that apply)</a:t>
            </a:r>
            <a:endParaRPr lang="en-US" sz="3200" b="0">
              <a:solidFill>
                <a:schemeClr val="tx1"/>
              </a:solidFill>
              <a:latin typeface="Neue Haas Grotesk Text Pro" panose="020B0504020202020204" pitchFamily="34" charset="77"/>
              <a:cs typeface="Arial" panose="020B0604020202020204" pitchFamily="34" charset="0"/>
            </a:endParaRPr>
          </a:p>
        </p:txBody>
      </p:sp>
      <p:pic>
        <p:nvPicPr>
          <p:cNvPr id="7" name="Graphic 6">
            <a:extLst>
              <a:ext uri="{FF2B5EF4-FFF2-40B4-BE49-F238E27FC236}">
                <a16:creationId xmlns:a16="http://schemas.microsoft.com/office/drawing/2014/main" id="{4D543709-AFAF-BEFB-3DD8-9CB58D28EC1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98413" y="1607279"/>
            <a:ext cx="600603" cy="600603"/>
          </a:xfrm>
          <a:prstGeom prst="rect">
            <a:avLst/>
          </a:prstGeom>
        </p:spPr>
      </p:pic>
    </p:spTree>
    <p:extLst>
      <p:ext uri="{BB962C8B-B14F-4D97-AF65-F5344CB8AC3E}">
        <p14:creationId xmlns:p14="http://schemas.microsoft.com/office/powerpoint/2010/main" val="3668342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31EDA2F-2C2B-D6FA-BFD4-3BDA309A248E}"/>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rot="10800000">
            <a:off x="1153101" y="771266"/>
            <a:ext cx="558800" cy="635000"/>
          </a:xfrm>
          <a:prstGeom prst="rect">
            <a:avLst/>
          </a:prstGeom>
        </p:spPr>
      </p:pic>
      <p:pic>
        <p:nvPicPr>
          <p:cNvPr id="3" name="Picture Placeholder 6">
            <a:extLst>
              <a:ext uri="{FF2B5EF4-FFF2-40B4-BE49-F238E27FC236}">
                <a16:creationId xmlns:a16="http://schemas.microsoft.com/office/drawing/2014/main" id="{B94AC7E5-B724-B3D3-44B1-4CDF82A26F3A}"/>
              </a:ext>
            </a:extLst>
          </p:cNvPr>
          <p:cNvPicPr>
            <a:picLocks noChangeAspect="1"/>
          </p:cNvPicPr>
          <p:nvPr/>
        </p:nvPicPr>
        <p:blipFill>
          <a:blip r:embed="rId5">
            <a:extLst>
              <a:ext uri="{28A0092B-C50C-407E-A947-70E740481C1C}">
                <a14:useLocalDpi xmlns:a14="http://schemas.microsoft.com/office/drawing/2010/main" val="0"/>
              </a:ext>
            </a:extLst>
          </a:blip>
          <a:srcRect t="7771" b="7771"/>
          <a:stretch/>
        </p:blipFill>
        <p:spPr>
          <a:xfrm>
            <a:off x="0" y="-4"/>
            <a:ext cx="12192000" cy="6858005"/>
          </a:xfrm>
          <a:prstGeom prst="rect">
            <a:avLst/>
          </a:prstGeom>
        </p:spPr>
      </p:pic>
      <p:grpSp>
        <p:nvGrpSpPr>
          <p:cNvPr id="6" name="Group 5">
            <a:extLst>
              <a:ext uri="{FF2B5EF4-FFF2-40B4-BE49-F238E27FC236}">
                <a16:creationId xmlns:a16="http://schemas.microsoft.com/office/drawing/2014/main" id="{F6E6CF8D-EB2D-8570-F945-76B4A76A9312}"/>
              </a:ext>
            </a:extLst>
          </p:cNvPr>
          <p:cNvGrpSpPr/>
          <p:nvPr/>
        </p:nvGrpSpPr>
        <p:grpSpPr>
          <a:xfrm rot="16200000">
            <a:off x="-764257" y="764258"/>
            <a:ext cx="2077161" cy="548641"/>
            <a:chOff x="16071" y="4"/>
            <a:chExt cx="2669546" cy="705108"/>
          </a:xfrm>
        </p:grpSpPr>
        <p:sp>
          <p:nvSpPr>
            <p:cNvPr id="7" name="Rectangle 6">
              <a:extLst>
                <a:ext uri="{FF2B5EF4-FFF2-40B4-BE49-F238E27FC236}">
                  <a16:creationId xmlns:a16="http://schemas.microsoft.com/office/drawing/2014/main" id="{BD0B63C5-8BBB-E18C-AFC0-A77A52A1FBEB}"/>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AAC6"/>
                </a:solidFill>
                <a:latin typeface="Neue Haas Grotesk Text Pro" panose="020B0504020202020204" pitchFamily="34" charset="0"/>
              </a:endParaRPr>
            </a:p>
          </p:txBody>
        </p:sp>
        <p:pic>
          <p:nvPicPr>
            <p:cNvPr id="8" name="Graphic 7">
              <a:extLst>
                <a:ext uri="{FF2B5EF4-FFF2-40B4-BE49-F238E27FC236}">
                  <a16:creationId xmlns:a16="http://schemas.microsoft.com/office/drawing/2014/main" id="{512359B7-1BE2-53B7-AD9B-24B58AC0CD4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01959" y="257198"/>
              <a:ext cx="1479804" cy="236770"/>
            </a:xfrm>
            <a:prstGeom prst="rect">
              <a:avLst/>
            </a:prstGeom>
          </p:spPr>
        </p:pic>
      </p:grpSp>
      <p:sp>
        <p:nvSpPr>
          <p:cNvPr id="9" name="Rectangle 8">
            <a:extLst>
              <a:ext uri="{FF2B5EF4-FFF2-40B4-BE49-F238E27FC236}">
                <a16:creationId xmlns:a16="http://schemas.microsoft.com/office/drawing/2014/main" id="{7B403A66-C5C9-8B9A-3ACF-CBEE9B25F761}"/>
              </a:ext>
            </a:extLst>
          </p:cNvPr>
          <p:cNvSpPr/>
          <p:nvPr/>
        </p:nvSpPr>
        <p:spPr>
          <a:xfrm>
            <a:off x="-3" y="3894808"/>
            <a:ext cx="9869715" cy="23306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EBD13A3-23FC-5DF3-7BBE-DB1191822A75}"/>
              </a:ext>
            </a:extLst>
          </p:cNvPr>
          <p:cNvCxnSpPr>
            <a:cxnSpLocks/>
          </p:cNvCxnSpPr>
          <p:nvPr/>
        </p:nvCxnSpPr>
        <p:spPr>
          <a:xfrm>
            <a:off x="9906271" y="3894809"/>
            <a:ext cx="0" cy="2330612"/>
          </a:xfrm>
          <a:prstGeom prst="line">
            <a:avLst/>
          </a:prstGeom>
          <a:ln w="793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itle 59">
            <a:extLst>
              <a:ext uri="{FF2B5EF4-FFF2-40B4-BE49-F238E27FC236}">
                <a16:creationId xmlns:a16="http://schemas.microsoft.com/office/drawing/2014/main" id="{3591B36C-943D-A56B-0516-0166FE41054E}"/>
              </a:ext>
            </a:extLst>
          </p:cNvPr>
          <p:cNvSpPr txBox="1">
            <a:spLocks/>
          </p:cNvSpPr>
          <p:nvPr/>
        </p:nvSpPr>
        <p:spPr>
          <a:xfrm>
            <a:off x="640082" y="4379074"/>
            <a:ext cx="8385931" cy="800804"/>
          </a:xfrm>
          <a:prstGeom prst="rect">
            <a:avLst/>
          </a:prstGeom>
        </p:spPr>
        <p:txBody>
          <a:bodyPr lIns="91440" tIns="45720" rIns="91440" bIns="45720" anchor="t"/>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marL="0" marR="0" lvl="0" indent="0" defTabSz="914400" rtl="0" eaLnBrk="1" fontAlgn="auto" latinLnBrk="0" hangingPunct="1">
              <a:lnSpc>
                <a:spcPct val="100000"/>
              </a:lnSpc>
              <a:spcBef>
                <a:spcPts val="0"/>
              </a:spcBef>
              <a:spcAft>
                <a:spcPts val="2400"/>
              </a:spcAft>
              <a:buClrTx/>
              <a:buSzTx/>
              <a:buFontTx/>
              <a:buNone/>
              <a:tabLst/>
              <a:defRPr/>
            </a:pPr>
            <a:r>
              <a:rPr kumimoji="0" lang="en-US" sz="4400" i="0" u="none" strike="noStrike" kern="1200" cap="none" spc="0" normalizeH="0" baseline="0" noProof="0">
                <a:ln>
                  <a:noFill/>
                </a:ln>
                <a:effectLst/>
                <a:uLnTx/>
                <a:uFillTx/>
                <a:latin typeface="Neue Haas Grotesk Text Pro" panose="020B0504020202020204" pitchFamily="34" charset="77"/>
                <a:ea typeface="+mn-ea"/>
                <a:cs typeface="Arial" panose="020B0604020202020204" pitchFamily="34" charset="0"/>
              </a:rPr>
              <a:t>Give yourself flexibility </a:t>
            </a:r>
            <a:br>
              <a:rPr kumimoji="0" lang="en-US" sz="4400" i="0" u="none" strike="noStrike" kern="1200" cap="none" spc="0" normalizeH="0" baseline="0" noProof="0">
                <a:ln>
                  <a:noFill/>
                </a:ln>
                <a:effectLst/>
                <a:uLnTx/>
                <a:uFillTx/>
                <a:latin typeface="Neue Haas Grotesk Text Pro" panose="020B0504020202020204" pitchFamily="34" charset="77"/>
                <a:ea typeface="+mn-ea"/>
                <a:cs typeface="Arial" panose="020B0604020202020204" pitchFamily="34" charset="0"/>
              </a:rPr>
            </a:br>
            <a:r>
              <a:rPr kumimoji="0" lang="en-US" sz="4400" i="0" u="none" strike="noStrike" kern="1200" cap="none" spc="0" normalizeH="0" baseline="0" noProof="0">
                <a:ln>
                  <a:noFill/>
                </a:ln>
                <a:effectLst/>
                <a:uLnTx/>
                <a:uFillTx/>
                <a:latin typeface="Neue Haas Grotesk Text Pro" panose="020B0504020202020204" pitchFamily="34" charset="77"/>
                <a:ea typeface="+mn-ea"/>
                <a:cs typeface="Arial" panose="020B0604020202020204" pitchFamily="34" charset="0"/>
              </a:rPr>
              <a:t>and amazing tax savings! </a:t>
            </a:r>
          </a:p>
          <a:p>
            <a:pPr>
              <a:lnSpc>
                <a:spcPct val="110000"/>
              </a:lnSpc>
              <a:defRPr/>
            </a:pPr>
            <a:endParaRPr lang="en-US" sz="4400">
              <a:latin typeface="Neue Haas Grotesk Text Pro" panose="020B0504020202020204" pitchFamily="34" charset="77"/>
              <a:cs typeface="Arial"/>
            </a:endParaRPr>
          </a:p>
        </p:txBody>
      </p:sp>
      <p:sp>
        <p:nvSpPr>
          <p:cNvPr id="12" name="TextBox 11">
            <a:extLst>
              <a:ext uri="{FF2B5EF4-FFF2-40B4-BE49-F238E27FC236}">
                <a16:creationId xmlns:a16="http://schemas.microsoft.com/office/drawing/2014/main" id="{80ECED47-4653-F069-492C-708CB9CEE4CB}"/>
              </a:ext>
            </a:extLst>
          </p:cNvPr>
          <p:cNvSpPr txBox="1"/>
          <p:nvPr/>
        </p:nvSpPr>
        <p:spPr>
          <a:xfrm>
            <a:off x="628650" y="6449267"/>
            <a:ext cx="6966769" cy="230832"/>
          </a:xfrm>
          <a:prstGeom prst="rect">
            <a:avLst/>
          </a:prstGeom>
          <a:noFill/>
        </p:spPr>
        <p:txBody>
          <a:bodyPr wrap="square" lIns="0" rIns="0" rtlCol="0">
            <a:spAutoFit/>
          </a:bodyPr>
          <a:lstStyle/>
          <a:p>
            <a:r>
              <a:rPr lang="en-US" sz="900">
                <a:solidFill>
                  <a:schemeClr val="bg1"/>
                </a:solidFill>
                <a:latin typeface="Neue Haas Grotesk Text Pro" panose="020B0504020202020204" pitchFamily="34" charset="77"/>
                <a:cs typeface="Arial" pitchFamily="34" charset="0"/>
              </a:rPr>
              <a:t>Copyright © 2025 HealthEquity, Inc. All rights reserved.  |  HealthEquity does not provide legal, tax or financial advice.</a:t>
            </a:r>
          </a:p>
        </p:txBody>
      </p:sp>
    </p:spTree>
    <p:extLst>
      <p:ext uri="{BB962C8B-B14F-4D97-AF65-F5344CB8AC3E}">
        <p14:creationId xmlns:p14="http://schemas.microsoft.com/office/powerpoint/2010/main" val="2572486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F16F0F93-11B4-FDCA-518A-F0CDA929D1F8}"/>
              </a:ext>
            </a:extLst>
          </p:cNvPr>
          <p:cNvSpPr>
            <a:spLocks noGrp="1"/>
          </p:cNvSpPr>
          <p:nvPr>
            <p:ph type="title"/>
          </p:nvPr>
        </p:nvSpPr>
        <p:spPr>
          <a:xfrm>
            <a:off x="853442" y="365762"/>
            <a:ext cx="10836993" cy="1388585"/>
          </a:xfrm>
        </p:spPr>
        <p:txBody>
          <a:bodyPr/>
          <a:lstStyle/>
          <a:p>
            <a:r>
              <a:rPr lang="en-US">
                <a:latin typeface="Neue Haas Grotesk Text Pro" panose="020B0504020202020204" pitchFamily="34" charset="77"/>
                <a:cs typeface="Arial"/>
              </a:rPr>
              <a:t>The more you contribute </a:t>
            </a:r>
            <a:br>
              <a:rPr lang="en-US">
                <a:latin typeface="Neue Haas Grotesk Text Pro" panose="020B0504020202020204" pitchFamily="34" charset="77"/>
                <a:cs typeface="Arial"/>
              </a:rPr>
            </a:br>
            <a:r>
              <a:rPr lang="en-US">
                <a:latin typeface="Neue Haas Grotesk Text Pro" panose="020B0504020202020204" pitchFamily="34" charset="77"/>
                <a:cs typeface="Arial"/>
              </a:rPr>
              <a:t>the more you save</a:t>
            </a:r>
            <a:endParaRPr lang="en-US">
              <a:latin typeface="Neue Haas Grotesk Text Pro" panose="020B0504020202020204" pitchFamily="34" charset="77"/>
              <a:cs typeface="Arial" panose="020B0604020202020204" pitchFamily="34" charset="0"/>
            </a:endParaRPr>
          </a:p>
        </p:txBody>
      </p:sp>
      <p:graphicFrame>
        <p:nvGraphicFramePr>
          <p:cNvPr id="10" name="Table 9">
            <a:extLst>
              <a:ext uri="{FF2B5EF4-FFF2-40B4-BE49-F238E27FC236}">
                <a16:creationId xmlns:a16="http://schemas.microsoft.com/office/drawing/2014/main" id="{10B49911-DE75-16EE-5ADE-6717FE50774F}"/>
              </a:ext>
            </a:extLst>
          </p:cNvPr>
          <p:cNvGraphicFramePr>
            <a:graphicFrameLocks noGrp="1"/>
          </p:cNvGraphicFramePr>
          <p:nvPr>
            <p:extLst>
              <p:ext uri="{D42A27DB-BD31-4B8C-83A1-F6EECF244321}">
                <p14:modId xmlns:p14="http://schemas.microsoft.com/office/powerpoint/2010/main" val="2995780333"/>
              </p:ext>
            </p:extLst>
          </p:nvPr>
        </p:nvGraphicFramePr>
        <p:xfrm>
          <a:off x="2095716" y="2743055"/>
          <a:ext cx="7721600" cy="1752600"/>
        </p:xfrm>
        <a:graphic>
          <a:graphicData uri="http://schemas.openxmlformats.org/drawingml/2006/table">
            <a:tbl>
              <a:tblPr firstRow="1" bandRow="1">
                <a:tableStyleId>{5C22544A-7EE6-4342-B048-85BDC9FD1C3A}</a:tableStyleId>
              </a:tblPr>
              <a:tblGrid>
                <a:gridCol w="3860800">
                  <a:extLst>
                    <a:ext uri="{9D8B030D-6E8A-4147-A177-3AD203B41FA5}">
                      <a16:colId xmlns:a16="http://schemas.microsoft.com/office/drawing/2014/main" val="1965431758"/>
                    </a:ext>
                  </a:extLst>
                </a:gridCol>
                <a:gridCol w="3860800">
                  <a:extLst>
                    <a:ext uri="{9D8B030D-6E8A-4147-A177-3AD203B41FA5}">
                      <a16:colId xmlns:a16="http://schemas.microsoft.com/office/drawing/2014/main" val="766925907"/>
                    </a:ext>
                  </a:extLst>
                </a:gridCol>
              </a:tblGrid>
              <a:tr h="772160">
                <a:tc>
                  <a:txBody>
                    <a:bodyPr/>
                    <a:lstStyle/>
                    <a:p>
                      <a:r>
                        <a:rPr lang="en-US" sz="1900" b="1" i="0" dirty="0">
                          <a:latin typeface="Neue Haas Grotesk Text Pro" panose="020B0504020202020204" pitchFamily="34" charset="77"/>
                          <a:cs typeface="Arial" panose="020B0604020202020204" pitchFamily="34" charset="0"/>
                        </a:rPr>
                        <a:t>2026 Contribution limit</a:t>
                      </a:r>
                    </a:p>
                  </a:txBody>
                  <a:tcPr marL="243840" marR="243840" marT="243840" marB="243840" anchor="ctr">
                    <a:lnB w="12700" cap="flat" cmpd="sng" algn="ctr">
                      <a:solidFill>
                        <a:schemeClr val="bg2"/>
                      </a:solidFill>
                      <a:prstDash val="solid"/>
                      <a:round/>
                      <a:headEnd type="none" w="med" len="med"/>
                      <a:tailEnd type="none" w="med" len="med"/>
                    </a:lnB>
                  </a:tcPr>
                </a:tc>
                <a:tc>
                  <a:txBody>
                    <a:bodyPr/>
                    <a:lstStyle/>
                    <a:p>
                      <a:r>
                        <a:rPr lang="en-US" sz="1900" b="1" i="0">
                          <a:latin typeface="Neue Haas Grotesk Text Pro" panose="020B0504020202020204" pitchFamily="34" charset="77"/>
                          <a:cs typeface="Arial" panose="020B0604020202020204" pitchFamily="34" charset="0"/>
                        </a:rPr>
                        <a:t>Tax savings*</a:t>
                      </a:r>
                    </a:p>
                  </a:txBody>
                  <a:tcPr marL="243840" marR="243840" marT="243840" marB="243840" anchor="ctr">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665257813"/>
                  </a:ext>
                </a:extLst>
              </a:tr>
              <a:tr h="975360">
                <a:tc>
                  <a:txBody>
                    <a:bodyPr/>
                    <a:lstStyle/>
                    <a:p>
                      <a:r>
                        <a:rPr lang="en-US" sz="3200" b="0" i="0" dirty="0">
                          <a:latin typeface="Neue Haas Grotesk Text Pro" panose="020B0504020202020204" pitchFamily="34" charset="77"/>
                          <a:cs typeface="Arial"/>
                        </a:rPr>
                        <a:t>$3,400</a:t>
                      </a:r>
                      <a:endParaRPr lang="en-US" sz="3200" dirty="0">
                        <a:latin typeface="Neue Haas Grotesk Text Pro" panose="020B0504020202020204" pitchFamily="34" charset="77"/>
                        <a:cs typeface="Arial" panose="020B0604020202020204" pitchFamily="34" charset="0"/>
                      </a:endParaRPr>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a:txBody>
                    <a:bodyPr/>
                    <a:lstStyle/>
                    <a:p>
                      <a:pPr marL="0" marR="0" indent="0" algn="l" rtl="0" eaLnBrk="1" fontAlgn="auto" latinLnBrk="0" hangingPunct="1">
                        <a:lnSpc>
                          <a:spcPct val="100000"/>
                        </a:lnSpc>
                        <a:spcBef>
                          <a:spcPts val="0"/>
                        </a:spcBef>
                        <a:spcAft>
                          <a:spcPts val="0"/>
                        </a:spcAft>
                        <a:buClrTx/>
                        <a:buSzTx/>
                        <a:buFontTx/>
                        <a:buNone/>
                      </a:pPr>
                      <a:r>
                        <a:rPr lang="en-US" sz="3200" b="1" i="0" dirty="0">
                          <a:solidFill>
                            <a:schemeClr val="tx1"/>
                          </a:solidFill>
                          <a:latin typeface="Neue Haas Grotesk Text Pro" panose="020B0504020202020204" pitchFamily="34" charset="77"/>
                          <a:cs typeface="Arial"/>
                        </a:rPr>
                        <a:t>$680 </a:t>
                      </a:r>
                      <a:endParaRPr lang="en-US" sz="3200" b="1" dirty="0">
                        <a:solidFill>
                          <a:schemeClr val="tx1"/>
                        </a:solidFill>
                        <a:latin typeface="Neue Haas Grotesk Text Pro" panose="020B0504020202020204" pitchFamily="34" charset="77"/>
                        <a:cs typeface="Arial" panose="020B0604020202020204" pitchFamily="34" charset="0"/>
                      </a:endParaRPr>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693459339"/>
                  </a:ext>
                </a:extLst>
              </a:tr>
            </a:tbl>
          </a:graphicData>
        </a:graphic>
      </p:graphicFrame>
      <p:sp>
        <p:nvSpPr>
          <p:cNvPr id="11" name="Rectangle 10">
            <a:extLst>
              <a:ext uri="{FF2B5EF4-FFF2-40B4-BE49-F238E27FC236}">
                <a16:creationId xmlns:a16="http://schemas.microsoft.com/office/drawing/2014/main" id="{E2BC97FD-977C-9347-F52A-815E167273E7}"/>
              </a:ext>
            </a:extLst>
          </p:cNvPr>
          <p:cNvSpPr/>
          <p:nvPr/>
        </p:nvSpPr>
        <p:spPr>
          <a:xfrm>
            <a:off x="2095716" y="4718997"/>
            <a:ext cx="7963240" cy="584968"/>
          </a:xfrm>
          <a:prstGeom prst="rect">
            <a:avLst/>
          </a:prstGeom>
        </p:spPr>
        <p:txBody>
          <a:bodyPr wrap="square">
            <a:spAutoFit/>
          </a:bodyPr>
          <a:lstStyle/>
          <a:p>
            <a:pPr defTabSz="609570"/>
            <a:r>
              <a:rPr lang="en-US" sz="1067">
                <a:solidFill>
                  <a:srgbClr val="6F6F6F"/>
                </a:solidFill>
                <a:latin typeface="Neue Haas Grotesk Text Pro" panose="020B0504020202020204" pitchFamily="34" charset="77"/>
                <a:ea typeface="Calibri" panose="020F0502020204030204" pitchFamily="34" charset="0"/>
                <a:cs typeface="Arial" panose="020B0604020202020204" pitchFamily="34" charset="0"/>
              </a:rPr>
              <a:t>*Estimated savings are based on an assumed combined federal and state income tax bracket of 20%. Actual savings will depend on your taxable income and tax status.</a:t>
            </a:r>
          </a:p>
          <a:p>
            <a:pPr defTabSz="609570"/>
            <a:endParaRPr lang="en-US" sz="1067">
              <a:solidFill>
                <a:srgbClr val="6F6F6F"/>
              </a:solidFill>
              <a:latin typeface="Neue Haas Grotesk Text Pro" panose="020B0504020202020204" pitchFamily="34" charset="77"/>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7342194"/>
      </p:ext>
    </p:extLst>
  </p:cSld>
  <p:clrMapOvr>
    <a:masterClrMapping/>
  </p:clrMapOvr>
</p:sld>
</file>

<file path=ppt/theme/theme1.xml><?xml version="1.0" encoding="utf-8"?>
<a:theme xmlns:a="http://schemas.openxmlformats.org/drawingml/2006/main" name="TITLE">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7FD553A7-4B12-43C7-A896-83F5C14DE38C}"/>
    </a:ext>
  </a:extLst>
</a:theme>
</file>

<file path=ppt/theme/theme10.xml><?xml version="1.0" encoding="utf-8"?>
<a:theme xmlns:a="http://schemas.openxmlformats.org/drawingml/2006/main" name="Basic Slide Layouts">
  <a:themeElements>
    <a:clrScheme name="HealthEquity 2024">
      <a:dk1>
        <a:srgbClr val="2A2C2C"/>
      </a:dk1>
      <a:lt1>
        <a:srgbClr val="FFFFFF"/>
      </a:lt1>
      <a:dk2>
        <a:srgbClr val="4F2883"/>
      </a:dk2>
      <a:lt2>
        <a:srgbClr val="F2F2F2"/>
      </a:lt2>
      <a:accent1>
        <a:srgbClr val="018089"/>
      </a:accent1>
      <a:accent2>
        <a:srgbClr val="ED9D11"/>
      </a:accent2>
      <a:accent3>
        <a:srgbClr val="EA6759"/>
      </a:accent3>
      <a:accent4>
        <a:srgbClr val="AF2E7E"/>
      </a:accent4>
      <a:accent5>
        <a:srgbClr val="0E5B8E"/>
      </a:accent5>
      <a:accent6>
        <a:srgbClr val="A7A8AB"/>
      </a:accent6>
      <a:hlink>
        <a:srgbClr val="018089"/>
      </a:hlink>
      <a:folHlink>
        <a:srgbClr val="AF2E7E"/>
      </a:folHlink>
    </a:clrScheme>
    <a:fontScheme name="Custom 1">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ealthEquity PPT Template 2025 External" id="{CD444775-3A16-F744-8854-EA6B4EACBD15}" vid="{560B8819-A07E-C243-8F45-59D17C4331BF}"/>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3.xml><?xml version="1.0" encoding="utf-8"?>
<a:theme xmlns:a="http://schemas.openxmlformats.org/drawingml/2006/main" name="1_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4.xml><?xml version="1.0" encoding="utf-8"?>
<a:theme xmlns:a="http://schemas.openxmlformats.org/drawingml/2006/main" name="SECTION BREAKS">
  <a:themeElements>
    <a:clrScheme name="Custom 1">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C94717C-8FD7-4154-A295-25A717B672D3}"/>
    </a:ext>
  </a:extLst>
</a:theme>
</file>

<file path=ppt/theme/theme5.xml><?xml version="1.0" encoding="utf-8"?>
<a:theme xmlns:a="http://schemas.openxmlformats.org/drawingml/2006/main" name="BASIC LAYOUTS">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141C49AC-49E0-4937-BA2E-C8D5569D0632}"/>
    </a:ext>
  </a:extLst>
</a:theme>
</file>

<file path=ppt/theme/theme6.xml><?xml version="1.0" encoding="utf-8"?>
<a:theme xmlns:a="http://schemas.openxmlformats.org/drawingml/2006/main" name="1_BASIC LAYOUTS">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Neue Haas Grotesk Text Pro">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141C49AC-49E0-4937-BA2E-C8D5569D0632}"/>
    </a:ext>
  </a:extLst>
</a:theme>
</file>

<file path=ppt/theme/theme7.xml><?xml version="1.0" encoding="utf-8"?>
<a:theme xmlns:a="http://schemas.openxmlformats.org/drawingml/2006/main" name="CLOSING">
  <a:themeElements>
    <a:clrScheme name="HealthEquity 2022">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5AC2409B-6AB5-4448-8574-F4FAA1332A10}"/>
    </a:ext>
  </a:extLst>
</a:theme>
</file>

<file path=ppt/theme/theme8.xml><?xml version="1.0" encoding="utf-8"?>
<a:theme xmlns:a="http://schemas.openxmlformats.org/drawingml/2006/main" name="SECTION BREAKS">
  <a:themeElements>
    <a:clrScheme name="Custom 1">
      <a:dk1>
        <a:srgbClr val="2A2C2C"/>
      </a:dk1>
      <a:lt1>
        <a:srgbClr val="FFFFFF"/>
      </a:lt1>
      <a:dk2>
        <a:srgbClr val="4F2883"/>
      </a:dk2>
      <a:lt2>
        <a:srgbClr val="F2F2F2"/>
      </a:lt2>
      <a:accent1>
        <a:srgbClr val="007F93"/>
      </a:accent1>
      <a:accent2>
        <a:srgbClr val="4E2882"/>
      </a:accent2>
      <a:accent3>
        <a:srgbClr val="AD2C7D"/>
      </a:accent3>
      <a:accent4>
        <a:srgbClr val="0E5B8E"/>
      </a:accent4>
      <a:accent5>
        <a:srgbClr val="EA6758"/>
      </a:accent5>
      <a:accent6>
        <a:srgbClr val="EB9C14"/>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C94717C-8FD7-4154-A295-25A717B672D3}"/>
    </a:ext>
  </a:extLst>
</a:theme>
</file>

<file path=ppt/theme/theme9.xml><?xml version="1.0" encoding="utf-8"?>
<a:theme xmlns:a="http://schemas.openxmlformats.org/drawingml/2006/main" name="2_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163BB26-AA7E-1342-8E69-FE9A21EC52BE}">
  <we:reference id="b0430364-2ab6-47cd-907e-f8b72239b204" version="3.19.222.0" store="EXCatalog" storeType="EXCatalog"/>
  <we:alternateReferences>
    <we:reference id="WA200000729" version="3.19.222.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25429D44E3E341AE8CF3DCC26112CF" ma:contentTypeVersion="14" ma:contentTypeDescription="Create a new document." ma:contentTypeScope="" ma:versionID="ae1e630f5839acc4caa4a5909e8705c2">
  <xsd:schema xmlns:xsd="http://www.w3.org/2001/XMLSchema" xmlns:xs="http://www.w3.org/2001/XMLSchema" xmlns:p="http://schemas.microsoft.com/office/2006/metadata/properties" xmlns:ns2="a4c24deb-6510-4f36-abef-353a6680f7e7" xmlns:ns3="9babf503-ade8-4b92-8801-769fe6ea6535" targetNamespace="http://schemas.microsoft.com/office/2006/metadata/properties" ma:root="true" ma:fieldsID="95e2b4dbc7244805c36fd1e66371bd92" ns2:_="" ns3:_="">
    <xsd:import namespace="a4c24deb-6510-4f36-abef-353a6680f7e7"/>
    <xsd:import namespace="9babf503-ade8-4b92-8801-769fe6ea653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24deb-6510-4f36-abef-353a6680f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5b63519-2865-40f6-b4ff-6a0af005ef4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abf503-ade8-4b92-8801-769fe6ea653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c8e1ddf4-234c-4405-92f7-02506505f745}" ma:internalName="TaxCatchAll" ma:showField="CatchAllData" ma:web="9babf503-ade8-4b92-8801-769fe6ea65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babf503-ade8-4b92-8801-769fe6ea6535" xsi:nil="true"/>
    <lcf76f155ced4ddcb4097134ff3c332f xmlns="a4c24deb-6510-4f36-abef-353a6680f7e7">
      <Terms xmlns="http://schemas.microsoft.com/office/infopath/2007/PartnerControls"/>
    </lcf76f155ced4ddcb4097134ff3c332f>
    <SharedWithUsers xmlns="9babf503-ade8-4b92-8801-769fe6ea6535">
      <UserInfo>
        <DisplayName/>
        <AccountId xsi:nil="true"/>
        <AccountType/>
      </UserInfo>
    </SharedWithUsers>
    <MediaLengthInSeconds xmlns="a4c24deb-6510-4f36-abef-353a6680f7e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AD9E22-3E92-4E25-BB3E-559A09928748}">
  <ds:schemaRefs>
    <ds:schemaRef ds:uri="9babf503-ade8-4b92-8801-769fe6ea6535"/>
    <ds:schemaRef ds:uri="a4c24deb-6510-4f36-abef-353a6680f7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78871DB-A72B-45D7-ACA9-F737453A169A}">
  <ds:schemaRefs>
    <ds:schemaRef ds:uri="http://purl.org/dc/terms/"/>
    <ds:schemaRef ds:uri="http://www.w3.org/XML/1998/namespace"/>
    <ds:schemaRef ds:uri="http://schemas.microsoft.com/office/2006/documentManagement/types"/>
    <ds:schemaRef ds:uri="http://purl.org/dc/dcmitype/"/>
    <ds:schemaRef ds:uri="a4c24deb-6510-4f36-abef-353a6680f7e7"/>
    <ds:schemaRef ds:uri="http://schemas.openxmlformats.org/package/2006/metadata/core-properties"/>
    <ds:schemaRef ds:uri="http://schemas.microsoft.com/office/infopath/2007/PartnerControls"/>
    <ds:schemaRef ds:uri="9babf503-ade8-4b92-8801-769fe6ea6535"/>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3D652FF3-FD75-470D-9164-DD54CEF4E927}">
  <ds:schemaRefs>
    <ds:schemaRef ds:uri="http://schemas.microsoft.com/sharepoint/v3/contenttype/forms"/>
  </ds:schemaRefs>
</ds:datastoreItem>
</file>

<file path=docMetadata/LabelInfo.xml><?xml version="1.0" encoding="utf-8"?>
<clbl:labelList xmlns:clbl="http://schemas.microsoft.com/office/2020/mipLabelMetadata">
  <clbl:label id="{3b23c674-de8a-426d-bc8b-74ad6594a910}" enabled="1" method="Standard" siteId="{c5d0ad88-8f93-43b8-9b7c-c8a3bb8e410a}" removed="0"/>
</clbl:labelList>
</file>

<file path=docProps/app.xml><?xml version="1.0" encoding="utf-8"?>
<Properties xmlns="http://schemas.openxmlformats.org/officeDocument/2006/extended-properties" xmlns:vt="http://schemas.openxmlformats.org/officeDocument/2006/docPropsVTypes">
  <TotalTime>122</TotalTime>
  <Words>3286</Words>
  <Application>Microsoft Office PowerPoint</Application>
  <PresentationFormat>Widescreen</PresentationFormat>
  <Paragraphs>366</Paragraphs>
  <Slides>26</Slides>
  <Notes>26</Notes>
  <HiddenSlides>0</HiddenSlides>
  <MMClips>0</MMClips>
  <ScaleCrop>false</ScaleCrop>
  <HeadingPairs>
    <vt:vector size="4" baseType="variant">
      <vt:variant>
        <vt:lpstr>Theme</vt:lpstr>
      </vt:variant>
      <vt:variant>
        <vt:i4>10</vt:i4>
      </vt:variant>
      <vt:variant>
        <vt:lpstr>Slide Titles</vt:lpstr>
      </vt:variant>
      <vt:variant>
        <vt:i4>26</vt:i4>
      </vt:variant>
    </vt:vector>
  </HeadingPairs>
  <TitlesOfParts>
    <vt:vector size="36" baseType="lpstr">
      <vt:lpstr>TITLE</vt:lpstr>
      <vt:lpstr>CONTENT</vt:lpstr>
      <vt:lpstr>1_CONTENT</vt:lpstr>
      <vt:lpstr>SECTION BREAKS</vt:lpstr>
      <vt:lpstr>BASIC LAYOUTS</vt:lpstr>
      <vt:lpstr>1_BASIC LAYOUTS</vt:lpstr>
      <vt:lpstr>CLOSING</vt:lpstr>
      <vt:lpstr>SECTION BREAKS</vt:lpstr>
      <vt:lpstr>2_CONTENT</vt:lpstr>
      <vt:lpstr>Basic Slide Layouts</vt:lpstr>
      <vt:lpstr>FSA essentials: Spend tax-free, save more on healthcare</vt:lpstr>
      <vt:lpstr>Surprising health savings</vt:lpstr>
      <vt:lpstr>PowerPoint Presentation</vt:lpstr>
      <vt:lpstr>Tax-free contributions </vt:lpstr>
      <vt:lpstr>Save $600+</vt:lpstr>
      <vt:lpstr>Tax-free spending on eligible expenses</vt:lpstr>
      <vt:lpstr>PowerPoint Presentation</vt:lpstr>
      <vt:lpstr>PowerPoint Presentation</vt:lpstr>
      <vt:lpstr>The more you contribute  the more you save</vt:lpstr>
      <vt:lpstr>Smart spending starts with thoughtful planning</vt:lpstr>
      <vt:lpstr>Pro-tip: You only save  if you spend it all </vt:lpstr>
      <vt:lpstr>PowerPoint Presentation</vt:lpstr>
      <vt:lpstr>PowerPoint Presentation</vt:lpstr>
      <vt:lpstr>Meet Jessica  and Miles</vt:lpstr>
      <vt:lpstr>Nia’s commuter savings</vt:lpstr>
      <vt:lpstr>PowerPoint Presentation</vt:lpstr>
      <vt:lpstr>One card for multiple accounts  </vt:lpstr>
      <vt:lpstr>PowerPoint Presentation</vt:lpstr>
      <vt:lpstr>What’s needed  for reimbursement</vt:lpstr>
      <vt:lpstr>Download the EZ receipts mobile app</vt:lpstr>
      <vt:lpstr>HealthEquity  makes saving easy</vt:lpstr>
      <vt:lpstr>PowerPoint Presentation</vt:lpstr>
      <vt:lpstr>PowerPoint Presentation</vt:lpstr>
      <vt:lpstr>PowerPoint Presentation</vt:lpstr>
      <vt:lpstr>2026 Carryover</vt:lpstr>
      <vt:lpstr>Grace period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Cowin</dc:creator>
  <cp:lastModifiedBy>Amy Cowin</cp:lastModifiedBy>
  <cp:revision>12</cp:revision>
  <dcterms:created xsi:type="dcterms:W3CDTF">2022-12-12T15:11:16Z</dcterms:created>
  <dcterms:modified xsi:type="dcterms:W3CDTF">2025-10-09T21:24:52Z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b23c674-de8a-426d-bc8b-74ad6594a910_Enabled">
    <vt:lpwstr>true</vt:lpwstr>
  </property>
  <property fmtid="{D5CDD505-2E9C-101B-9397-08002B2CF9AE}" pid="3" name="MSIP_Label_3b23c674-de8a-426d-bc8b-74ad6594a910_SetDate">
    <vt:lpwstr>2022-12-12T15:11:16Z</vt:lpwstr>
  </property>
  <property fmtid="{D5CDD505-2E9C-101B-9397-08002B2CF9AE}" pid="4" name="MSIP_Label_3b23c674-de8a-426d-bc8b-74ad6594a910_Method">
    <vt:lpwstr>Standard</vt:lpwstr>
  </property>
  <property fmtid="{D5CDD505-2E9C-101B-9397-08002B2CF9AE}" pid="5" name="MSIP_Label_3b23c674-de8a-426d-bc8b-74ad6594a910_Name">
    <vt:lpwstr>HQY Proprietary</vt:lpwstr>
  </property>
  <property fmtid="{D5CDD505-2E9C-101B-9397-08002B2CF9AE}" pid="6" name="MSIP_Label_3b23c674-de8a-426d-bc8b-74ad6594a910_SiteId">
    <vt:lpwstr>c5d0ad88-8f93-43b8-9b7c-c8a3bb8e410a</vt:lpwstr>
  </property>
  <property fmtid="{D5CDD505-2E9C-101B-9397-08002B2CF9AE}" pid="7" name="MSIP_Label_3b23c674-de8a-426d-bc8b-74ad6594a910_ActionId">
    <vt:lpwstr>359d399a-d708-49bd-a006-b2f5b296c889</vt:lpwstr>
  </property>
  <property fmtid="{D5CDD505-2E9C-101B-9397-08002B2CF9AE}" pid="8" name="MSIP_Label_3b23c674-de8a-426d-bc8b-74ad6594a910_ContentBits">
    <vt:lpwstr>0</vt:lpwstr>
  </property>
  <property fmtid="{D5CDD505-2E9C-101B-9397-08002B2CF9AE}" pid="9" name="ContentTypeId">
    <vt:lpwstr>0x010100F025429D44E3E341AE8CF3DCC26112CF</vt:lpwstr>
  </property>
  <property fmtid="{D5CDD505-2E9C-101B-9397-08002B2CF9AE}" pid="10" name="MediaServiceImageTags">
    <vt:lpwstr/>
  </property>
  <property fmtid="{D5CDD505-2E9C-101B-9397-08002B2CF9AE}" pid="11" name="Order">
    <vt:r8>3802300</vt:r8>
  </property>
  <property fmtid="{D5CDD505-2E9C-101B-9397-08002B2CF9AE}" pid="12" name="xd_Signature">
    <vt:bool>false</vt:bool>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ies>
</file>