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87" r:id="rId6"/>
    <p:sldMasterId id="2147483690" r:id="rId7"/>
    <p:sldMasterId id="2147483696" r:id="rId8"/>
    <p:sldMasterId id="2147483702" r:id="rId9"/>
    <p:sldMasterId id="2147483722" r:id="rId10"/>
    <p:sldMasterId id="2147483742" r:id="rId11"/>
    <p:sldMasterId id="2147483749" r:id="rId12"/>
  </p:sldMasterIdLst>
  <p:notesMasterIdLst>
    <p:notesMasterId r:id="rId35"/>
  </p:notesMasterIdLst>
  <p:sldIdLst>
    <p:sldId id="260" r:id="rId13"/>
    <p:sldId id="3975" r:id="rId14"/>
    <p:sldId id="3989" r:id="rId15"/>
    <p:sldId id="3997" r:id="rId16"/>
    <p:sldId id="3987" r:id="rId17"/>
    <p:sldId id="3943" r:id="rId18"/>
    <p:sldId id="362" r:id="rId19"/>
    <p:sldId id="344" r:id="rId20"/>
    <p:sldId id="3938" r:id="rId21"/>
    <p:sldId id="364" r:id="rId22"/>
    <p:sldId id="346" r:id="rId23"/>
    <p:sldId id="365" r:id="rId24"/>
    <p:sldId id="345" r:id="rId25"/>
    <p:sldId id="3929" r:id="rId26"/>
    <p:sldId id="3944" r:id="rId27"/>
    <p:sldId id="3998" r:id="rId28"/>
    <p:sldId id="356" r:id="rId29"/>
    <p:sldId id="4000" r:id="rId30"/>
    <p:sldId id="3999" r:id="rId31"/>
    <p:sldId id="3924" r:id="rId32"/>
    <p:sldId id="3945" r:id="rId33"/>
    <p:sldId id="3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17948-582A-1E3B-F9E0-88C4E4C09D7E}" name="Michaun Muffett-Lane" initials="MM" userId="S::mmuffettlane@healthequity.com::4b8e38fc-0ded-419a-a82f-94fa6d006cd0" providerId="AD"/>
  <p188:author id="{3D577866-9A8D-1EF5-DDB1-FE5DA5F4F8CC}" name="Amy Cowin" initials="AC" userId="S::acowin@healthequity.com::eb56b0cb-f9eb-4900-aabd-0bba0cb61343"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6ED26ACA-56AA-FFEB-4FA7-E420088DF390}" name="Alyse Wilkins" initials="AW" userId="S::awilkins@healthequity.com::b41b2283-0071-48a8-9a75-310b42b50f28" providerId="AD"/>
  <p188:author id="{C7FCF0D4-86D5-162E-8106-88BC0765DA99}" name="Beau Colvin" initials="BC" userId="S::bcolvin@healthequity.com::a8ed4415-e91e-4ec7-ade8-329fbd4161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B23D28-246A-0A8B-EBB3-ED7EA71B2A95}" v="6" dt="2025-09-25T16:39:39.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5890" autoAdjust="0"/>
  </p:normalViewPr>
  <p:slideViewPr>
    <p:cSldViewPr snapToGrid="0">
      <p:cViewPr varScale="1">
        <p:scale>
          <a:sx n="40" d="100"/>
          <a:sy n="40" d="100"/>
        </p:scale>
        <p:origin x="1660" y="260"/>
      </p:cViewPr>
      <p:guideLst/>
    </p:cSldViewPr>
  </p:slideViewPr>
  <p:notesTextViewPr>
    <p:cViewPr>
      <p:scale>
        <a:sx n="100" d="100"/>
        <a:sy n="100" d="100"/>
      </p:scale>
      <p:origin x="0" y="-40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55A53-0E52-424E-8F6E-B19C5167C48F}"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9AAB7-D858-457E-9C3F-D97DB551B3E5}" type="slidenum">
              <a:rPr lang="en-US" smtClean="0"/>
              <a:t>‹#›</a:t>
            </a:fld>
            <a:endParaRPr lang="en-US"/>
          </a:p>
        </p:txBody>
      </p:sp>
    </p:spTree>
    <p:extLst>
      <p:ext uri="{BB962C8B-B14F-4D97-AF65-F5344CB8AC3E}">
        <p14:creationId xmlns:p14="http://schemas.microsoft.com/office/powerpoint/2010/main" val="253301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ageworks.com/forms/dcpaymeback.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play.google.com/store/apps/details?id=com.wageworks.ezreceipts" TargetMode="External"/><Relationship Id="rId4" Type="http://schemas.openxmlformats.org/officeDocument/2006/relationships/hyperlink" Target="https://apps.apple.com/us/app/ez-receipts/id41265076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Thanks for joining today to learn how you can turn caregiving into tax savings with a HealthEquity Dependent Care Flexible Spending Account. My name is [presenter name} and will be sharing with you the advantages of a DCFSA. </a:t>
            </a:r>
            <a:r>
              <a:rPr lang="en-US" sz="1800" b="0" i="0">
                <a:solidFill>
                  <a:srgbClr val="000000"/>
                </a:solidFill>
                <a:effectLst/>
                <a:latin typeface="Calibri" panose="020F0502020204030204" pitchFamily="34" charset="0"/>
              </a:rPr>
              <a:t>Let’s dive in.</a:t>
            </a:r>
            <a:endParaRPr lang="en-US" sz="1800" b="0" i="0" dirty="0">
              <a:solidFill>
                <a:srgbClr val="000000"/>
              </a:solidFill>
              <a:effectLst/>
              <a:latin typeface="Calibri" panose="020F0502020204030204" pitchFamily="34" charset="0"/>
            </a:endParaRPr>
          </a:p>
          <a:p>
            <a:endParaRPr lang="en-US" sz="18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53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There are a number of eligible expenses you can use funds for to care for your eligible dependents.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can easily search for possible eligible expenses to use your DCFSA funds on at healthequity.com/</a:t>
            </a:r>
            <a:r>
              <a:rPr lang="en-US" b="0" i="0" u="none" strike="noStrike" dirty="0" err="1">
                <a:solidFill>
                  <a:srgbClr val="000000"/>
                </a:solidFill>
                <a:effectLst/>
                <a:latin typeface="Calibri" panose="020F0502020204030204" pitchFamily="34" charset="0"/>
              </a:rPr>
              <a:t>dcfsa</a:t>
            </a:r>
            <a:r>
              <a:rPr lang="en-US" b="0" i="0" u="none" strike="noStrike" dirty="0">
                <a:solidFill>
                  <a:srgbClr val="000000"/>
                </a:solidFill>
                <a:effectLst/>
                <a:latin typeface="Calibri" panose="020F0502020204030204" pitchFamily="34" charset="0"/>
              </a:rPr>
              <a:t>-(dash)</a:t>
            </a:r>
            <a:r>
              <a:rPr lang="en-US" b="0" i="0" u="none" strike="noStrike" dirty="0" err="1">
                <a:solidFill>
                  <a:srgbClr val="000000"/>
                </a:solidFill>
                <a:effectLst/>
                <a:latin typeface="Calibri" panose="020F0502020204030204" pitchFamily="34" charset="0"/>
              </a:rPr>
              <a:t>qme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Review your plan documents carefully and consult with your benefits team for a list of potentially eligible expenses.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2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r>
              <a:rPr lang="en-US" dirty="0">
                <a:cs typeface="+mn-lt"/>
              </a:rPr>
            </a:br>
            <a:r>
              <a:rPr lang="en-US" sz="1600" b="0" i="0" u="none" strike="noStrike" dirty="0">
                <a:solidFill>
                  <a:srgbClr val="000000"/>
                </a:solidFill>
                <a:effectLst/>
                <a:latin typeface="Calibri" panose="020F0502020204030204" pitchFamily="34" charset="0"/>
              </a:rPr>
              <a:t>Because a DCFSA must be used to help care for a dependent you claim on your taxes, DCFSA contribution limits are determined by your filing status.</a:t>
            </a:r>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fontAlgn="base"/>
            <a:r>
              <a:rPr lang="en-US" sz="1600" b="0" i="0" u="none" strike="noStrike" dirty="0">
                <a:solidFill>
                  <a:srgbClr val="000000"/>
                </a:solidFill>
                <a:effectLst/>
                <a:latin typeface="Calibri"/>
                <a:ea typeface="Calibri"/>
                <a:cs typeface="Calibri"/>
              </a:rPr>
              <a:t>The </a:t>
            </a:r>
            <a:r>
              <a:rPr lang="en-US" sz="1600" dirty="0">
                <a:solidFill>
                  <a:srgbClr val="000000"/>
                </a:solidFill>
                <a:latin typeface="Calibri"/>
                <a:ea typeface="Calibri"/>
                <a:cs typeface="Calibri"/>
              </a:rPr>
              <a:t>2026 contribution</a:t>
            </a:r>
            <a:r>
              <a:rPr lang="en-US" sz="1600" b="0" i="0" u="none" strike="noStrike" dirty="0">
                <a:solidFill>
                  <a:srgbClr val="000000"/>
                </a:solidFill>
                <a:effectLst/>
                <a:latin typeface="Calibri"/>
                <a:ea typeface="Calibri"/>
                <a:cs typeface="Calibri"/>
              </a:rPr>
              <a:t> limit is $</a:t>
            </a:r>
            <a:r>
              <a:rPr lang="en-US" sz="1600" dirty="0">
                <a:solidFill>
                  <a:srgbClr val="000000"/>
                </a:solidFill>
                <a:latin typeface="Calibri"/>
                <a:ea typeface="Calibri"/>
                <a:cs typeface="Calibri"/>
              </a:rPr>
              <a:t>7,500</a:t>
            </a:r>
            <a:r>
              <a:rPr lang="en-US" sz="1600" b="0" i="0" u="none" strike="noStrike" dirty="0">
                <a:solidFill>
                  <a:srgbClr val="000000"/>
                </a:solidFill>
                <a:effectLst/>
                <a:latin typeface="Calibri"/>
                <a:ea typeface="Calibri"/>
                <a:cs typeface="Calibri"/>
              </a:rPr>
              <a:t> per household.</a:t>
            </a:r>
            <a:r>
              <a:rPr lang="en-US" sz="1600" b="0" i="0" dirty="0">
                <a:solidFill>
                  <a:srgbClr val="000000"/>
                </a:solidFill>
                <a:effectLst/>
                <a:latin typeface="Calibri"/>
                <a:ea typeface="Calibri"/>
                <a:cs typeface="Calibri"/>
              </a:rPr>
              <a:t>​</a:t>
            </a:r>
          </a:p>
          <a:p>
            <a:pPr algn="l" rtl="0" fontAlgn="base"/>
            <a:endParaRPr lang="en-US" sz="1600"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If you are married and are filing a separate tax return from your working spouse, each of you can contribute up to $</a:t>
            </a:r>
            <a:r>
              <a:rPr lang="en-US" sz="1800" dirty="0">
                <a:solidFill>
                  <a:srgbClr val="000000"/>
                </a:solidFill>
                <a:latin typeface="Calibri"/>
                <a:ea typeface="Calibri"/>
                <a:cs typeface="Calibri"/>
              </a:rPr>
              <a:t>3,750</a:t>
            </a:r>
            <a:r>
              <a:rPr lang="en-US" sz="1800" b="0" i="0" u="none" strike="noStrike" dirty="0">
                <a:solidFill>
                  <a:srgbClr val="000000"/>
                </a:solidFill>
                <a:effectLst/>
                <a:latin typeface="Calibri"/>
                <a:ea typeface="Calibri"/>
                <a:cs typeface="Calibri"/>
              </a:rPr>
              <a:t> each per year</a:t>
            </a:r>
            <a:r>
              <a:rPr lang="en-US" sz="1800" b="0" i="0" dirty="0">
                <a:solidFill>
                  <a:srgbClr val="000000"/>
                </a:solidFill>
                <a:effectLst/>
                <a:latin typeface="Calibri"/>
                <a:ea typeface="Calibri"/>
                <a:cs typeface="Calibri"/>
              </a:rPr>
              <a:t>​</a:t>
            </a:r>
            <a:endParaRPr lang="en-US" sz="1800" b="0" i="0" dirty="0">
              <a:solidFill>
                <a:srgbClr val="444444"/>
              </a:solidFill>
              <a:effectLst/>
              <a:latin typeface="Arial" panose="020B0604020202020204" pitchFamily="34" charset="0"/>
              <a:ea typeface="Calibri"/>
              <a:cs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•If you are married and filing together, you can contribute $</a:t>
            </a:r>
            <a:r>
              <a:rPr lang="en-US" sz="1800" dirty="0">
                <a:solidFill>
                  <a:srgbClr val="000000"/>
                </a:solidFill>
                <a:latin typeface="Calibri"/>
                <a:ea typeface="Calibri"/>
                <a:cs typeface="Calibri"/>
              </a:rPr>
              <a:t>7,500</a:t>
            </a:r>
            <a:r>
              <a:rPr lang="en-US" sz="1800" b="0" i="0" u="none" strike="noStrike" dirty="0">
                <a:solidFill>
                  <a:srgbClr val="000000"/>
                </a:solidFill>
                <a:effectLst/>
                <a:latin typeface="Calibri"/>
                <a:ea typeface="Calibri"/>
                <a:cs typeface="Calibri"/>
              </a:rPr>
              <a:t> per year as a household</a:t>
            </a:r>
            <a:r>
              <a:rPr lang="en-US" sz="1800" b="0" i="0" dirty="0">
                <a:solidFill>
                  <a:srgbClr val="000000"/>
                </a:solidFill>
                <a:effectLst/>
                <a:latin typeface="Calibri"/>
                <a:ea typeface="Calibri"/>
                <a:cs typeface="Calibri"/>
              </a:rPr>
              <a:t>​</a:t>
            </a:r>
            <a:endParaRPr lang="en-US" sz="1800" b="0" i="0" dirty="0">
              <a:solidFill>
                <a:srgbClr val="444444"/>
              </a:solidFill>
              <a:effectLst/>
              <a:latin typeface="Calibri"/>
              <a:ea typeface="Calibri"/>
              <a:cs typeface="Calibri"/>
            </a:endParaRP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Note that if your spouse is a stay-at-home parent, then you CANNOT participate in dependent care FSAs. You and your spouse must both be working or have eligible student or disability status to participate in this benefit.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buFont typeface="Arial"/>
              <a:buNone/>
            </a:pPr>
            <a:endParaRPr lang="en-US" sz="11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2150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Your Dependent Care Flexible Spending Account may provide you with the flexibility to make the mid-year changes if you have a qualified life event.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will want to discuss with your plan administrator which of the following changes you may be allowed to make mid-year plan adjustments for: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marital status, such as marriage, divorce, or death of your spouse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the number of your dependents, such as birth or adoption of a child</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employment status for you, your spouse, or dependent that affects eligibility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residence for you, your spouse, or dependent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change in childcare or elder care provider, change in cost, or change in coverage.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87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And remember, you may only use the DCFSA funds that are currently available in your account, not what you’ve elected for the plan year.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As your contributions are made, you’re able to use tax-deductible funds and get reimbursed. </a:t>
            </a:r>
            <a:endParaRPr lang="en-US" b="0" i="0" dirty="0">
              <a:solidFill>
                <a:srgbClr val="444444"/>
              </a:solidFill>
              <a:effectLst/>
              <a:latin typeface="Calibri" panose="020F0502020204030204" pitchFamily="34" charset="0"/>
            </a:endParaRPr>
          </a:p>
          <a:p>
            <a:endParaRPr lang="en-US" dirty="0">
              <a:cs typeface="Calibri"/>
            </a:endParaRPr>
          </a:p>
          <a:p>
            <a:r>
              <a:rPr lang="en-US" sz="1800" b="0" i="0" u="none" strike="noStrike" dirty="0">
                <a:solidFill>
                  <a:srgbClr val="000000"/>
                </a:solidFill>
                <a:effectLst/>
                <a:latin typeface="Calibri" panose="020F0502020204030204" pitchFamily="34" charset="0"/>
              </a:rPr>
              <a:t>Another important thing to remember is that DCFSA funds do NOT carry over year to year, so make sure to determine your contribution amount for the expenses that you will have during the plan year and spend those funds during the plan year.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15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Let’s look at how one family is able to use a Dependent Care Flexible Spending Account for their childcare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p>
          <a:p>
            <a:pPr algn="l" rtl="0" fontAlgn="base"/>
            <a:r>
              <a:rPr lang="en-US" b="0" i="0" dirty="0">
                <a:solidFill>
                  <a:srgbClr val="000000"/>
                </a:solidFill>
                <a:effectLst/>
                <a:latin typeface="Calibri" panose="020F0502020204030204" pitchFamily="34" charset="0"/>
              </a:rPr>
              <a:t>Jacob and Evelyn both work full-time and enroll in a DCFSA to pay for afterschool childcare for their kids, ages 10 and 7.</a:t>
            </a:r>
          </a:p>
          <a:p>
            <a:pPr algn="l" rtl="0" fontAlgn="base"/>
            <a:r>
              <a:rPr lang="en-US" b="0" i="0" u="none" strike="noStrike" dirty="0">
                <a:solidFill>
                  <a:srgbClr val="000000"/>
                </a:solidFill>
                <a:effectLst/>
                <a:latin typeface="Calibri" panose="020F0502020204030204" pitchFamily="34" charset="0"/>
              </a:rPr>
              <a:t>They contribute $4,000 for their DCFSA plan.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They use the money to pay for their babysitter who picks up the kids from school and watches them at home until Jacob or Evelyn get there after work.</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dirty="0">
                <a:solidFill>
                  <a:srgbClr val="3B3B3B"/>
                </a:solidFill>
                <a:effectLst/>
                <a:latin typeface="neue-haas-grotesk-text"/>
              </a:rPr>
              <a:t>If you have a nanny or babysitter without an official business or invoice, you can just hand write the information of their dates and working hours spent watching qualified dependents on a piece of paper, have the sitter sign it, then upload a picture of the documentation onto your online account or EZ Receipts mobile app.</a:t>
            </a:r>
            <a:endParaRPr lang="en-US" b="0" i="0" baseline="30000" dirty="0">
              <a:solidFill>
                <a:srgbClr val="3B3B3B"/>
              </a:solidFill>
              <a:effectLst/>
              <a:latin typeface="neue-haas-grotesk-text"/>
            </a:endParaRP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14</a:t>
            </a:fld>
            <a:endParaRPr lang="en-US"/>
          </a:p>
        </p:txBody>
      </p:sp>
    </p:spTree>
    <p:extLst>
      <p:ext uri="{BB962C8B-B14F-4D97-AF65-F5344CB8AC3E}">
        <p14:creationId xmlns:p14="http://schemas.microsoft.com/office/powerpoint/2010/main" val="3186192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Jacob and Evelyn are able to take advantage of the benefits of a DCFSA to save money while providing for their family and building toward a better future. They feel assured knowing they can use their DCFSA for their childcare needs</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​After paying for afterschool childcare during the school year, they also have enough for summer day camp fees, another eligible expense for DCFSA funds.</a:t>
            </a: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626362"/>
              </a:solidFill>
              <a:effectLst/>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*don’t need to read</a:t>
            </a:r>
          </a:p>
          <a:p>
            <a:pPr algn="l" rtl="0" fontAlgn="base"/>
            <a:r>
              <a:rPr lang="en-US" b="0" i="0" u="none" strike="noStrike" dirty="0">
                <a:solidFill>
                  <a:srgbClr val="626362"/>
                </a:solidFill>
                <a:effectLst/>
                <a:latin typeface="Arial" panose="020B0604020202020204" pitchFamily="34" charset="0"/>
              </a:rPr>
              <a:t>Without a DCFSA</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$3,000 from paycheck</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$900 to taxes</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$2,000 for after school care</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626362"/>
                </a:solidFill>
                <a:effectLst/>
                <a:latin typeface="Arial" panose="020B0604020202020204" pitchFamily="34" charset="0"/>
              </a:rPr>
              <a:t>$400 </a:t>
            </a:r>
            <a:r>
              <a:rPr lang="en-US" b="0" i="0" u="none" strike="noStrike" dirty="0">
                <a:solidFill>
                  <a:srgbClr val="626362"/>
                </a:solidFill>
                <a:effectLst/>
                <a:latin typeface="Arial" panose="020B0604020202020204" pitchFamily="34" charset="0"/>
              </a:rPr>
              <a:t>leftover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7A96"/>
                </a:solidFill>
                <a:effectLst/>
                <a:latin typeface="Arial" panose="020B0604020202020204" pitchFamily="34" charset="0"/>
              </a:rPr>
              <a:t>With a DCFSA:</a:t>
            </a:r>
            <a:r>
              <a:rPr lang="en-US" b="0" i="0" dirty="0">
                <a:solidFill>
                  <a:srgbClr val="007A96"/>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$3,000 in DCFSA</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$0 to taxes</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 $2,000 for after school care</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7A96"/>
                </a:solidFill>
                <a:effectLst/>
                <a:latin typeface="Arial" panose="020B0604020202020204" pitchFamily="34" charset="0"/>
              </a:rPr>
              <a:t>$1,000 </a:t>
            </a:r>
            <a:r>
              <a:rPr lang="en-US" b="0" i="0" u="none" strike="noStrike" dirty="0">
                <a:solidFill>
                  <a:srgbClr val="007A96"/>
                </a:solidFill>
                <a:effectLst/>
                <a:latin typeface="Arial" panose="020B0604020202020204" pitchFamily="34" charset="0"/>
              </a:rPr>
              <a:t>leftover for summer camp</a:t>
            </a:r>
            <a:r>
              <a:rPr lang="en-US" b="0" i="0" dirty="0">
                <a:solidFill>
                  <a:srgbClr val="007A96"/>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1Estimated savings are based on an assumed combined federal and state income tax bracket of 20%. Actual savings will depend on your taxable income and tax status. </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kumimoji="0" lang="en-US" sz="1200" b="0"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F2C8D85-238B-4E9A-BCE6-25F85031B071}" type="slidenum">
              <a:rPr lang="en-US" smtClean="0"/>
              <a:t>15</a:t>
            </a:fld>
            <a:endParaRPr lang="en-US"/>
          </a:p>
        </p:txBody>
      </p:sp>
    </p:spTree>
    <p:extLst>
      <p:ext uri="{BB962C8B-B14F-4D97-AF65-F5344CB8AC3E}">
        <p14:creationId xmlns:p14="http://schemas.microsoft.com/office/powerpoint/2010/main" val="369485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Now let’s see how you could use a DCFSA to take care of elderly family members.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Janet and Scott have Scott’s father, James, living with them and claim him as a dependent. Because James suffered from an earlier stroke, he needs help during the day from an in-home caregiver.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Scott and Janet use the DCFSA opportunity through Janet’s work and contribute $</a:t>
            </a:r>
            <a:r>
              <a:rPr lang="en-US" dirty="0">
                <a:solidFill>
                  <a:srgbClr val="000000"/>
                </a:solidFill>
                <a:latin typeface="Calibri"/>
                <a:ea typeface="Calibri"/>
                <a:cs typeface="Calibri"/>
              </a:rPr>
              <a:t>7,500</a:t>
            </a:r>
            <a:r>
              <a:rPr lang="en-US" b="0" i="0" u="none" strike="noStrike" dirty="0">
                <a:solidFill>
                  <a:srgbClr val="000000"/>
                </a:solidFill>
                <a:effectLst/>
                <a:latin typeface="Calibri"/>
                <a:ea typeface="Calibri"/>
                <a:cs typeface="Calibri"/>
              </a:rPr>
              <a:t> to help pay for James’s care, providing them with a tax savings of $</a:t>
            </a:r>
            <a:r>
              <a:rPr lang="en-US" dirty="0">
                <a:solidFill>
                  <a:srgbClr val="000000"/>
                </a:solidFill>
                <a:latin typeface="Calibri"/>
                <a:ea typeface="Calibri"/>
                <a:cs typeface="Calibri"/>
              </a:rPr>
              <a:t>1,500</a:t>
            </a:r>
            <a:r>
              <a:rPr lang="en-US" b="0" i="0" u="none" strike="noStrike" dirty="0">
                <a:solidFill>
                  <a:srgbClr val="000000"/>
                </a:solidFill>
                <a:effectLst/>
                <a:latin typeface="Calibri"/>
                <a:ea typeface="Calibri"/>
                <a:cs typeface="Calibri"/>
              </a:rPr>
              <a:t> based on their 20% tax rate.</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endParaRPr lang="en-US" dirty="0"/>
          </a:p>
          <a:p>
            <a:r>
              <a:rPr lang="en-US" dirty="0"/>
              <a:t>To use DCFSA funds for elder care, you need to claim your elderly parent as a dependent on your tax return and they need to live with you for more than half the year.</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16</a:t>
            </a:fld>
            <a:endParaRPr lang="en-US"/>
          </a:p>
        </p:txBody>
      </p:sp>
    </p:spTree>
    <p:extLst>
      <p:ext uri="{BB962C8B-B14F-4D97-AF65-F5344CB8AC3E}">
        <p14:creationId xmlns:p14="http://schemas.microsoft.com/office/powerpoint/2010/main" val="128404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endParaRPr lang="en-US" sz="1800" dirty="0">
              <a:effectLst/>
              <a:latin typeface="Calibri" panose="020F0502020204030204" pitchFamily="34" charset="0"/>
              <a:ea typeface="Calibri" panose="020F0502020204030204" pitchFamily="34" charset="0"/>
              <a:cs typeface="Calibri"/>
            </a:endParaRPr>
          </a:p>
          <a:p>
            <a:pPr algn="l" rtl="0" fontAlgn="base"/>
            <a:r>
              <a:rPr lang="en-US" b="0" i="0" u="none" strike="noStrike" dirty="0">
                <a:solidFill>
                  <a:srgbClr val="000000"/>
                </a:solidFill>
                <a:effectLst/>
                <a:latin typeface="Calibri" panose="020F0502020204030204" pitchFamily="34" charset="0"/>
              </a:rPr>
              <a:t>During your open enrollment, consider signing up to participate in an DCFSA and determine the amount you would like to contribute to your DCFSA throughout the year to pay for your eligible childcare and eldercare expenses.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226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22222"/>
                </a:solidFill>
                <a:effectLst/>
                <a:latin typeface="Calibri" panose="020F0502020204030204" pitchFamily="34" charset="0"/>
              </a:rPr>
              <a:t>For quick processing of your claims, you can submit r</a:t>
            </a:r>
            <a:r>
              <a:rPr lang="en-US" b="0" i="0" u="none" strike="noStrike" dirty="0">
                <a:solidFill>
                  <a:srgbClr val="000000"/>
                </a:solidFill>
                <a:effectLst/>
                <a:latin typeface="Calibri" panose="020F0502020204030204" pitchFamily="34" charset="0"/>
              </a:rPr>
              <a:t>eimbursement requests online or on the mobile app. Be sure that documentation, like itemized statements from the provider or receipts, includes: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providers</a:t>
            </a:r>
            <a:r>
              <a:rPr lang="en-US" b="0" i="0" dirty="0">
                <a:solidFill>
                  <a:srgbClr val="000000"/>
                </a:solidFill>
                <a:effectLst/>
                <a:latin typeface="Calibri" panose="020F0502020204030204" pitchFamily="34" charset="0"/>
              </a:rPr>
              <a:t>​ who you received services or care from</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persons</a:t>
            </a:r>
            <a:r>
              <a:rPr lang="en-US" b="0" i="0" dirty="0">
                <a:solidFill>
                  <a:srgbClr val="000000"/>
                </a:solidFill>
                <a:effectLst/>
                <a:latin typeface="Calibri" panose="020F0502020204030204" pitchFamily="34" charset="0"/>
              </a:rPr>
              <a:t> who received the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Dates of service</a:t>
            </a:r>
            <a:r>
              <a:rPr lang="en-US" b="0" i="0" dirty="0">
                <a:solidFill>
                  <a:srgbClr val="000000"/>
                </a:solidFill>
                <a:effectLst/>
                <a:latin typeface="Calibri" panose="020F0502020204030204" pitchFamily="34" charset="0"/>
              </a:rPr>
              <a:t>​ (not the date of billing)</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Descriptions of services</a:t>
            </a:r>
            <a:r>
              <a:rPr lang="en-US" b="0" i="0" dirty="0">
                <a:solidFill>
                  <a:srgbClr val="000000"/>
                </a:solidFill>
                <a:effectLst/>
                <a:latin typeface="Calibri" panose="020F0502020204030204" pitchFamily="34" charset="0"/>
              </a:rPr>
              <a:t>​--what specifically the patient received as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the Costs of services</a:t>
            </a:r>
            <a:r>
              <a:rPr lang="en-US" b="0" i="0"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Note: Credit card receipts, canceled checks, and balance forward statements do not meet the requirements for acceptable documentation because they don’t include all of the necessary documentation details.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solidFill>
                <a:srgbClr val="000000"/>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1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easy, with online accounts, our mobile app, and convenient payment and reimbursement.</a:t>
            </a:r>
          </a:p>
          <a:p>
            <a:endParaRPr lang="en-US" dirty="0">
              <a:solidFill>
                <a:srgbClr val="0A0A0A"/>
              </a:solidFill>
              <a:latin typeface="museo-sans"/>
            </a:endParaRPr>
          </a:p>
          <a:p>
            <a:r>
              <a:rPr lang="en-US" dirty="0">
                <a:solidFill>
                  <a:srgbClr val="0A0A0A"/>
                </a:solidFill>
                <a:latin typeface="museo-sans"/>
              </a:rPr>
              <a:t>Submitting claims online from your provider can be done in a few easy steps:</a:t>
            </a:r>
          </a:p>
          <a:p>
            <a:pPr algn="l">
              <a:buFont typeface="+mj-lt"/>
              <a:buAutoNum type="arabicPeriod"/>
            </a:pPr>
            <a:r>
              <a:rPr lang="en-US" b="0" i="0" dirty="0">
                <a:solidFill>
                  <a:srgbClr val="222222"/>
                </a:solidFill>
                <a:effectLst/>
                <a:latin typeface="system-ui"/>
              </a:rPr>
              <a:t>Have the provider sign the </a:t>
            </a:r>
            <a:r>
              <a:rPr lang="en-US" b="0" i="0" u="sng" dirty="0">
                <a:solidFill>
                  <a:srgbClr val="592C82"/>
                </a:solidFill>
                <a:effectLst/>
                <a:latin typeface="system-ui"/>
                <a:hlinkClick r:id="rId3"/>
              </a:rPr>
              <a:t>“Pay Me Back” DCFSA claim form</a:t>
            </a:r>
            <a:r>
              <a:rPr lang="en-US" b="0" i="0" dirty="0">
                <a:solidFill>
                  <a:srgbClr val="222222"/>
                </a:solidFill>
                <a:effectLst/>
                <a:latin typeface="system-ui"/>
              </a:rPr>
              <a:t> from your account which can be found by clicking on the </a:t>
            </a:r>
            <a:r>
              <a:rPr lang="en-US" b="1" i="0" dirty="0">
                <a:solidFill>
                  <a:srgbClr val="222222"/>
                </a:solidFill>
                <a:effectLst/>
                <a:latin typeface="system-ui"/>
              </a:rPr>
              <a:t>“Forms &amp; Docs”</a:t>
            </a:r>
            <a:r>
              <a:rPr lang="en-US" b="0" i="0" dirty="0">
                <a:solidFill>
                  <a:srgbClr val="222222"/>
                </a:solidFill>
                <a:effectLst/>
                <a:latin typeface="system-ui"/>
              </a:rPr>
              <a:t> tab in the upper right of the screen. </a:t>
            </a:r>
          </a:p>
          <a:p>
            <a:pPr algn="l">
              <a:buFont typeface="+mj-lt"/>
              <a:buAutoNum type="arabicPeriod"/>
            </a:pPr>
            <a:r>
              <a:rPr lang="en-US" b="0" i="0" dirty="0">
                <a:solidFill>
                  <a:srgbClr val="222222"/>
                </a:solidFill>
                <a:effectLst/>
                <a:latin typeface="system-ui"/>
              </a:rPr>
              <a:t>Complete the form and have the provider sign it. This signature directly on the claim form will be accepted as appropriate third-party substantiation when you submit your claim. </a:t>
            </a:r>
          </a:p>
          <a:p>
            <a:pPr algn="l"/>
            <a:endParaRPr lang="en-US" b="0" i="0" dirty="0">
              <a:solidFill>
                <a:srgbClr val="222222"/>
              </a:solidFill>
              <a:effectLst/>
              <a:latin typeface="system-ui"/>
            </a:endParaRPr>
          </a:p>
          <a:p>
            <a:pPr algn="l"/>
            <a:r>
              <a:rPr lang="en-US" b="0" i="0" dirty="0">
                <a:solidFill>
                  <a:srgbClr val="222222"/>
                </a:solidFill>
                <a:effectLst/>
                <a:latin typeface="system-ui"/>
              </a:rPr>
              <a:t>Or you can also download the EZ Receipts app, for </a:t>
            </a:r>
            <a:r>
              <a:rPr lang="en-US" b="0" i="0" u="sng" dirty="0">
                <a:solidFill>
                  <a:srgbClr val="592C82"/>
                </a:solidFill>
                <a:effectLst/>
                <a:latin typeface="system-ui"/>
                <a:hlinkClick r:id="rId4"/>
              </a:rPr>
              <a:t>iOS</a:t>
            </a:r>
            <a:r>
              <a:rPr lang="en-US" b="0" i="0" dirty="0">
                <a:solidFill>
                  <a:srgbClr val="222222"/>
                </a:solidFill>
                <a:effectLst/>
                <a:latin typeface="system-ui"/>
              </a:rPr>
              <a:t> or </a:t>
            </a:r>
            <a:r>
              <a:rPr lang="en-US" b="0" i="0" u="sng" dirty="0">
                <a:solidFill>
                  <a:srgbClr val="592C82"/>
                </a:solidFill>
                <a:effectLst/>
                <a:latin typeface="system-ui"/>
                <a:hlinkClick r:id="rId5"/>
              </a:rPr>
              <a:t>Android</a:t>
            </a:r>
            <a:r>
              <a:rPr lang="en-US" b="0" i="0" u="sng" dirty="0">
                <a:solidFill>
                  <a:srgbClr val="592C82"/>
                </a:solidFill>
                <a:effectLst/>
                <a:latin typeface="system-ui"/>
              </a:rPr>
              <a:t>,</a:t>
            </a:r>
            <a:r>
              <a:rPr lang="en-US" b="0" i="0" dirty="0">
                <a:solidFill>
                  <a:srgbClr val="222222"/>
                </a:solidFill>
                <a:effectLst/>
                <a:latin typeface="system-ui"/>
              </a:rPr>
              <a:t> complete the claim submission process, and have your provider sign your phone electronically in place of a receipt for the claim. </a:t>
            </a: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A0A0A"/>
                </a:solidFill>
                <a:effectLst/>
                <a:latin typeface="museo-sans"/>
              </a:rPr>
              <a:t>A Dependent Care Flexible Spending Account, or DCFSA, is an employer-sponsored, tax-advantaged account that let you use pre-tax dollars to pay for eligible dependent care expenses. </a:t>
            </a:r>
          </a:p>
          <a:p>
            <a:endParaRPr lang="en-US" sz="1800" b="0" i="0" dirty="0">
              <a:solidFill>
                <a:srgbClr val="0A0A0A"/>
              </a:solidFill>
              <a:effectLst/>
              <a:latin typeface="museo-sans"/>
            </a:endParaRPr>
          </a:p>
        </p:txBody>
      </p:sp>
      <p:sp>
        <p:nvSpPr>
          <p:cNvPr id="4" name="Slide Number Placeholder 3"/>
          <p:cNvSpPr>
            <a:spLocks noGrp="1"/>
          </p:cNvSpPr>
          <p:nvPr>
            <p:ph type="sldNum" sz="quarter" idx="5"/>
          </p:nvPr>
        </p:nvSpPr>
        <p:spPr/>
        <p:txBody>
          <a:bodyPr/>
          <a:lstStyle/>
          <a:p>
            <a:fld id="{BAC328FC-691A-415A-85EC-F23630936831}" type="slidenum">
              <a:rPr lang="en-US" smtClean="0"/>
              <a:t>2</a:t>
            </a:fld>
            <a:endParaRPr lang="en-US"/>
          </a:p>
        </p:txBody>
      </p:sp>
    </p:spTree>
    <p:extLst>
      <p:ext uri="{BB962C8B-B14F-4D97-AF65-F5344CB8AC3E}">
        <p14:creationId xmlns:p14="http://schemas.microsoft.com/office/powerpoint/2010/main" val="59272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It’s easy to sign up, contribute, and use your dependent care flexible spending account funds.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First you want to make sure you’re aware of your enrollment dates and where you need to enroll.</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Then choose your election amount for the year (which typically cannot change)</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You’ll contribute pre-tax through payroll contributions and remember that you can only spend DCFSA funds as they accrue throughout the year.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 will also want to register and log in at www.healthequity.com/login to start using your funds.</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can then submit reimbursement claims online or with the mobile app once you’ve registered your account.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And remember, you can </a:t>
            </a:r>
            <a:r>
              <a:rPr lang="en-US"/>
              <a:t>use</a:t>
            </a:r>
            <a:r>
              <a:rPr lang="en-US">
                <a:solidFill>
                  <a:srgbClr val="000000"/>
                </a:solidFill>
              </a:rPr>
              <a:t> your online or mobile account to chat live with </a:t>
            </a:r>
            <a:r>
              <a:rPr lang="en-US" b="0" i="0">
                <a:solidFill>
                  <a:srgbClr val="000000"/>
                </a:solidFill>
                <a:effectLst/>
              </a:rPr>
              <a:t>Member Services.</a:t>
            </a:r>
            <a:endParaRPr lang="en-US">
              <a:solidFill>
                <a:srgbClr val="444444"/>
              </a:solidFill>
            </a:endParaRPr>
          </a:p>
          <a:p>
            <a:endParaRPr lang="en-US" dirty="0">
              <a:solidFill>
                <a:srgbClr val="444444"/>
              </a:solidFill>
            </a:endParaRPr>
          </a:p>
          <a:p>
            <a:endParaRPr lang="en-US" dirty="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rPr>
              <a:t> </a:t>
            </a:r>
            <a:r>
              <a:rPr lang="en-US" sz="2800" b="0" i="0" u="none" strike="noStrike" dirty="0">
                <a:solidFill>
                  <a:srgbClr val="000000"/>
                </a:solidFill>
                <a:effectLst/>
                <a:latin typeface="Calibri" panose="020F0502020204030204" pitchFamily="34" charset="0"/>
              </a:rPr>
              <a:t>[If applicable]</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Your company offers a grace period, giving you up to an additional 2 ½ months to use the previous year’s DCFSA funds.</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nSpc>
                <a:spcPct val="107000"/>
              </a:lnSpc>
              <a:buFont typeface="+mj-lt"/>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1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You contribute pre-tax dollars to use for payments to caregivers and service providers.</a:t>
            </a:r>
          </a:p>
          <a:p>
            <a:r>
              <a:rPr lang="en-US" dirty="0">
                <a:solidFill>
                  <a:srgbClr val="0A0A0A"/>
                </a:solidFill>
                <a:latin typeface="museo-sans"/>
              </a:rPr>
              <a:t> </a:t>
            </a:r>
          </a:p>
          <a:p>
            <a:r>
              <a:rPr lang="en-US" dirty="0">
                <a:solidFill>
                  <a:srgbClr val="0A0A0A"/>
                </a:solidFill>
                <a:latin typeface="museo-sans"/>
              </a:rPr>
              <a:t>You can spend funds as they accrue in your account.</a:t>
            </a:r>
          </a:p>
          <a:p>
            <a:endParaRPr lang="en-US" dirty="0">
              <a:solidFill>
                <a:srgbClr val="0A0A0A"/>
              </a:solidFill>
              <a:latin typeface="museo-sans"/>
            </a:endParaRPr>
          </a:p>
          <a:p>
            <a:r>
              <a:rPr lang="en-US" dirty="0">
                <a:solidFill>
                  <a:srgbClr val="0A0A0A"/>
                </a:solidFill>
                <a:latin typeface="museo-sans"/>
              </a:rPr>
              <a:t>Note that DCFSAs do NOT cover medical expenses like prescriptions or doctor’s office visits, but are designed for eligible dependent care expenses. </a:t>
            </a: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350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The money you contribute to a DCFSA is not subject to payroll taxes and income taxes, so you end up paying less in taxes and taking home more of your paycheck.</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2C9AAB7-D858-457E-9C3F-D97DB551B3E5}" type="slidenum">
              <a:rPr lang="en-US" smtClean="0"/>
              <a:t>4</a:t>
            </a:fld>
            <a:endParaRPr lang="en-US"/>
          </a:p>
        </p:txBody>
      </p:sp>
    </p:spTree>
    <p:extLst>
      <p:ext uri="{BB962C8B-B14F-4D97-AF65-F5344CB8AC3E}">
        <p14:creationId xmlns:p14="http://schemas.microsoft.com/office/powerpoint/2010/main" val="244895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dirty="0">
                <a:solidFill>
                  <a:srgbClr val="000000"/>
                </a:solidFill>
                <a:effectLst/>
                <a:latin typeface="Calibri" panose="020F0502020204030204" pitchFamily="34" charset="0"/>
              </a:rPr>
              <a:t>You can contribute the maximum amount to your DCFSA and see tax savings on eligible expenses.</a:t>
            </a:r>
          </a:p>
          <a:p>
            <a:pPr>
              <a:defRPr/>
            </a:pPr>
            <a:endParaRPr lang="en-US" sz="1800" b="0" i="0" dirty="0">
              <a:solidFill>
                <a:srgbClr val="000000"/>
              </a:solidFill>
              <a:effectLst/>
              <a:latin typeface="Calibri" panose="020F0502020204030204" pitchFamily="34" charset="0"/>
            </a:endParaRPr>
          </a:p>
          <a:p>
            <a:pPr>
              <a:defRPr/>
            </a:pPr>
            <a:r>
              <a:rPr lang="en-US" sz="1800" b="0" i="0" dirty="0">
                <a:solidFill>
                  <a:srgbClr val="000000"/>
                </a:solidFill>
                <a:effectLst/>
                <a:latin typeface="Calibri" panose="020F0502020204030204" pitchFamily="34" charset="0"/>
              </a:rPr>
              <a:t>Some things you can use your DCFSA funds for are preschool, summer day camp, before or after school programs, and child or adult daycare. </a:t>
            </a:r>
          </a:p>
          <a:p>
            <a:pPr>
              <a:defRPr/>
            </a:pPr>
            <a:endParaRPr lang="en-US" sz="1800" b="0" i="0" dirty="0">
              <a:solidFill>
                <a:srgbClr val="000000"/>
              </a:solidFill>
              <a:effectLst/>
              <a:latin typeface="Calibri" panose="020F0502020204030204" pitchFamily="34" charset="0"/>
            </a:endParaRPr>
          </a:p>
          <a:p>
            <a:pPr>
              <a:defRPr/>
            </a:pPr>
            <a:r>
              <a:rPr lang="en-US" sz="1800" b="0" i="0" dirty="0">
                <a:solidFill>
                  <a:srgbClr val="000000"/>
                </a:solidFill>
                <a:effectLst/>
                <a:latin typeface="Calibri" panose="020F0502020204030204" pitchFamily="34" charset="0"/>
              </a:rPr>
              <a:t>It's a smart, simple way to save money while taking care of your loved ones.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971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0" dirty="0"/>
              <a:t>Let’s do a knowledge check about this account:</a:t>
            </a:r>
          </a:p>
          <a:p>
            <a:pPr rtl="0" fontAlgn="base"/>
            <a:r>
              <a:rPr lang="en-US" b="0" dirty="0"/>
              <a:t>Which of the following is true about your DCFSA funds availability?</a:t>
            </a:r>
          </a:p>
          <a:p>
            <a:pPr rtl="0" fontAlgn="base"/>
            <a:endParaRPr lang="en-US" b="0" dirty="0"/>
          </a:p>
          <a:p>
            <a:pPr marL="228600" indent="-228600" rtl="0" fontAlgn="base">
              <a:buAutoNum type="alphaUcPeriod"/>
            </a:pPr>
            <a:r>
              <a:rPr lang="en-US" b="0" dirty="0"/>
              <a:t>Your entire annual contribution amount is available on the first day of the plan year</a:t>
            </a:r>
          </a:p>
          <a:p>
            <a:pPr marL="228600" indent="-228600" rtl="0" fontAlgn="base">
              <a:buAutoNum type="alphaUcPeriod"/>
            </a:pPr>
            <a:r>
              <a:rPr lang="en-US" b="0" dirty="0"/>
              <a:t>Your account funds are available only as you make contributions</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Segoe UI" panose="020B0502040204020203" pitchFamily="34" charset="0"/>
              </a:rPr>
              <a:t>Th</a:t>
            </a:r>
            <a:r>
              <a:rPr lang="en-US" b="0" i="0" u="none" strike="noStrike" dirty="0">
                <a:solidFill>
                  <a:srgbClr val="000000"/>
                </a:solidFill>
                <a:effectLst/>
                <a:latin typeface="Calibri" panose="020F0502020204030204" pitchFamily="34" charset="0"/>
              </a:rPr>
              <a:t>e answer is B—your account funds are available only as you make contributions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If your care facility requires you to make a full-year tuition payment at the start of a year, but before you’ve contributed sufficient DCFSA funds, you will be reimbursed up to your account's current balance at the time services are rendered. The rest of your claim will be held until your account is funded and services for that period have been rendered. Then you will be reimbursed for the remainder of your claim throughout the year.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Or if you have monthly payments, you can set up a recurring payment and pay each month as you have your contributions deducted from your paychecks and the amount is put in your DCFSA</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r>
              <a:rPr lang="en-US" b="0" i="0" dirty="0">
                <a:solidFill>
                  <a:srgbClr val="222222"/>
                </a:solidFill>
                <a:effectLst/>
                <a:latin typeface="system-ui"/>
              </a:rPr>
              <a:t>And remember, the services must have been incurred before reimbursement can be made. For example, if you submit a claim for a day camp taking place in June, then the claim will not be processed until after the last day of the month of June. </a:t>
            </a:r>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3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algn="l" rtl="0" fontAlgn="base"/>
            <a:r>
              <a:rPr lang="en-US" sz="2800" b="0" i="0" u="none" strike="noStrike" dirty="0">
                <a:solidFill>
                  <a:srgbClr val="000000"/>
                </a:solidFill>
                <a:effectLst/>
                <a:latin typeface="Calibri" panose="020F0502020204030204" pitchFamily="34" charset="0"/>
              </a:rPr>
              <a:t>You can contribute to your healthcare accounts, including a Health Savings Account </a:t>
            </a:r>
            <a:r>
              <a:rPr lang="en-US" sz="2800" b="0" i="0" u="none" strike="noStrike" dirty="0" err="1">
                <a:solidFill>
                  <a:srgbClr val="000000"/>
                </a:solidFill>
                <a:effectLst/>
                <a:latin typeface="Calibri" panose="020F0502020204030204" pitchFamily="34" charset="0"/>
              </a:rPr>
              <a:t>andHealthcare</a:t>
            </a:r>
            <a:r>
              <a:rPr lang="en-US" sz="2800" b="0" i="0" u="none" strike="noStrike" dirty="0">
                <a:solidFill>
                  <a:srgbClr val="000000"/>
                </a:solidFill>
                <a:effectLst/>
                <a:latin typeface="Calibri" panose="020F0502020204030204" pitchFamily="34" charset="0"/>
              </a:rPr>
              <a:t> Flexible Spending Account, or are eligible for your employer’s Health Reimbursement Arrangement to pay for healthcare needs, while also contributing to a DCFSA.  </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00000"/>
                </a:solidFill>
                <a:effectLst/>
                <a:latin typeface="Calibri" panose="020F0502020204030204" pitchFamily="34" charset="0"/>
              </a:rPr>
              <a:t>If your spouse has any of these employer-sponsored accounts, you can also pair a DCFSA with those.</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nSpc>
                <a:spcPct val="107000"/>
              </a:lnSpc>
              <a:buFont typeface="+mj-lt"/>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498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565867"/>
              </a:solidFill>
              <a:effectLst/>
              <a:latin typeface="proxima-nova"/>
            </a:endParaRPr>
          </a:p>
          <a:p>
            <a:pPr algn="l" rtl="0" fontAlgn="base"/>
            <a:r>
              <a:rPr lang="en-US" b="0" i="0" dirty="0">
                <a:solidFill>
                  <a:srgbClr val="000000"/>
                </a:solidFill>
                <a:effectLst/>
                <a:latin typeface="Calibri" panose="020F0502020204030204" pitchFamily="34" charset="0"/>
              </a:rPr>
              <a:t>The IRS defines a</a:t>
            </a:r>
            <a:r>
              <a:rPr lang="en-US" dirty="0"/>
              <a:t> dependent as a person, other than you or your spouse, for whom you could claim an exemption. To be your dependent, a person must be your qualifying child (or your qualifying relative).</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Eligible DCFSA dependents include: ​</a:t>
            </a:r>
          </a:p>
          <a:p>
            <a:pPr algn="l" rtl="0" fontAlgn="base"/>
            <a:endParaRPr lang="en-US" dirty="0"/>
          </a:p>
          <a:p>
            <a:pPr algn="l" rtl="0" fontAlgn="base">
              <a:buFont typeface="Arial" panose="020B0604020202020204" pitchFamily="34" charset="0"/>
              <a:buNone/>
            </a:pPr>
            <a:r>
              <a:rPr lang="en-US" dirty="0"/>
              <a:t>A child under the age of 13 for whom you are entitled to a personal tax exemption as a dependent.​</a:t>
            </a:r>
          </a:p>
          <a:p>
            <a:pPr algn="l" rtl="0" fontAlgn="base">
              <a:buFont typeface="Arial" panose="020B0604020202020204" pitchFamily="34" charset="0"/>
              <a:buNone/>
            </a:pPr>
            <a:endParaRPr lang="en-US" dirty="0"/>
          </a:p>
          <a:p>
            <a:pPr algn="l" rtl="0" fontAlgn="base">
              <a:buFont typeface="Arial" panose="020B0604020202020204" pitchFamily="34" charset="0"/>
              <a:buNone/>
            </a:pPr>
            <a:r>
              <a:rPr lang="en-US" dirty="0"/>
              <a:t>Keep in mind that if you are divorced, the child is a qualifying individual with respect to you if the child lives with you, even if you have permitted the noncustodial parent to take the exemption. ​</a:t>
            </a:r>
          </a:p>
          <a:p>
            <a:pPr algn="l" rtl="0" fontAlgn="base">
              <a:buFont typeface="Arial" panose="020B0604020202020204" pitchFamily="34" charset="0"/>
              <a:buNone/>
            </a:pPr>
            <a:endParaRPr lang="en-US" dirty="0"/>
          </a:p>
          <a:p>
            <a:pPr algn="l" rtl="0" fontAlgn="base">
              <a:buFont typeface="Arial" panose="020B0604020202020204" pitchFamily="34" charset="0"/>
              <a:buNone/>
            </a:pPr>
            <a:r>
              <a:rPr lang="en-US" dirty="0"/>
              <a:t>Eligible dependents also include a  spouse, parents, or other tax-dependent adults who reside with you for more than half of the year and who are physically or mentally incapable of self-care</a:t>
            </a:r>
            <a:r>
              <a:rPr lang="en-US" sz="1800" b="0" i="0" u="none" strike="noStrike" dirty="0">
                <a:solidFill>
                  <a:srgbClr val="565867"/>
                </a:solidFill>
                <a:effectLst/>
                <a:latin typeface="proxima-nova"/>
              </a:rPr>
              <a:t>. </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dirty="0"/>
          </a:p>
          <a:p>
            <a:pPr marR="0">
              <a:spcBef>
                <a:spcPts val="0"/>
              </a:spcBef>
            </a:pPr>
            <a:endParaRPr lang="en-US" b="1"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98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0155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7881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6065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51700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41989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31927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77843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24895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29955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5904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24613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5" name="Content Placeholder 4">
            <a:extLst>
              <a:ext uri="{FF2B5EF4-FFF2-40B4-BE49-F238E27FC236}">
                <a16:creationId xmlns:a16="http://schemas.microsoft.com/office/drawing/2014/main" id="{9D8F2C03-F04C-4498-BFAD-DC344D95DC0C}"/>
              </a:ext>
            </a:extLst>
          </p:cNvPr>
          <p:cNvSpPr>
            <a:spLocks noGrp="1"/>
          </p:cNvSpPr>
          <p:nvPr>
            <p:ph sz="quarter" idx="10"/>
          </p:nvPr>
        </p:nvSpPr>
        <p:spPr>
          <a:xfrm>
            <a:off x="504825" y="1404938"/>
            <a:ext cx="1201738" cy="355600"/>
          </a:xfrm>
        </p:spPr>
        <p:txBody>
          <a:bodyPr/>
          <a:lstStyle>
            <a:lvl1pPr marL="0" indent="0">
              <a:buNone/>
              <a:defRPr/>
            </a:lvl1pPr>
          </a:lstStyle>
          <a:p>
            <a:pPr lvl="0"/>
            <a:endParaRPr lang="en-GB"/>
          </a:p>
        </p:txBody>
      </p:sp>
      <p:sp>
        <p:nvSpPr>
          <p:cNvPr id="9" name="Content Placeholder 4">
            <a:extLst>
              <a:ext uri="{FF2B5EF4-FFF2-40B4-BE49-F238E27FC236}">
                <a16:creationId xmlns:a16="http://schemas.microsoft.com/office/drawing/2014/main" id="{91A7AACC-F1B8-4811-B754-AF69ADFB08D2}"/>
              </a:ext>
            </a:extLst>
          </p:cNvPr>
          <p:cNvSpPr>
            <a:spLocks noGrp="1"/>
          </p:cNvSpPr>
          <p:nvPr>
            <p:ph sz="quarter" idx="11"/>
          </p:nvPr>
        </p:nvSpPr>
        <p:spPr>
          <a:xfrm>
            <a:off x="504825" y="1912938"/>
            <a:ext cx="1201738" cy="355600"/>
          </a:xfrm>
        </p:spPr>
        <p:txBody>
          <a:bodyPr/>
          <a:lstStyle>
            <a:lvl1pPr marL="0" indent="0">
              <a:buNone/>
              <a:defRPr/>
            </a:lvl1pPr>
          </a:lstStyle>
          <a:p>
            <a:pPr lvl="0"/>
            <a:endParaRPr lang="en-GB"/>
          </a:p>
        </p:txBody>
      </p:sp>
      <p:sp>
        <p:nvSpPr>
          <p:cNvPr id="11" name="Content Placeholder 4">
            <a:extLst>
              <a:ext uri="{FF2B5EF4-FFF2-40B4-BE49-F238E27FC236}">
                <a16:creationId xmlns:a16="http://schemas.microsoft.com/office/drawing/2014/main" id="{8C48653C-CD5D-45B3-89B6-CD5741427FBA}"/>
              </a:ext>
            </a:extLst>
          </p:cNvPr>
          <p:cNvSpPr>
            <a:spLocks noGrp="1"/>
          </p:cNvSpPr>
          <p:nvPr>
            <p:ph sz="quarter" idx="12"/>
          </p:nvPr>
        </p:nvSpPr>
        <p:spPr>
          <a:xfrm>
            <a:off x="504825" y="2420938"/>
            <a:ext cx="1201738" cy="355600"/>
          </a:xfrm>
        </p:spPr>
        <p:txBody>
          <a:bodyPr/>
          <a:lstStyle>
            <a:lvl1pPr marL="0" indent="0">
              <a:buNone/>
              <a:defRPr/>
            </a:lvl1pPr>
          </a:lstStyle>
          <a:p>
            <a:pPr lvl="0"/>
            <a:endParaRPr lang="en-GB"/>
          </a:p>
        </p:txBody>
      </p:sp>
      <p:sp>
        <p:nvSpPr>
          <p:cNvPr id="12" name="Content Placeholder 4">
            <a:extLst>
              <a:ext uri="{FF2B5EF4-FFF2-40B4-BE49-F238E27FC236}">
                <a16:creationId xmlns:a16="http://schemas.microsoft.com/office/drawing/2014/main" id="{D36AC927-CDFA-4D41-AD1E-126EE98AE8FE}"/>
              </a:ext>
            </a:extLst>
          </p:cNvPr>
          <p:cNvSpPr>
            <a:spLocks noGrp="1"/>
          </p:cNvSpPr>
          <p:nvPr>
            <p:ph sz="quarter" idx="13"/>
          </p:nvPr>
        </p:nvSpPr>
        <p:spPr>
          <a:xfrm>
            <a:off x="504825" y="2928938"/>
            <a:ext cx="1201738" cy="355600"/>
          </a:xfrm>
        </p:spPr>
        <p:txBody>
          <a:bodyPr/>
          <a:lstStyle>
            <a:lvl1pPr marL="0" indent="0">
              <a:buNone/>
              <a:defRPr/>
            </a:lvl1pPr>
          </a:lstStyle>
          <a:p>
            <a:pPr lvl="0"/>
            <a:endParaRPr lang="en-GB"/>
          </a:p>
        </p:txBody>
      </p:sp>
      <p:sp>
        <p:nvSpPr>
          <p:cNvPr id="13" name="Content Placeholder 4">
            <a:extLst>
              <a:ext uri="{FF2B5EF4-FFF2-40B4-BE49-F238E27FC236}">
                <a16:creationId xmlns:a16="http://schemas.microsoft.com/office/drawing/2014/main" id="{F3FCB2D6-4F30-45FF-849F-C0A8FE872B79}"/>
              </a:ext>
            </a:extLst>
          </p:cNvPr>
          <p:cNvSpPr>
            <a:spLocks noGrp="1"/>
          </p:cNvSpPr>
          <p:nvPr>
            <p:ph sz="quarter" idx="14"/>
          </p:nvPr>
        </p:nvSpPr>
        <p:spPr>
          <a:xfrm>
            <a:off x="504825" y="3573462"/>
            <a:ext cx="1201738" cy="355600"/>
          </a:xfrm>
        </p:spPr>
        <p:txBody>
          <a:bodyPr/>
          <a:lstStyle>
            <a:lvl1pPr marL="0" indent="0">
              <a:buNone/>
              <a:defRPr/>
            </a:lvl1pPr>
          </a:lstStyle>
          <a:p>
            <a:pPr lvl="0"/>
            <a:endParaRPr lang="en-GB"/>
          </a:p>
        </p:txBody>
      </p:sp>
      <p:sp>
        <p:nvSpPr>
          <p:cNvPr id="14" name="Content Placeholder 4">
            <a:extLst>
              <a:ext uri="{FF2B5EF4-FFF2-40B4-BE49-F238E27FC236}">
                <a16:creationId xmlns:a16="http://schemas.microsoft.com/office/drawing/2014/main" id="{10B5C799-D5F4-4D8D-838A-8CAD47BC94B8}"/>
              </a:ext>
            </a:extLst>
          </p:cNvPr>
          <p:cNvSpPr>
            <a:spLocks noGrp="1"/>
          </p:cNvSpPr>
          <p:nvPr>
            <p:ph sz="quarter" idx="15"/>
          </p:nvPr>
        </p:nvSpPr>
        <p:spPr>
          <a:xfrm>
            <a:off x="504825" y="4081462"/>
            <a:ext cx="1201738" cy="355600"/>
          </a:xfrm>
        </p:spPr>
        <p:txBody>
          <a:bodyPr/>
          <a:lstStyle>
            <a:lvl1pPr marL="0" indent="0">
              <a:buNone/>
              <a:defRPr/>
            </a:lvl1pPr>
          </a:lstStyle>
          <a:p>
            <a:pPr lvl="0"/>
            <a:endParaRPr lang="en-GB"/>
          </a:p>
        </p:txBody>
      </p:sp>
      <p:sp>
        <p:nvSpPr>
          <p:cNvPr id="15" name="Content Placeholder 4">
            <a:extLst>
              <a:ext uri="{FF2B5EF4-FFF2-40B4-BE49-F238E27FC236}">
                <a16:creationId xmlns:a16="http://schemas.microsoft.com/office/drawing/2014/main" id="{8F279AE7-4739-4CF5-A321-87B52FFC9E57}"/>
              </a:ext>
            </a:extLst>
          </p:cNvPr>
          <p:cNvSpPr>
            <a:spLocks noGrp="1"/>
          </p:cNvSpPr>
          <p:nvPr>
            <p:ph sz="quarter" idx="16"/>
          </p:nvPr>
        </p:nvSpPr>
        <p:spPr>
          <a:xfrm>
            <a:off x="504825" y="4589462"/>
            <a:ext cx="1201738" cy="355600"/>
          </a:xfrm>
        </p:spPr>
        <p:txBody>
          <a:bodyPr/>
          <a:lstStyle>
            <a:lvl1pPr marL="0" indent="0">
              <a:buNone/>
              <a:defRPr/>
            </a:lvl1pPr>
          </a:lstStyle>
          <a:p>
            <a:pPr lvl="0"/>
            <a:endParaRPr lang="en-GB"/>
          </a:p>
        </p:txBody>
      </p:sp>
      <p:sp>
        <p:nvSpPr>
          <p:cNvPr id="16" name="Content Placeholder 4">
            <a:extLst>
              <a:ext uri="{FF2B5EF4-FFF2-40B4-BE49-F238E27FC236}">
                <a16:creationId xmlns:a16="http://schemas.microsoft.com/office/drawing/2014/main" id="{B12E2847-330E-403F-9E89-26445EEBEE10}"/>
              </a:ext>
            </a:extLst>
          </p:cNvPr>
          <p:cNvSpPr>
            <a:spLocks noGrp="1"/>
          </p:cNvSpPr>
          <p:nvPr>
            <p:ph sz="quarter" idx="17"/>
          </p:nvPr>
        </p:nvSpPr>
        <p:spPr>
          <a:xfrm>
            <a:off x="504825" y="5097462"/>
            <a:ext cx="1201738" cy="355600"/>
          </a:xfrm>
        </p:spPr>
        <p:txBody>
          <a:bodyPr/>
          <a:lstStyle>
            <a:lvl1pPr marL="0" indent="0">
              <a:buNone/>
              <a:defRPr/>
            </a:lvl1pPr>
          </a:lstStyle>
          <a:p>
            <a:pPr lvl="0"/>
            <a:endParaRPr lang="en-GB"/>
          </a:p>
        </p:txBody>
      </p:sp>
      <p:sp>
        <p:nvSpPr>
          <p:cNvPr id="19" name="Slide Number Placeholder 2">
            <a:extLst>
              <a:ext uri="{FF2B5EF4-FFF2-40B4-BE49-F238E27FC236}">
                <a16:creationId xmlns:a16="http://schemas.microsoft.com/office/drawing/2014/main" id="{984D3063-7BB8-46D3-B4B7-176923B77089}"/>
              </a:ext>
              <a:ext uri="{C183D7F6-B498-43B3-948B-1728B52AA6E4}">
                <adec:decorative xmlns:adec="http://schemas.microsoft.com/office/drawing/2017/decorative" val="1"/>
              </a:ext>
            </a:extLst>
          </p:cNvPr>
          <p:cNvSpPr>
            <a:spLocks noGrp="1"/>
          </p:cNvSpPr>
          <p:nvPr>
            <p:ph type="sldNum" sz="quarter" idx="4294967295"/>
          </p:nvPr>
        </p:nvSpPr>
        <p:spPr>
          <a:xfrm>
            <a:off x="0" y="6307138"/>
            <a:ext cx="500063" cy="365125"/>
          </a:xfrm>
        </p:spPr>
        <p:txBody>
          <a:bodyPr/>
          <a:lstStyle/>
          <a:p>
            <a:fld id="{9DB2B9AF-7C7A-ED4B-8B47-5EFC4C7403E8}" type="slidenum">
              <a:rPr lang="en-US" smtClean="0"/>
              <a:pPr/>
              <a:t>‹#›</a:t>
            </a:fld>
            <a:endParaRPr lang="en-US"/>
          </a:p>
        </p:txBody>
      </p:sp>
    </p:spTree>
    <p:extLst>
      <p:ext uri="{BB962C8B-B14F-4D97-AF65-F5344CB8AC3E}">
        <p14:creationId xmlns:p14="http://schemas.microsoft.com/office/powerpoint/2010/main" val="3669130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154040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60530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HaasGroteskText Pro" panose="020B0504020202020204" pitchFamily="34" charset="77"/>
                <a:cs typeface="Arial" pitchFamily="34" charset="0"/>
              </a:rPr>
              <a:t>Copyright © 2024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609929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88865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81907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133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461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66649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0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0787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617870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443969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DCA35B-C933-CD48-B823-AB7D2135B396}"/>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5" name="Content Placeholder 4">
            <a:extLst>
              <a:ext uri="{FF2B5EF4-FFF2-40B4-BE49-F238E27FC236}">
                <a16:creationId xmlns:a16="http://schemas.microsoft.com/office/drawing/2014/main" id="{4515563D-72E1-4789-BCA1-B3E22ACE2EE9}"/>
              </a:ext>
            </a:extLst>
          </p:cNvPr>
          <p:cNvSpPr>
            <a:spLocks noGrp="1"/>
          </p:cNvSpPr>
          <p:nvPr>
            <p:ph sz="quarter" idx="10"/>
          </p:nvPr>
        </p:nvSpPr>
        <p:spPr>
          <a:xfrm>
            <a:off x="990600" y="1257300"/>
            <a:ext cx="2133600" cy="1009650"/>
          </a:xfrm>
        </p:spPr>
        <p:txBody>
          <a:bodyPr/>
          <a:lstStyle>
            <a:lvl1pPr marL="0" indent="0">
              <a:buNone/>
              <a:defRPr/>
            </a:lvl1pPr>
          </a:lstStyle>
          <a:p>
            <a:pPr lvl="0"/>
            <a:endParaRPr lang="en-GB"/>
          </a:p>
        </p:txBody>
      </p:sp>
    </p:spTree>
    <p:extLst>
      <p:ext uri="{BB962C8B-B14F-4D97-AF65-F5344CB8AC3E}">
        <p14:creationId xmlns:p14="http://schemas.microsoft.com/office/powerpoint/2010/main" val="352216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3315378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8" y="2077162"/>
            <a:ext cx="1083733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95094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5253076"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8" y="2079358"/>
            <a:ext cx="5253500"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08872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Tree>
    <p:extLst>
      <p:ext uri="{BB962C8B-B14F-4D97-AF65-F5344CB8AC3E}">
        <p14:creationId xmlns:p14="http://schemas.microsoft.com/office/powerpoint/2010/main" val="3227276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5192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858006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92323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89025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817078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solidFill>
                  <a:schemeClr val="bg1"/>
                </a:solidFill>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609204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3799183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30526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03182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565130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5421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80393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79050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69086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696453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946541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398808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274063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77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17778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755135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848603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688282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44702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2541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85206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70238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78739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3687590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528158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dirty="0">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742439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451319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solidFill>
                  <a:schemeClr val="bg1"/>
                </a:solidFill>
                <a:latin typeface="Neue Haas Grotesk Text Pro" panose="020B0504020202020204" pitchFamily="34" charset="0"/>
                <a:cs typeface="Arial" pitchFamily="34" charset="0"/>
              </a:rPr>
              <a:t>Copyright © 2024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481330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652492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81143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7598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8757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9788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99975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svg"/><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599776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15" r:id="rId20"/>
    <p:sldLayoutId id="2147483720" r:id="rId21"/>
    <p:sldLayoutId id="2147483757" r:id="rId2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78098623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717" r:id="rId7"/>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4002246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6" r:id="rId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42315263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46963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1432752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252198578"/>
      </p:ext>
    </p:extLst>
  </p:cSld>
  <p:clrMap bg1="lt1" tx1="dk1" bg2="lt2" tx2="dk2" accent1="accent1" accent2="accent2" accent3="accent3" accent4="accent4" accent5="accent5" accent6="accent6" hlink="hlink" folHlink="folHlink"/>
  <p:sldLayoutIdLst>
    <p:sldLayoutId id="2147483723" r:id="rId1"/>
    <p:sldLayoutId id="2147483724" r:id="rId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HaasGroteskText Pro" panose="020B0504020202020204" pitchFamily="34" charset="77"/>
            </a:endParaRPr>
          </a:p>
        </p:txBody>
      </p:sp>
    </p:spTree>
    <p:extLst>
      <p:ext uri="{BB962C8B-B14F-4D97-AF65-F5344CB8AC3E}">
        <p14:creationId xmlns:p14="http://schemas.microsoft.com/office/powerpoint/2010/main" val="154895096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1305006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image" Target="../media/image38.jpeg"/><Relationship Id="rId7" Type="http://schemas.openxmlformats.org/officeDocument/2006/relationships/image" Target="../media/image42.sv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9.svg"/><Relationship Id="rId5" Type="http://schemas.openxmlformats.org/officeDocument/2006/relationships/image" Target="../media/image40.sv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3.jpg"/><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69.xml"/><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00422EED-9C4E-4C5F-8FFB-872AA8206BDF}"/>
              </a:ext>
            </a:extLst>
          </p:cNvPr>
          <p:cNvSpPr txBox="1">
            <a:spLocks/>
          </p:cNvSpPr>
          <p:nvPr/>
        </p:nvSpPr>
        <p:spPr>
          <a:xfrm>
            <a:off x="618304" y="5717694"/>
            <a:ext cx="10911293" cy="357620"/>
          </a:xfrm>
          <a:prstGeom prst="rect">
            <a:avLst/>
          </a:prstGeom>
        </p:spPr>
        <p:txBody>
          <a:bodyPr vert="horz" wrap="square" lIns="0" tIns="0" rIns="0" bIns="0" rtlCol="0">
            <a:spAutoFit/>
          </a:bodyPr>
          <a:lstStyle>
            <a:lvl1pPr marL="0" indent="0" algn="l" defTabSz="609570" rtl="0" eaLnBrk="1" latinLnBrk="0" hangingPunct="1">
              <a:lnSpc>
                <a:spcPct val="11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1pPr>
            <a:lvl2pPr marL="609570" indent="0" algn="l" defTabSz="609570" rtl="0" eaLnBrk="1" latinLnBrk="0" hangingPunct="1">
              <a:lnSpc>
                <a:spcPct val="13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2pPr>
            <a:lvl3pPr marL="1219140" indent="0" algn="l" defTabSz="609570" rtl="0" eaLnBrk="1" latinLnBrk="0" hangingPunct="1">
              <a:lnSpc>
                <a:spcPct val="13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3pPr>
            <a:lvl4pPr marL="1828709" indent="0" algn="l" defTabSz="609570" rtl="0" eaLnBrk="1" latinLnBrk="0" hangingPunct="1">
              <a:lnSpc>
                <a:spcPct val="13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4pPr>
            <a:lvl5pPr marL="2438278" indent="0" algn="l" defTabSz="609570" rtl="0" eaLnBrk="1" latinLnBrk="0" hangingPunct="1">
              <a:lnSpc>
                <a:spcPct val="12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[Client/organization name]</a:t>
            </a:r>
            <a:endParaRPr lang="en-US" dirty="0">
              <a:latin typeface="Arial" panose="020B0604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A02F7767-30D9-5670-8979-B89C009EB98A}"/>
              </a:ext>
            </a:extLst>
          </p:cNvPr>
          <p:cNvSpPr>
            <a:spLocks noGrp="1"/>
          </p:cNvSpPr>
          <p:nvPr>
            <p:ph type="body" sz="quarter" idx="17"/>
          </p:nvPr>
        </p:nvSpPr>
        <p:spPr>
          <a:xfrm>
            <a:off x="3534765" y="358783"/>
            <a:ext cx="6406372" cy="410633"/>
          </a:xfrm>
        </p:spPr>
        <p:txBody>
          <a:bodyPr/>
          <a:lstStyle/>
          <a:p>
            <a:r>
              <a:rPr lang="en-US" sz="2800" dirty="0">
                <a:solidFill>
                  <a:schemeClr val="tx1"/>
                </a:solidFill>
                <a:latin typeface="Neue Haas Grotesk Text Pro" panose="020B0504020202020204" pitchFamily="34" charset="77"/>
                <a:cs typeface="Arial" panose="020B0604020202020204" pitchFamily="34" charset="0"/>
              </a:rPr>
              <a:t>DCFSA</a:t>
            </a:r>
          </a:p>
        </p:txBody>
      </p:sp>
      <p:sp>
        <p:nvSpPr>
          <p:cNvPr id="15" name="Title 5">
            <a:extLst>
              <a:ext uri="{FF2B5EF4-FFF2-40B4-BE49-F238E27FC236}">
                <a16:creationId xmlns:a16="http://schemas.microsoft.com/office/drawing/2014/main" id="{416FD54E-FC8B-EC9B-AD71-B2D74C69824C}"/>
              </a:ext>
            </a:extLst>
          </p:cNvPr>
          <p:cNvSpPr>
            <a:spLocks noGrp="1"/>
          </p:cNvSpPr>
          <p:nvPr>
            <p:ph type="title"/>
          </p:nvPr>
        </p:nvSpPr>
        <p:spPr>
          <a:xfrm>
            <a:off x="600374" y="3746951"/>
            <a:ext cx="6163681" cy="1771639"/>
          </a:xfrm>
        </p:spPr>
        <p:txBody>
          <a:bodyPr/>
          <a:lstStyle/>
          <a:p>
            <a:r>
              <a:rPr lang="en-US" sz="5400" dirty="0">
                <a:latin typeface="Neue Haas Grotesk Text Pro" panose="020B0504020202020204" pitchFamily="34" charset="77"/>
                <a:cs typeface="Arial"/>
              </a:rPr>
              <a:t>Turn caregiving</a:t>
            </a:r>
            <a:br>
              <a:rPr lang="en-US" sz="5400" dirty="0">
                <a:latin typeface="Neue Haas Grotesk Text Pro" panose="020B0504020202020204" pitchFamily="34" charset="77"/>
                <a:cs typeface="Arial"/>
              </a:rPr>
            </a:br>
            <a:r>
              <a:rPr lang="en-US" sz="5400" dirty="0">
                <a:latin typeface="Neue Haas Grotesk Text Pro" panose="020B0504020202020204" pitchFamily="34" charset="77"/>
                <a:cs typeface="Arial"/>
              </a:rPr>
              <a:t>into tax savings</a:t>
            </a:r>
            <a:endParaRPr lang="en-US" sz="5400" b="0" dirty="0">
              <a:latin typeface="Neue Haas Grotesk Text Pro" panose="020B0504020202020204" pitchFamily="34" charset="77"/>
              <a:cs typeface="Arial"/>
            </a:endParaRPr>
          </a:p>
        </p:txBody>
      </p:sp>
      <p:pic>
        <p:nvPicPr>
          <p:cNvPr id="16" name="Content Placeholder 9">
            <a:extLst>
              <a:ext uri="{FF2B5EF4-FFF2-40B4-BE49-F238E27FC236}">
                <a16:creationId xmlns:a16="http://schemas.microsoft.com/office/drawing/2014/main" id="{111E9DFB-0079-82E0-6D6D-6B4430922E33}"/>
              </a:ext>
            </a:extLst>
          </p:cNvPr>
          <p:cNvPicPr>
            <a:picLocks noChangeAspect="1"/>
          </p:cNvPicPr>
          <p:nvPr/>
        </p:nvPicPr>
        <p:blipFill>
          <a:blip r:embed="rId3">
            <a:extLst>
              <a:ext uri="{28A0092B-C50C-407E-A947-70E740481C1C}">
                <a14:useLocalDpi xmlns:a14="http://schemas.microsoft.com/office/drawing/2010/main" val="0"/>
              </a:ext>
            </a:extLst>
          </a:blip>
          <a:srcRect l="23835" r="23835"/>
          <a:stretch/>
        </p:blipFill>
        <p:spPr>
          <a:xfrm>
            <a:off x="6968835" y="-69272"/>
            <a:ext cx="5464763" cy="6954982"/>
          </a:xfrm>
          <a:prstGeom prst="rect">
            <a:avLst/>
          </a:prstGeom>
        </p:spPr>
      </p:pic>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BB7EECC-A9C8-768B-8951-C32FC778B652}"/>
              </a:ext>
            </a:extLst>
          </p:cNvPr>
          <p:cNvSpPr>
            <a:spLocks noGrp="1"/>
          </p:cNvSpPr>
          <p:nvPr>
            <p:ph type="title"/>
          </p:nvPr>
        </p:nvSpPr>
        <p:spPr>
          <a:xfrm>
            <a:off x="853443" y="365761"/>
            <a:ext cx="10247694" cy="1401089"/>
          </a:xfrm>
        </p:spPr>
        <p:txBody>
          <a:bodyPr/>
          <a:lstStyle/>
          <a:p>
            <a:r>
              <a:rPr lang="en-US" dirty="0">
                <a:latin typeface="Neue Haas Grotesk Text Pro" panose="020B0504020202020204" pitchFamily="34" charset="77"/>
                <a:cs typeface="Arial" panose="020B0604020202020204" pitchFamily="34" charset="0"/>
              </a:rPr>
              <a:t>Save on DCFSA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eligible expenses</a:t>
            </a:r>
            <a:endParaRPr lang="en-US" dirty="0">
              <a:latin typeface="Neue Haas Grotesk Text Pro" panose="020B0504020202020204" pitchFamily="34" charset="77"/>
            </a:endParaRPr>
          </a:p>
        </p:txBody>
      </p:sp>
      <p:sp>
        <p:nvSpPr>
          <p:cNvPr id="6" name="TextBox 5">
            <a:extLst>
              <a:ext uri="{FF2B5EF4-FFF2-40B4-BE49-F238E27FC236}">
                <a16:creationId xmlns:a16="http://schemas.microsoft.com/office/drawing/2014/main" id="{464D47BD-FD78-8CDF-DC6A-4542364309D3}"/>
              </a:ext>
            </a:extLst>
          </p:cNvPr>
          <p:cNvSpPr txBox="1"/>
          <p:nvPr/>
        </p:nvSpPr>
        <p:spPr>
          <a:xfrm>
            <a:off x="951465" y="6187214"/>
            <a:ext cx="3843726" cy="369332"/>
          </a:xfrm>
          <a:prstGeom prst="rect">
            <a:avLst/>
          </a:prstGeom>
          <a:noFill/>
        </p:spPr>
        <p:txBody>
          <a:bodyPr wrap="square" lIns="0" rtlCol="0">
            <a:spAutoFit/>
          </a:bodyPr>
          <a:lstStyle/>
          <a:p>
            <a:pPr defTabSz="609570">
              <a:spcAft>
                <a:spcPts val="2400"/>
              </a:spcAft>
            </a:pPr>
            <a:r>
              <a:rPr lang="en-US" dirty="0" err="1">
                <a:solidFill>
                  <a:schemeClr val="accent1"/>
                </a:solidFill>
                <a:latin typeface="Neue Haas Grotesk Text Pro" panose="020B0504020202020204" pitchFamily="34" charset="77"/>
                <a:cs typeface="Arial" panose="020B0604020202020204" pitchFamily="34" charset="0"/>
              </a:rPr>
              <a:t>HealthEquity.com</a:t>
            </a:r>
            <a:r>
              <a:rPr lang="en-US" dirty="0">
                <a:solidFill>
                  <a:schemeClr val="accent1"/>
                </a:solidFill>
                <a:latin typeface="Neue Haas Grotesk Text Pro" panose="020B0504020202020204" pitchFamily="34" charset="77"/>
                <a:cs typeface="Arial" panose="020B0604020202020204" pitchFamily="34" charset="0"/>
              </a:rPr>
              <a:t>/</a:t>
            </a:r>
            <a:r>
              <a:rPr lang="en-US" dirty="0" err="1">
                <a:solidFill>
                  <a:schemeClr val="accent1"/>
                </a:solidFill>
                <a:latin typeface="Neue Haas Grotesk Text Pro" panose="020B0504020202020204" pitchFamily="34" charset="77"/>
                <a:cs typeface="Arial" panose="020B0604020202020204" pitchFamily="34" charset="0"/>
              </a:rPr>
              <a:t>dcfsa-qme</a:t>
            </a:r>
            <a:endParaRPr lang="en-US" dirty="0">
              <a:solidFill>
                <a:schemeClr val="accent1"/>
              </a:solidFill>
              <a:latin typeface="Neue Haas Grotesk Text Pro" panose="020B0504020202020204" pitchFamily="34" charset="77"/>
              <a:cs typeface="Arial" panose="020B0604020202020204" pitchFamily="34" charset="0"/>
            </a:endParaRPr>
          </a:p>
        </p:txBody>
      </p:sp>
      <p:sp>
        <p:nvSpPr>
          <p:cNvPr id="7" name="Content Placeholder 3">
            <a:extLst>
              <a:ext uri="{FF2B5EF4-FFF2-40B4-BE49-F238E27FC236}">
                <a16:creationId xmlns:a16="http://schemas.microsoft.com/office/drawing/2014/main" id="{5DC559BD-F3CE-5089-A9D3-B9BADFA4EEA9}"/>
              </a:ext>
            </a:extLst>
          </p:cNvPr>
          <p:cNvSpPr txBox="1">
            <a:spLocks/>
          </p:cNvSpPr>
          <p:nvPr/>
        </p:nvSpPr>
        <p:spPr>
          <a:xfrm>
            <a:off x="5022252" y="2163467"/>
            <a:ext cx="2320420"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b="1" dirty="0">
                <a:latin typeface="Neue Haas Grotesk Text Pro" panose="020B0504020202020204" pitchFamily="34" charset="77"/>
              </a:rPr>
              <a:t>Care-associated costs</a:t>
            </a:r>
          </a:p>
        </p:txBody>
      </p:sp>
      <p:sp>
        <p:nvSpPr>
          <p:cNvPr id="8" name="TextBox 7">
            <a:extLst>
              <a:ext uri="{FF2B5EF4-FFF2-40B4-BE49-F238E27FC236}">
                <a16:creationId xmlns:a16="http://schemas.microsoft.com/office/drawing/2014/main" id="{985944E7-B552-BAB0-6531-3C3D26A1F880}"/>
              </a:ext>
            </a:extLst>
          </p:cNvPr>
          <p:cNvSpPr txBox="1"/>
          <p:nvPr/>
        </p:nvSpPr>
        <p:spPr>
          <a:xfrm>
            <a:off x="5006209" y="2960303"/>
            <a:ext cx="2617192" cy="1516095"/>
          </a:xfrm>
          <a:prstGeom prst="rect">
            <a:avLst/>
          </a:prstGeom>
          <a:noFill/>
        </p:spPr>
        <p:txBody>
          <a:bodyPr wrap="square" lIns="0" tIns="0" rIns="0" bIns="0" numCol="1" spcCol="0" anchor="t">
            <a:noAutofit/>
          </a:bodyPr>
          <a:lstStyle/>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Arial" panose="020B0604020202020204" pitchFamily="34" charset="0"/>
                <a:cs typeface="Arial" panose="020B0604020202020204" pitchFamily="34" charset="0"/>
              </a:rPr>
              <a:t>Transportation costs to </a:t>
            </a:r>
            <a:br>
              <a:rPr lang="en-US" sz="1500" dirty="0">
                <a:solidFill>
                  <a:srgbClr val="2A2C2C"/>
                </a:solidFill>
                <a:latin typeface="Arial" panose="020B0604020202020204" pitchFamily="34" charset="0"/>
                <a:cs typeface="Arial" panose="020B0604020202020204" pitchFamily="34" charset="0"/>
              </a:rPr>
            </a:br>
            <a:r>
              <a:rPr lang="en-US" sz="1500" dirty="0">
                <a:solidFill>
                  <a:srgbClr val="2A2C2C"/>
                </a:solidFill>
                <a:latin typeface="Arial" panose="020B0604020202020204" pitchFamily="34" charset="0"/>
                <a:cs typeface="Arial" panose="020B0604020202020204" pitchFamily="34" charset="0"/>
              </a:rPr>
              <a:t>and from eligible care </a:t>
            </a:r>
          </a:p>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Arial" panose="020B0604020202020204" pitchFamily="34" charset="0"/>
                <a:cs typeface="Arial" panose="020B0604020202020204" pitchFamily="34" charset="0"/>
              </a:rPr>
              <a:t>Late pick-up fees </a:t>
            </a:r>
            <a:endPar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9" name="Content Placeholder 3">
            <a:extLst>
              <a:ext uri="{FF2B5EF4-FFF2-40B4-BE49-F238E27FC236}">
                <a16:creationId xmlns:a16="http://schemas.microsoft.com/office/drawing/2014/main" id="{9636F691-607A-C43D-7B49-5CD95422DA79}"/>
              </a:ext>
            </a:extLst>
          </p:cNvPr>
          <p:cNvSpPr txBox="1">
            <a:spLocks/>
          </p:cNvSpPr>
          <p:nvPr/>
        </p:nvSpPr>
        <p:spPr>
          <a:xfrm>
            <a:off x="1463469" y="2182146"/>
            <a:ext cx="2527211"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None/>
              <a:defRPr/>
            </a:pPr>
            <a:r>
              <a:rPr lang="en-US" b="1" dirty="0">
                <a:latin typeface="Neue Haas Grotesk Text Pro" panose="020B0504020202020204" pitchFamily="34" charset="77"/>
              </a:rPr>
              <a:t>Eldercare</a:t>
            </a:r>
          </a:p>
        </p:txBody>
      </p:sp>
      <p:sp>
        <p:nvSpPr>
          <p:cNvPr id="10" name="TextBox 9">
            <a:extLst>
              <a:ext uri="{FF2B5EF4-FFF2-40B4-BE49-F238E27FC236}">
                <a16:creationId xmlns:a16="http://schemas.microsoft.com/office/drawing/2014/main" id="{E603A8CF-5934-B8A1-66DB-80655252AC08}"/>
              </a:ext>
            </a:extLst>
          </p:cNvPr>
          <p:cNvSpPr txBox="1"/>
          <p:nvPr/>
        </p:nvSpPr>
        <p:spPr>
          <a:xfrm>
            <a:off x="1463468" y="2590807"/>
            <a:ext cx="2856731" cy="1333251"/>
          </a:xfrm>
          <a:prstGeom prst="rect">
            <a:avLst/>
          </a:prstGeom>
          <a:noFill/>
        </p:spPr>
        <p:txBody>
          <a:bodyPr wrap="square" lIns="0" tIns="0" rIns="0" bIns="0" numCol="1" spcCol="0">
            <a:noAutofit/>
          </a:bodyPr>
          <a:lstStyle/>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Arial" panose="020B0604020202020204" pitchFamily="34" charset="0"/>
                <a:cs typeface="Arial" panose="020B0604020202020204" pitchFamily="34" charset="0"/>
              </a:rPr>
              <a:t>Elder day care  </a:t>
            </a:r>
          </a:p>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Arial" panose="020B0604020202020204" pitchFamily="34" charset="0"/>
                <a:cs typeface="Arial" panose="020B0604020202020204" pitchFamily="34" charset="0"/>
              </a:rPr>
              <a:t>Work-related </a:t>
            </a:r>
            <a:br>
              <a:rPr lang="en-US" sz="1500" dirty="0">
                <a:solidFill>
                  <a:srgbClr val="2A2C2C"/>
                </a:solidFill>
                <a:latin typeface="Arial" panose="020B0604020202020204" pitchFamily="34" charset="0"/>
                <a:cs typeface="Arial" panose="020B0604020202020204" pitchFamily="34" charset="0"/>
              </a:rPr>
            </a:br>
            <a:r>
              <a:rPr lang="en-US" sz="1500" dirty="0">
                <a:solidFill>
                  <a:srgbClr val="2A2C2C"/>
                </a:solidFill>
                <a:latin typeface="Arial" panose="020B0604020202020204" pitchFamily="34" charset="0"/>
                <a:cs typeface="Arial" panose="020B0604020202020204" pitchFamily="34" charset="0"/>
              </a:rPr>
              <a:t>custodial elder care </a:t>
            </a:r>
          </a:p>
        </p:txBody>
      </p:sp>
      <p:pic>
        <p:nvPicPr>
          <p:cNvPr id="11" name="Picture Placeholder 16">
            <a:extLst>
              <a:ext uri="{FF2B5EF4-FFF2-40B4-BE49-F238E27FC236}">
                <a16:creationId xmlns:a16="http://schemas.microsoft.com/office/drawing/2014/main" id="{39A804DA-DC8F-CE3C-07E5-BEDCB9C68A03}"/>
              </a:ext>
            </a:extLst>
          </p:cNvPr>
          <p:cNvPicPr>
            <a:picLocks noChangeAspect="1"/>
          </p:cNvPicPr>
          <p:nvPr/>
        </p:nvPicPr>
        <p:blipFill>
          <a:blip r:embed="rId3">
            <a:extLst>
              <a:ext uri="{28A0092B-C50C-407E-A947-70E740481C1C}">
                <a14:useLocalDpi xmlns:a14="http://schemas.microsoft.com/office/drawing/2010/main" val="0"/>
              </a:ext>
            </a:extLst>
          </a:blip>
          <a:srcRect l="7108" t="17305" r="20846" b="3404"/>
          <a:stretch/>
        </p:blipFill>
        <p:spPr>
          <a:xfrm>
            <a:off x="8033646" y="0"/>
            <a:ext cx="4158353" cy="6858000"/>
          </a:xfrm>
          <a:prstGeom prst="rect">
            <a:avLst/>
          </a:prstGeom>
        </p:spPr>
      </p:pic>
      <p:pic>
        <p:nvPicPr>
          <p:cNvPr id="12" name="Graphic 11">
            <a:extLst>
              <a:ext uri="{FF2B5EF4-FFF2-40B4-BE49-F238E27FC236}">
                <a16:creationId xmlns:a16="http://schemas.microsoft.com/office/drawing/2014/main" id="{CBD10D9D-5908-CE27-671F-87AA545E397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02723" y="2116569"/>
            <a:ext cx="433684" cy="433684"/>
          </a:xfrm>
          <a:prstGeom prst="rect">
            <a:avLst/>
          </a:prstGeom>
        </p:spPr>
      </p:pic>
      <p:grpSp>
        <p:nvGrpSpPr>
          <p:cNvPr id="13" name="Group 12">
            <a:extLst>
              <a:ext uri="{FF2B5EF4-FFF2-40B4-BE49-F238E27FC236}">
                <a16:creationId xmlns:a16="http://schemas.microsoft.com/office/drawing/2014/main" id="{BDAA9C43-6303-DF4A-A96A-E32B46A6AE90}"/>
              </a:ext>
            </a:extLst>
          </p:cNvPr>
          <p:cNvGrpSpPr/>
          <p:nvPr/>
        </p:nvGrpSpPr>
        <p:grpSpPr>
          <a:xfrm>
            <a:off x="785385" y="3720592"/>
            <a:ext cx="3530726" cy="1953545"/>
            <a:chOff x="785385" y="3720592"/>
            <a:chExt cx="3530726" cy="1953545"/>
          </a:xfrm>
        </p:grpSpPr>
        <p:sp>
          <p:nvSpPr>
            <p:cNvPr id="14" name="Content Placeholder 3">
              <a:extLst>
                <a:ext uri="{FF2B5EF4-FFF2-40B4-BE49-F238E27FC236}">
                  <a16:creationId xmlns:a16="http://schemas.microsoft.com/office/drawing/2014/main" id="{41456C75-306A-3BCC-1D2C-5B703BF549B4}"/>
                </a:ext>
              </a:extLst>
            </p:cNvPr>
            <p:cNvSpPr txBox="1">
              <a:spLocks/>
            </p:cNvSpPr>
            <p:nvPr/>
          </p:nvSpPr>
          <p:spPr>
            <a:xfrm>
              <a:off x="1459382" y="3720592"/>
              <a:ext cx="2675062"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b="1" dirty="0">
                  <a:latin typeface="Neue Haas Grotesk Text Pro" panose="020B0504020202020204" pitchFamily="34" charset="77"/>
                </a:rPr>
                <a:t>Childcare for </a:t>
              </a:r>
              <a:br>
                <a:rPr lang="en-US" b="1" dirty="0">
                  <a:latin typeface="Neue Haas Grotesk Text Pro" panose="020B0504020202020204" pitchFamily="34" charset="77"/>
                </a:rPr>
              </a:br>
              <a:r>
                <a:rPr lang="en-US" b="1" dirty="0">
                  <a:latin typeface="Neue Haas Grotesk Text Pro" panose="020B0504020202020204" pitchFamily="34" charset="77"/>
                </a:rPr>
                <a:t>children under age 13  </a:t>
              </a:r>
            </a:p>
          </p:txBody>
        </p:sp>
        <p:sp>
          <p:nvSpPr>
            <p:cNvPr id="15" name="TextBox 14">
              <a:extLst>
                <a:ext uri="{FF2B5EF4-FFF2-40B4-BE49-F238E27FC236}">
                  <a16:creationId xmlns:a16="http://schemas.microsoft.com/office/drawing/2014/main" id="{56A42B6D-DA7C-DC1E-EE39-B6AEFBA16918}"/>
                </a:ext>
              </a:extLst>
            </p:cNvPr>
            <p:cNvSpPr txBox="1"/>
            <p:nvPr/>
          </p:nvSpPr>
          <p:spPr>
            <a:xfrm>
              <a:off x="1459381" y="4517428"/>
              <a:ext cx="2856730" cy="1156709"/>
            </a:xfrm>
            <a:prstGeom prst="rect">
              <a:avLst/>
            </a:prstGeom>
            <a:noFill/>
          </p:spPr>
          <p:txBody>
            <a:bodyPr wrap="square" lIns="0" tIns="0" rIns="0" bIns="0" numCol="1" spcCol="0">
              <a:noAutofit/>
            </a:bodyPr>
            <a:lstStyle/>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Nanny and au pair services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Summer day camp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Preschool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Arial" panose="020B0604020202020204" pitchFamily="34" charset="0"/>
                  <a:ea typeface="+mn-ea"/>
                  <a:cs typeface="Arial" panose="020B0604020202020204" pitchFamily="34" charset="0"/>
                </a:rPr>
                <a:t>Babysitting</a:t>
              </a:r>
            </a:p>
          </p:txBody>
        </p:sp>
        <p:pic>
          <p:nvPicPr>
            <p:cNvPr id="16" name="Graphic 15">
              <a:extLst>
                <a:ext uri="{FF2B5EF4-FFF2-40B4-BE49-F238E27FC236}">
                  <a16:creationId xmlns:a16="http://schemas.microsoft.com/office/drawing/2014/main" id="{08C7BF9D-6C97-BEC6-7519-91B588E4888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785385" y="3725277"/>
              <a:ext cx="433684" cy="433684"/>
            </a:xfrm>
            <a:prstGeom prst="rect">
              <a:avLst/>
            </a:prstGeom>
          </p:spPr>
        </p:pic>
      </p:grpSp>
      <p:pic>
        <p:nvPicPr>
          <p:cNvPr id="17" name="Graphic 16">
            <a:extLst>
              <a:ext uri="{FF2B5EF4-FFF2-40B4-BE49-F238E27FC236}">
                <a16:creationId xmlns:a16="http://schemas.microsoft.com/office/drawing/2014/main" id="{2E568F9D-0FC1-1E85-23E2-7988E292B953}"/>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363411" y="2077737"/>
            <a:ext cx="431780" cy="431780"/>
          </a:xfrm>
          <a:prstGeom prst="rect">
            <a:avLst/>
          </a:prstGeom>
        </p:spPr>
      </p:pic>
    </p:spTree>
    <p:extLst>
      <p:ext uri="{BB962C8B-B14F-4D97-AF65-F5344CB8AC3E}">
        <p14:creationId xmlns:p14="http://schemas.microsoft.com/office/powerpoint/2010/main" val="618892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16E8AC3-C3C0-FB99-13BE-612A3D1FE86D}"/>
              </a:ext>
            </a:extLst>
          </p:cNvPr>
          <p:cNvGraphicFramePr>
            <a:graphicFrameLocks noGrp="1"/>
          </p:cNvGraphicFramePr>
          <p:nvPr>
            <p:extLst>
              <p:ext uri="{D42A27DB-BD31-4B8C-83A1-F6EECF244321}">
                <p14:modId xmlns:p14="http://schemas.microsoft.com/office/powerpoint/2010/main" val="205665077"/>
              </p:ext>
            </p:extLst>
          </p:nvPr>
        </p:nvGraphicFramePr>
        <p:xfrm>
          <a:off x="1405086" y="2749361"/>
          <a:ext cx="9381827" cy="1722120"/>
        </p:xfrm>
        <a:graphic>
          <a:graphicData uri="http://schemas.openxmlformats.org/drawingml/2006/table">
            <a:tbl>
              <a:tblPr firstRow="1" firstCol="1" bandRow="1">
                <a:tableStyleId>{5C22544A-7EE6-4342-B048-85BDC9FD1C3A}</a:tableStyleId>
              </a:tblPr>
              <a:tblGrid>
                <a:gridCol w="2967403">
                  <a:extLst>
                    <a:ext uri="{9D8B030D-6E8A-4147-A177-3AD203B41FA5}">
                      <a16:colId xmlns:a16="http://schemas.microsoft.com/office/drawing/2014/main" val="787080102"/>
                    </a:ext>
                  </a:extLst>
                </a:gridCol>
                <a:gridCol w="3369550">
                  <a:extLst>
                    <a:ext uri="{9D8B030D-6E8A-4147-A177-3AD203B41FA5}">
                      <a16:colId xmlns:a16="http://schemas.microsoft.com/office/drawing/2014/main" val="1852363967"/>
                    </a:ext>
                  </a:extLst>
                </a:gridCol>
                <a:gridCol w="3044874">
                  <a:extLst>
                    <a:ext uri="{9D8B030D-6E8A-4147-A177-3AD203B41FA5}">
                      <a16:colId xmlns:a16="http://schemas.microsoft.com/office/drawing/2014/main" val="1343865768"/>
                    </a:ext>
                  </a:extLst>
                </a:gridCol>
              </a:tblGrid>
              <a:tr h="0">
                <a:tc>
                  <a:txBody>
                    <a:bodyPr/>
                    <a:lstStyle/>
                    <a:p>
                      <a:r>
                        <a:rPr lang="en-US" sz="1900" b="1" i="0" dirty="0">
                          <a:latin typeface="Neue Haas Grotesk Text Pro" panose="020B0504020202020204" pitchFamily="34" charset="77"/>
                          <a:cs typeface="Arial"/>
                        </a:rPr>
                        <a:t>Coverage </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900" b="1" i="0" dirty="0">
                          <a:latin typeface="Neue Haas Grotesk Text Pro"/>
                          <a:cs typeface="Arial"/>
                        </a:rPr>
                        <a:t>2026 Contribution limit</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1900" b="1" i="0" dirty="0">
                          <a:latin typeface="Neue Haas Grotesk Text Pro" panose="020B0504020202020204" pitchFamily="34" charset="77"/>
                          <a:cs typeface="Arial"/>
                        </a:rPr>
                        <a:t>Potential tax savings*</a:t>
                      </a:r>
                    </a:p>
                  </a:txBody>
                  <a:tcPr marL="243840" marR="243840" marT="243840" marB="243840" anchor="ctr">
                    <a:lnB w="12700" cap="flat" cmpd="sng" algn="ctr">
                      <a:solidFill>
                        <a:schemeClr val="bg2"/>
                      </a:solidFill>
                      <a:prstDash val="solid"/>
                      <a:round/>
                      <a:headEnd type="none" w="med" len="med"/>
                      <a:tailEnd type="none" w="med" len="med"/>
                    </a:lnB>
                    <a:solidFill>
                      <a:schemeClr val="accent1"/>
                    </a:solidFill>
                  </a:tcPr>
                </a:tc>
                <a:extLst>
                  <a:ext uri="{0D108BD9-81ED-4DB2-BD59-A6C34878D82A}">
                    <a16:rowId xmlns:a16="http://schemas.microsoft.com/office/drawing/2014/main" val="3947912400"/>
                  </a:ext>
                </a:extLst>
              </a:tr>
              <a:tr h="887938">
                <a:tc>
                  <a:txBody>
                    <a:bodyPr/>
                    <a:lstStyle/>
                    <a:p>
                      <a:r>
                        <a:rPr lang="en-US" sz="3000" b="0" i="0" dirty="0">
                          <a:solidFill>
                            <a:schemeClr val="tx1"/>
                          </a:solidFill>
                          <a:latin typeface="Neue Haas Grotesk Text Pro" panose="020B0504020202020204" pitchFamily="34" charset="77"/>
                          <a:cs typeface="Arial"/>
                        </a:rPr>
                        <a:t>Family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2800" b="0" i="0" dirty="0">
                          <a:latin typeface="Neue Haas Grotesk Text Pro"/>
                          <a:cs typeface="Arial"/>
                        </a:rPr>
                        <a:t>$7,500</a:t>
                      </a:r>
                      <a:endParaRPr lang="en-US" dirty="0"/>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2800" b="1" i="0" dirty="0">
                          <a:latin typeface="Neue Haas Grotesk Text Pro"/>
                          <a:cs typeface="Arial"/>
                        </a:rPr>
                        <a:t>$1,500</a:t>
                      </a:r>
                      <a:endParaRPr lang="en-US" sz="3000" dirty="0">
                        <a:latin typeface="Neue Haas Grotesk Text Pro" panose="020B0504020202020204" pitchFamily="34" charset="77"/>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759008"/>
                  </a:ext>
                </a:extLst>
              </a:tr>
            </a:tbl>
          </a:graphicData>
        </a:graphic>
      </p:graphicFrame>
      <p:sp>
        <p:nvSpPr>
          <p:cNvPr id="10" name="Title 6">
            <a:extLst>
              <a:ext uri="{FF2B5EF4-FFF2-40B4-BE49-F238E27FC236}">
                <a16:creationId xmlns:a16="http://schemas.microsoft.com/office/drawing/2014/main" id="{397CB3F6-3AFE-D712-3B32-D63CB3FACD95}"/>
              </a:ext>
            </a:extLst>
          </p:cNvPr>
          <p:cNvSpPr>
            <a:spLocks noGrp="1"/>
          </p:cNvSpPr>
          <p:nvPr>
            <p:ph type="title"/>
          </p:nvPr>
        </p:nvSpPr>
        <p:spPr>
          <a:xfrm>
            <a:off x="853442" y="365762"/>
            <a:ext cx="10836993" cy="1388585"/>
          </a:xfrm>
        </p:spPr>
        <p:txBody>
          <a:bodyPr/>
          <a:lstStyle/>
          <a:p>
            <a:r>
              <a:rPr lang="en-US" dirty="0">
                <a:latin typeface="Neue Haas Grotesk Text Pro" panose="020B0504020202020204" pitchFamily="34" charset="77"/>
                <a:cs typeface="Arial"/>
              </a:rPr>
              <a:t>The more you contribute </a:t>
            </a:r>
            <a:br>
              <a:rPr lang="en-US" dirty="0">
                <a:latin typeface="Neue Haas Grotesk Text Pro" panose="020B0504020202020204" pitchFamily="34" charset="77"/>
                <a:cs typeface="Arial"/>
              </a:rPr>
            </a:br>
            <a:r>
              <a:rPr lang="en-US" dirty="0">
                <a:latin typeface="Neue Haas Grotesk Text Pro" panose="020B0504020202020204" pitchFamily="34" charset="77"/>
                <a:cs typeface="Arial"/>
              </a:rPr>
              <a:t>the more you save</a:t>
            </a:r>
            <a:endParaRPr lang="en-US" dirty="0">
              <a:latin typeface="Neue Haas Grotesk Text Pro" panose="020B0504020202020204" pitchFamily="34" charset="77"/>
              <a:cs typeface="Arial" panose="020B0604020202020204" pitchFamily="34" charset="0"/>
            </a:endParaRPr>
          </a:p>
        </p:txBody>
      </p:sp>
      <p:sp>
        <p:nvSpPr>
          <p:cNvPr id="11" name="Rectangle 10">
            <a:extLst>
              <a:ext uri="{FF2B5EF4-FFF2-40B4-BE49-F238E27FC236}">
                <a16:creationId xmlns:a16="http://schemas.microsoft.com/office/drawing/2014/main" id="{172A1DF3-6154-5788-ED9A-57C9685FE83D}"/>
              </a:ext>
            </a:extLst>
          </p:cNvPr>
          <p:cNvSpPr/>
          <p:nvPr/>
        </p:nvSpPr>
        <p:spPr>
          <a:xfrm>
            <a:off x="1930956" y="4718997"/>
            <a:ext cx="8128000" cy="584968"/>
          </a:xfrm>
          <a:prstGeom prst="rect">
            <a:avLst/>
          </a:prstGeom>
        </p:spPr>
        <p:txBody>
          <a:bodyPr wrap="square">
            <a:spAutoFit/>
          </a:bodyPr>
          <a:lstStyle/>
          <a:p>
            <a:pPr defTabSz="609570"/>
            <a:r>
              <a:rPr lang="en-US" sz="1067" dirty="0">
                <a:solidFill>
                  <a:srgbClr val="6F6F6F"/>
                </a:solidFill>
                <a:latin typeface="Neue Haas Grotesk Text Pro" panose="020B0504020202020204" pitchFamily="34" charset="77"/>
                <a:ea typeface="Calibri" panose="020F0502020204030204" pitchFamily="34" charset="0"/>
                <a:cs typeface="Arial" panose="020B0604020202020204" pitchFamily="34" charset="0"/>
              </a:rPr>
              <a:t>*Estimated savings are based on an assumed combined federal and state income tax bracket of 20%. Actual savings will depend on your taxable income and tax status.</a:t>
            </a:r>
          </a:p>
          <a:p>
            <a:pPr defTabSz="609570"/>
            <a:endParaRPr lang="en-US" sz="1067" dirty="0">
              <a:solidFill>
                <a:srgbClr val="6F6F6F"/>
              </a:solidFill>
              <a:latin typeface="Neue Haas Grotesk Text Pro" panose="020B0504020202020204" pitchFamily="34"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7342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5">
            <a:extLst>
              <a:ext uri="{FF2B5EF4-FFF2-40B4-BE49-F238E27FC236}">
                <a16:creationId xmlns:a16="http://schemas.microsoft.com/office/drawing/2014/main" id="{F7B157A5-FCB1-0E92-0A9B-977F465BE5ED}"/>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6897" t="833" r="16353" b="833"/>
          <a:stretch/>
        </p:blipFill>
        <p:spPr>
          <a:xfrm>
            <a:off x="4193833" y="-4"/>
            <a:ext cx="8024173" cy="6858004"/>
          </a:xfrm>
          <a:prstGeom prst="rect">
            <a:avLst/>
          </a:prstGeom>
        </p:spPr>
      </p:pic>
      <p:sp>
        <p:nvSpPr>
          <p:cNvPr id="14" name="TextBox 13">
            <a:extLst>
              <a:ext uri="{FF2B5EF4-FFF2-40B4-BE49-F238E27FC236}">
                <a16:creationId xmlns:a16="http://schemas.microsoft.com/office/drawing/2014/main" id="{C831E509-B779-53AA-C860-A4FE2919F26F}"/>
              </a:ext>
            </a:extLst>
          </p:cNvPr>
          <p:cNvSpPr txBox="1"/>
          <p:nvPr/>
        </p:nvSpPr>
        <p:spPr>
          <a:xfrm>
            <a:off x="774740" y="6294365"/>
            <a:ext cx="3513055" cy="395749"/>
          </a:xfrm>
          <a:prstGeom prst="rect">
            <a:avLst/>
          </a:prstGeom>
          <a:noFill/>
        </p:spPr>
        <p:txBody>
          <a:bodyPr wrap="square" rtlCol="0">
            <a:spAutoFit/>
          </a:bodyPr>
          <a:lstStyle/>
          <a:p>
            <a:pPr defTabSz="609570">
              <a:lnSpc>
                <a:spcPct val="130000"/>
              </a:lnSpc>
              <a:spcAft>
                <a:spcPts val="800"/>
              </a:spcAft>
            </a:pPr>
            <a:r>
              <a:rPr lang="en-US" sz="800" dirty="0">
                <a:solidFill>
                  <a:srgbClr val="2A2C2C"/>
                </a:solidFill>
                <a:latin typeface="Neue Haas Grotesk Text Pro" panose="020B0504020202020204" pitchFamily="34" charset="77"/>
                <a:cs typeface="Arial" panose="020B0604020202020204" pitchFamily="34" charset="0"/>
              </a:rPr>
              <a:t>Generally these are qualifying life events. Check your plan to determine what are permissible qualifying life events.</a:t>
            </a:r>
          </a:p>
        </p:txBody>
      </p:sp>
      <p:sp>
        <p:nvSpPr>
          <p:cNvPr id="15" name="Rectangle 14">
            <a:extLst>
              <a:ext uri="{FF2B5EF4-FFF2-40B4-BE49-F238E27FC236}">
                <a16:creationId xmlns:a16="http://schemas.microsoft.com/office/drawing/2014/main" id="{14EC13FA-665B-7F7A-4F2E-288F76D4023B}"/>
              </a:ext>
              <a:ext uri="{C183D7F6-B498-43B3-948B-1728B52AA6E4}">
                <adec:decorative xmlns:adec="http://schemas.microsoft.com/office/drawing/2017/decorative" val="1"/>
              </a:ext>
            </a:extLst>
          </p:cNvPr>
          <p:cNvSpPr/>
          <p:nvPr/>
        </p:nvSpPr>
        <p:spPr>
          <a:xfrm>
            <a:off x="4193833" y="1202"/>
            <a:ext cx="3179239"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7" name="Rectangle 16">
            <a:extLst>
              <a:ext uri="{FF2B5EF4-FFF2-40B4-BE49-F238E27FC236}">
                <a16:creationId xmlns:a16="http://schemas.microsoft.com/office/drawing/2014/main" id="{EC5FCB5D-CB59-E745-D00A-43EFE082C669}"/>
              </a:ext>
              <a:ext uri="{C183D7F6-B498-43B3-948B-1728B52AA6E4}">
                <adec:decorative xmlns:adec="http://schemas.microsoft.com/office/drawing/2017/decorative" val="1"/>
              </a:ext>
            </a:extLst>
          </p:cNvPr>
          <p:cNvSpPr/>
          <p:nvPr/>
        </p:nvSpPr>
        <p:spPr>
          <a:xfrm flipV="1">
            <a:off x="4193833" y="1202"/>
            <a:ext cx="1998623"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pic>
        <p:nvPicPr>
          <p:cNvPr id="18" name="Graphic 17">
            <a:extLst>
              <a:ext uri="{FF2B5EF4-FFF2-40B4-BE49-F238E27FC236}">
                <a16:creationId xmlns:a16="http://schemas.microsoft.com/office/drawing/2014/main" id="{87C635CD-EC8D-F582-E8B9-EFF288EB95A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92161" y="2298757"/>
            <a:ext cx="397762" cy="397762"/>
          </a:xfrm>
          <a:prstGeom prst="rect">
            <a:avLst/>
          </a:prstGeom>
        </p:spPr>
      </p:pic>
      <p:sp>
        <p:nvSpPr>
          <p:cNvPr id="19" name="Content Placeholder 7">
            <a:extLst>
              <a:ext uri="{FF2B5EF4-FFF2-40B4-BE49-F238E27FC236}">
                <a16:creationId xmlns:a16="http://schemas.microsoft.com/office/drawing/2014/main" id="{3361FFB4-6E00-B02E-41F2-CF3A395931D3}"/>
              </a:ext>
            </a:extLst>
          </p:cNvPr>
          <p:cNvSpPr>
            <a:spLocks noGrp="1"/>
          </p:cNvSpPr>
          <p:nvPr>
            <p:ph sz="quarter" idx="14"/>
          </p:nvPr>
        </p:nvSpPr>
        <p:spPr>
          <a:xfrm>
            <a:off x="1582874" y="2273683"/>
            <a:ext cx="4650392" cy="4301306"/>
          </a:xfrm>
        </p:spPr>
        <p:txBody>
          <a:bodyPr/>
          <a:lstStyle/>
          <a:p>
            <a:pPr marL="10583" indent="0">
              <a:spcAft>
                <a:spcPts val="2400"/>
              </a:spcAft>
              <a:buClr>
                <a:schemeClr val="tx1"/>
              </a:buClr>
              <a:buNone/>
            </a:pPr>
            <a:r>
              <a:rPr lang="en-US" dirty="0">
                <a:latin typeface="Neue Haas Grotesk Text Pro" panose="020B0504020202020204" pitchFamily="34" charset="77"/>
                <a:cs typeface="Arial" panose="020B0604020202020204" pitchFamily="34" charset="0"/>
              </a:rPr>
              <a:t>Marital status </a:t>
            </a:r>
          </a:p>
          <a:p>
            <a:pPr marL="10583" indent="0">
              <a:spcAft>
                <a:spcPts val="2400"/>
              </a:spcAft>
              <a:buClr>
                <a:schemeClr val="tx1"/>
              </a:buClr>
              <a:buNone/>
            </a:pPr>
            <a:r>
              <a:rPr lang="en-US" dirty="0">
                <a:latin typeface="Neue Haas Grotesk Text Pro" panose="020B0504020202020204" pitchFamily="34" charset="77"/>
                <a:cs typeface="Arial" panose="020B0604020202020204" pitchFamily="34" charset="0"/>
              </a:rPr>
              <a:t>Number of dependents </a:t>
            </a:r>
          </a:p>
          <a:p>
            <a:pPr marL="10583" indent="0">
              <a:spcAft>
                <a:spcPts val="2400"/>
              </a:spcAft>
              <a:buClr>
                <a:schemeClr val="tx1"/>
              </a:buClr>
              <a:buNone/>
            </a:pPr>
            <a:r>
              <a:rPr lang="en-US" dirty="0">
                <a:latin typeface="Neue Haas Grotesk Text Pro" panose="020B0504020202020204" pitchFamily="34" charset="77"/>
                <a:cs typeface="Arial" panose="020B0604020202020204" pitchFamily="34" charset="0"/>
              </a:rPr>
              <a:t>Employment status</a:t>
            </a:r>
          </a:p>
          <a:p>
            <a:pPr marL="10583" indent="0">
              <a:spcAft>
                <a:spcPts val="2400"/>
              </a:spcAft>
              <a:buClr>
                <a:schemeClr val="tx1"/>
              </a:buClr>
              <a:buNone/>
            </a:pPr>
            <a:r>
              <a:rPr lang="en-US" dirty="0">
                <a:latin typeface="Neue Haas Grotesk Text Pro" panose="020B0504020202020204" pitchFamily="34" charset="77"/>
                <a:cs typeface="Arial" panose="020B0604020202020204" pitchFamily="34" charset="0"/>
              </a:rPr>
              <a:t>Change in residence</a:t>
            </a:r>
          </a:p>
          <a:p>
            <a:pPr marL="10583" indent="0">
              <a:spcAft>
                <a:spcPts val="2400"/>
              </a:spcAft>
              <a:buClr>
                <a:schemeClr val="tx1"/>
              </a:buClr>
              <a:buNone/>
            </a:pPr>
            <a:r>
              <a:rPr lang="en-US" dirty="0">
                <a:latin typeface="Neue Haas Grotesk Text Pro" panose="020B0504020202020204" pitchFamily="34" charset="77"/>
                <a:cs typeface="Arial" panose="020B0604020202020204" pitchFamily="34" charset="0"/>
              </a:rPr>
              <a:t>New childcare or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eldercare provider</a:t>
            </a:r>
          </a:p>
          <a:p>
            <a:pPr marL="10583" indent="0">
              <a:spcAft>
                <a:spcPts val="2400"/>
              </a:spcAft>
              <a:buClr>
                <a:schemeClr val="tx1"/>
              </a:buClr>
              <a:buNone/>
            </a:pPr>
            <a:endParaRPr lang="en-US" dirty="0">
              <a:latin typeface="Neue Haas Grotesk Text Pro" panose="020B0504020202020204" pitchFamily="34" charset="77"/>
              <a:cs typeface="Arial" panose="020B0604020202020204" pitchFamily="34" charset="0"/>
            </a:endParaRPr>
          </a:p>
        </p:txBody>
      </p:sp>
      <p:sp>
        <p:nvSpPr>
          <p:cNvPr id="20" name="Title 6">
            <a:extLst>
              <a:ext uri="{FF2B5EF4-FFF2-40B4-BE49-F238E27FC236}">
                <a16:creationId xmlns:a16="http://schemas.microsoft.com/office/drawing/2014/main" id="{0B0711FC-8176-6D21-6DD0-F3CD055631C3}"/>
              </a:ext>
            </a:extLst>
          </p:cNvPr>
          <p:cNvSpPr>
            <a:spLocks noGrp="1"/>
          </p:cNvSpPr>
          <p:nvPr>
            <p:ph type="title"/>
          </p:nvPr>
        </p:nvSpPr>
        <p:spPr>
          <a:xfrm>
            <a:off x="853441" y="365761"/>
            <a:ext cx="5625331" cy="1401089"/>
          </a:xfrm>
        </p:spPr>
        <p:txBody>
          <a:bodyPr/>
          <a:lstStyle/>
          <a:p>
            <a:r>
              <a:rPr lang="en-US" dirty="0">
                <a:latin typeface="Neue Haas Grotesk Text Pro" panose="020B0504020202020204" pitchFamily="34" charset="77"/>
                <a:cs typeface="Arial" panose="020B0604020202020204" pitchFamily="34" charset="0"/>
              </a:rPr>
              <a:t>Qualifying life events </a:t>
            </a:r>
          </a:p>
        </p:txBody>
      </p:sp>
      <p:pic>
        <p:nvPicPr>
          <p:cNvPr id="21" name="Graphic 20">
            <a:extLst>
              <a:ext uri="{FF2B5EF4-FFF2-40B4-BE49-F238E27FC236}">
                <a16:creationId xmlns:a16="http://schemas.microsoft.com/office/drawing/2014/main" id="{5159D3FF-35FC-DFE5-783C-6ACC4E5059E6}"/>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92161" y="2929097"/>
            <a:ext cx="397762" cy="397762"/>
          </a:xfrm>
          <a:prstGeom prst="rect">
            <a:avLst/>
          </a:prstGeom>
        </p:spPr>
      </p:pic>
      <p:pic>
        <p:nvPicPr>
          <p:cNvPr id="22" name="Graphic 21">
            <a:extLst>
              <a:ext uri="{FF2B5EF4-FFF2-40B4-BE49-F238E27FC236}">
                <a16:creationId xmlns:a16="http://schemas.microsoft.com/office/drawing/2014/main" id="{0B34C6C3-EC76-B1CC-A9F9-4039800D024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92161" y="3658590"/>
            <a:ext cx="397762" cy="397762"/>
          </a:xfrm>
          <a:prstGeom prst="rect">
            <a:avLst/>
          </a:prstGeom>
        </p:spPr>
      </p:pic>
      <p:pic>
        <p:nvPicPr>
          <p:cNvPr id="23" name="Graphic 22">
            <a:extLst>
              <a:ext uri="{FF2B5EF4-FFF2-40B4-BE49-F238E27FC236}">
                <a16:creationId xmlns:a16="http://schemas.microsoft.com/office/drawing/2014/main" id="{16B615FB-88BD-B01A-1A5C-EC0ECACF4B37}"/>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894367" y="5109726"/>
            <a:ext cx="395749" cy="395749"/>
          </a:xfrm>
          <a:prstGeom prst="rect">
            <a:avLst/>
          </a:prstGeom>
        </p:spPr>
      </p:pic>
      <p:pic>
        <p:nvPicPr>
          <p:cNvPr id="2" name="Graphic 1">
            <a:extLst>
              <a:ext uri="{FF2B5EF4-FFF2-40B4-BE49-F238E27FC236}">
                <a16:creationId xmlns:a16="http://schemas.microsoft.com/office/drawing/2014/main" id="{1A4A4E93-1FA4-B6ED-1F31-EBD4A760C60B}"/>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892161" y="4333884"/>
            <a:ext cx="395749" cy="395749"/>
          </a:xfrm>
          <a:prstGeom prst="rect">
            <a:avLst/>
          </a:prstGeom>
        </p:spPr>
      </p:pic>
    </p:spTree>
    <p:extLst>
      <p:ext uri="{BB962C8B-B14F-4D97-AF65-F5344CB8AC3E}">
        <p14:creationId xmlns:p14="http://schemas.microsoft.com/office/powerpoint/2010/main" val="121295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871D706-B573-CDBF-5E43-796B5AF0FE50}"/>
              </a:ext>
              <a:ext uri="{C183D7F6-B498-43B3-948B-1728B52AA6E4}">
                <adec:decorative xmlns:adec="http://schemas.microsoft.com/office/drawing/2017/decorative" val="1"/>
              </a:ext>
            </a:extLst>
          </p:cNvPr>
          <p:cNvPicPr>
            <a:picLocks noGrp="1" noChangeAspect="1" noChangeArrowheads="1"/>
          </p:cNvPicPr>
          <p:nvPr>
            <p:ph type="pic" idx="15"/>
          </p:nvPr>
        </p:nvPicPr>
        <p:blipFill>
          <a:blip r:embed="rId3">
            <a:extLst>
              <a:ext uri="{28A0092B-C50C-407E-A947-70E740481C1C}">
                <a14:useLocalDpi xmlns:a14="http://schemas.microsoft.com/office/drawing/2010/main" val="0"/>
              </a:ext>
            </a:extLst>
          </a:blip>
          <a:srcRect t="11430" b="4306"/>
          <a:stretch/>
        </p:blipFill>
        <p:spPr bwMode="auto">
          <a:xfrm>
            <a:off x="0" y="2260"/>
            <a:ext cx="12192000" cy="6855740"/>
          </a:xfrm>
          <a:prstGeom prst="rect">
            <a:avLst/>
          </a:prstGeom>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20F5770-6455-0B0E-37AF-BC57B4AAAE5B}"/>
              </a:ext>
            </a:extLst>
          </p:cNvPr>
          <p:cNvSpPr/>
          <p:nvPr/>
        </p:nvSpPr>
        <p:spPr>
          <a:xfrm>
            <a:off x="-3" y="3894808"/>
            <a:ext cx="9869715" cy="2330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2">
            <a:extLst>
              <a:ext uri="{FF2B5EF4-FFF2-40B4-BE49-F238E27FC236}">
                <a16:creationId xmlns:a16="http://schemas.microsoft.com/office/drawing/2014/main" id="{73C1A992-4371-9F53-812A-31C11668E01F}"/>
              </a:ext>
            </a:extLst>
          </p:cNvPr>
          <p:cNvSpPr>
            <a:spLocks noGrp="1"/>
          </p:cNvSpPr>
          <p:nvPr>
            <p:ph type="title"/>
          </p:nvPr>
        </p:nvSpPr>
        <p:spPr>
          <a:xfrm>
            <a:off x="853441" y="4317485"/>
            <a:ext cx="7825610" cy="1576072"/>
          </a:xfrm>
        </p:spPr>
        <p:txBody>
          <a:bodyPr/>
          <a:lstStyle/>
          <a:p>
            <a:r>
              <a:rPr lang="en-US" sz="4800" dirty="0">
                <a:latin typeface="Neue Haas Grotesk Text Pro" panose="020B0504020202020204" pitchFamily="34" charset="77"/>
                <a:cs typeface="Arial" panose="020B0604020202020204" pitchFamily="34" charset="0"/>
              </a:rPr>
              <a:t>Use</a:t>
            </a:r>
            <a:r>
              <a:rPr lang="en-US" sz="4800" spc="400" dirty="0">
                <a:latin typeface="Neue Haas Grotesk Text Pro" panose="020B0504020202020204" pitchFamily="34" charset="77"/>
                <a:cs typeface="Arial" panose="020B0604020202020204" pitchFamily="34" charset="0"/>
              </a:rPr>
              <a:t> </a:t>
            </a:r>
            <a:r>
              <a:rPr lang="en-US" sz="4800" dirty="0">
                <a:latin typeface="Neue Haas Grotesk Text Pro" panose="020B0504020202020204" pitchFamily="34" charset="77"/>
                <a:cs typeface="Arial" panose="020B0604020202020204" pitchFamily="34" charset="0"/>
              </a:rPr>
              <a:t>funds</a:t>
            </a:r>
            <a:r>
              <a:rPr lang="en-US" sz="4800" spc="400" dirty="0">
                <a:latin typeface="Neue Haas Grotesk Text Pro" panose="020B0504020202020204" pitchFamily="34" charset="77"/>
                <a:cs typeface="Arial" panose="020B0604020202020204" pitchFamily="34" charset="0"/>
              </a:rPr>
              <a:t> </a:t>
            </a:r>
            <a:r>
              <a:rPr lang="en-US" sz="4800" dirty="0">
                <a:latin typeface="Neue Haas Grotesk Text Pro" panose="020B0504020202020204" pitchFamily="34" charset="77"/>
                <a:cs typeface="Arial" panose="020B0604020202020204" pitchFamily="34" charset="0"/>
              </a:rPr>
              <a:t>as they accrue </a:t>
            </a:r>
          </a:p>
        </p:txBody>
      </p:sp>
      <p:grpSp>
        <p:nvGrpSpPr>
          <p:cNvPr id="13" name="Group 12">
            <a:extLst>
              <a:ext uri="{FF2B5EF4-FFF2-40B4-BE49-F238E27FC236}">
                <a16:creationId xmlns:a16="http://schemas.microsoft.com/office/drawing/2014/main" id="{77AEBF10-1D48-88BD-156B-57C4127B70D9}"/>
              </a:ext>
            </a:extLst>
          </p:cNvPr>
          <p:cNvGrpSpPr/>
          <p:nvPr/>
        </p:nvGrpSpPr>
        <p:grpSpPr>
          <a:xfrm rot="16200000">
            <a:off x="-764257" y="764258"/>
            <a:ext cx="2077161" cy="548641"/>
            <a:chOff x="16071" y="4"/>
            <a:chExt cx="2669546" cy="705108"/>
          </a:xfrm>
        </p:grpSpPr>
        <p:sp>
          <p:nvSpPr>
            <p:cNvPr id="14" name="Rectangle 13">
              <a:extLst>
                <a:ext uri="{FF2B5EF4-FFF2-40B4-BE49-F238E27FC236}">
                  <a16:creationId xmlns:a16="http://schemas.microsoft.com/office/drawing/2014/main" id="{DD70941D-3F88-AFEE-7AE2-BB2567A6B6DE}"/>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AAC6"/>
                </a:solidFill>
                <a:latin typeface="Neue Haas Grotesk Text Pro" panose="020B0504020202020204" pitchFamily="34" charset="0"/>
              </a:endParaRPr>
            </a:p>
          </p:txBody>
        </p:sp>
        <p:pic>
          <p:nvPicPr>
            <p:cNvPr id="15" name="Graphic 14">
              <a:extLst>
                <a:ext uri="{FF2B5EF4-FFF2-40B4-BE49-F238E27FC236}">
                  <a16:creationId xmlns:a16="http://schemas.microsoft.com/office/drawing/2014/main" id="{B97A27B6-615A-4A94-0091-E2AB960B94E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
        <p:nvSpPr>
          <p:cNvPr id="16" name="TextBox 15">
            <a:extLst>
              <a:ext uri="{FF2B5EF4-FFF2-40B4-BE49-F238E27FC236}">
                <a16:creationId xmlns:a16="http://schemas.microsoft.com/office/drawing/2014/main" id="{1F560256-5B78-15D2-8B3C-28F29370544A}"/>
              </a:ext>
            </a:extLst>
          </p:cNvPr>
          <p:cNvSpPr txBox="1"/>
          <p:nvPr/>
        </p:nvSpPr>
        <p:spPr>
          <a:xfrm>
            <a:off x="628650" y="6449267"/>
            <a:ext cx="6966769" cy="230832"/>
          </a:xfrm>
          <a:prstGeom prst="rect">
            <a:avLst/>
          </a:prstGeom>
          <a:noFill/>
        </p:spPr>
        <p:txBody>
          <a:bodyPr wrap="square" lIns="0" rIns="0" rtlCol="0">
            <a:spAutoFit/>
          </a:bodyPr>
          <a:lstStyle/>
          <a:p>
            <a:r>
              <a:rPr lang="en-US" sz="900" dirty="0">
                <a:solidFill>
                  <a:schemeClr val="bg1"/>
                </a:solidFill>
                <a:latin typeface="Neue Haas Grotesk Text Pro" panose="020B0504020202020204" pitchFamily="34" charset="77"/>
                <a:cs typeface="Arial" pitchFamily="34" charset="0"/>
              </a:rPr>
              <a:t>Copyright © 2025 HealthEquity, Inc. All rights reserved.  |  HealthEquity does not provide legal, tax or financial advice.</a:t>
            </a:r>
          </a:p>
        </p:txBody>
      </p:sp>
      <p:cxnSp>
        <p:nvCxnSpPr>
          <p:cNvPr id="17" name="Straight Connector 16">
            <a:extLst>
              <a:ext uri="{FF2B5EF4-FFF2-40B4-BE49-F238E27FC236}">
                <a16:creationId xmlns:a16="http://schemas.microsoft.com/office/drawing/2014/main" id="{C909C96D-24B5-95DA-E31E-868D374C025F}"/>
              </a:ext>
            </a:extLst>
          </p:cNvPr>
          <p:cNvCxnSpPr>
            <a:cxnSpLocks/>
          </p:cNvCxnSpPr>
          <p:nvPr/>
        </p:nvCxnSpPr>
        <p:spPr>
          <a:xfrm>
            <a:off x="9906271" y="3894809"/>
            <a:ext cx="0" cy="2330612"/>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717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F6DE98-3260-6B8E-69CC-2023063C42F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3" t="5607" r="27958" b="10475"/>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8C23885-79ED-BC60-AB27-6BE3847D8EB5}"/>
              </a:ext>
            </a:extLst>
          </p:cNvPr>
          <p:cNvSpPr/>
          <p:nvPr/>
        </p:nvSpPr>
        <p:spPr>
          <a:xfrm>
            <a:off x="3495911" y="0"/>
            <a:ext cx="3457727"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9" name="Content Placeholder 1">
            <a:extLst>
              <a:ext uri="{FF2B5EF4-FFF2-40B4-BE49-F238E27FC236}">
                <a16:creationId xmlns:a16="http://schemas.microsoft.com/office/drawing/2014/main" id="{2C9DB8AD-ED75-5BC9-753B-C518AAEB175E}"/>
              </a:ext>
            </a:extLst>
          </p:cNvPr>
          <p:cNvSpPr txBox="1">
            <a:spLocks/>
          </p:cNvSpPr>
          <p:nvPr/>
        </p:nvSpPr>
        <p:spPr>
          <a:xfrm>
            <a:off x="853018" y="6363932"/>
            <a:ext cx="3913793" cy="144741"/>
          </a:xfrm>
          <a:prstGeom prst="rect">
            <a:avLst/>
          </a:prstGeom>
        </p:spPr>
        <p:txBody>
          <a:bodyPr>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spcAft>
                <a:spcPts val="1200"/>
              </a:spcAft>
              <a:buFontTx/>
              <a:buNone/>
              <a:defRPr/>
            </a:pPr>
            <a:r>
              <a:rPr lang="en-US" sz="2200">
                <a:noFill/>
                <a:latin typeface="Arial"/>
              </a:rPr>
              <a:t>Parking benefit |</a:t>
            </a:r>
            <a:br>
              <a:rPr lang="en-US" sz="2200">
                <a:noFill/>
                <a:latin typeface="Arial"/>
              </a:rPr>
            </a:br>
            <a:r>
              <a:rPr lang="en-US" sz="2200">
                <a:noFill/>
                <a:latin typeface="Arial"/>
              </a:rPr>
              <a:t>Contribution Limit $270 per month</a:t>
            </a:r>
            <a:r>
              <a:rPr lang="en-US" sz="2400">
                <a:noFill/>
                <a:latin typeface="Arial"/>
              </a:rPr>
              <a:t> </a:t>
            </a:r>
          </a:p>
          <a:p>
            <a:pPr marL="0" indent="0" defTabSz="914400">
              <a:lnSpc>
                <a:spcPct val="120000"/>
              </a:lnSpc>
              <a:spcAft>
                <a:spcPts val="1200"/>
              </a:spcAft>
              <a:buFontTx/>
              <a:buNone/>
              <a:defRPr/>
            </a:pPr>
            <a:r>
              <a:rPr lang="en-US" sz="2200">
                <a:noFill/>
                <a:latin typeface="Arial"/>
              </a:rPr>
              <a:t>He drives in to work each day, </a:t>
            </a:r>
            <a:br>
              <a:rPr lang="en-US" sz="2200">
                <a:noFill/>
                <a:latin typeface="Arial"/>
              </a:rPr>
            </a:br>
            <a:r>
              <a:rPr lang="en-US" sz="2200">
                <a:noFill/>
                <a:latin typeface="Arial"/>
              </a:rPr>
              <a:t>paying for parking at a local </a:t>
            </a:r>
            <a:br>
              <a:rPr lang="en-US" sz="2200">
                <a:noFill/>
                <a:latin typeface="Arial"/>
              </a:rPr>
            </a:br>
            <a:r>
              <a:rPr lang="en-US" sz="2200">
                <a:noFill/>
                <a:latin typeface="Arial"/>
              </a:rPr>
              <a:t>garage near his firm’s building. </a:t>
            </a:r>
          </a:p>
        </p:txBody>
      </p:sp>
      <p:sp>
        <p:nvSpPr>
          <p:cNvPr id="10" name="TextBox 9">
            <a:extLst>
              <a:ext uri="{FF2B5EF4-FFF2-40B4-BE49-F238E27FC236}">
                <a16:creationId xmlns:a16="http://schemas.microsoft.com/office/drawing/2014/main" id="{3984641D-73D9-C41B-E613-EE5F201186B6}"/>
              </a:ext>
              <a:ext uri="{C183D7F6-B498-43B3-948B-1728B52AA6E4}">
                <adec:decorative xmlns:adec="http://schemas.microsoft.com/office/drawing/2017/decorative" val="1"/>
              </a:ext>
            </a:extLst>
          </p:cNvPr>
          <p:cNvSpPr txBox="1"/>
          <p:nvPr/>
        </p:nvSpPr>
        <p:spPr>
          <a:xfrm>
            <a:off x="853018" y="6006526"/>
            <a:ext cx="4091858" cy="507831"/>
          </a:xfrm>
          <a:prstGeom prst="rect">
            <a:avLst/>
          </a:prstGeom>
          <a:noFill/>
        </p:spPr>
        <p:txBody>
          <a:bodyPr wrap="square" lIns="91440" tIns="45720" rIns="91440" bIns="45720" rtlCol="0" anchor="t">
            <a:spAutoFit/>
          </a:bodyPr>
          <a:lstStyle/>
          <a:p>
            <a:pPr marL="0" indent="0">
              <a:lnSpc>
                <a:spcPct val="100000"/>
              </a:lnSpc>
              <a:buNone/>
            </a:pPr>
            <a:r>
              <a:rPr lang="en-US" sz="900" baseline="30000" dirty="0">
                <a:solidFill>
                  <a:srgbClr val="626362"/>
                </a:solidFill>
                <a:latin typeface="Arial"/>
                <a:cs typeface="Arial"/>
              </a:rPr>
              <a:t>* </a:t>
            </a:r>
            <a:r>
              <a:rPr lang="en-US" sz="900" dirty="0">
                <a:solidFill>
                  <a:srgbClr val="626362"/>
                </a:solidFill>
                <a:latin typeface="Arial"/>
                <a:cs typeface="Arial"/>
              </a:rPr>
              <a:t>Estimated</a:t>
            </a:r>
            <a:r>
              <a:rPr lang="en-US" sz="900" dirty="0">
                <a:solidFill>
                  <a:srgbClr val="626362"/>
                </a:solidFill>
                <a:latin typeface="Arial"/>
              </a:rPr>
              <a:t> savings are based on an assumed combined federal and state income tax bracket of 20%. Actual savings will depend on your taxable income and tax status. </a:t>
            </a:r>
            <a:endParaRPr lang="en-US" sz="900" dirty="0">
              <a:solidFill>
                <a:srgbClr val="626362"/>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3226C8E-0F26-5701-7D75-AF4B158BEDEC}"/>
              </a:ext>
            </a:extLst>
          </p:cNvPr>
          <p:cNvGrpSpPr/>
          <p:nvPr/>
        </p:nvGrpSpPr>
        <p:grpSpPr>
          <a:xfrm>
            <a:off x="980604" y="3422411"/>
            <a:ext cx="5319831" cy="2070471"/>
            <a:chOff x="884371" y="4292719"/>
            <a:chExt cx="5319831" cy="2218711"/>
          </a:xfrm>
        </p:grpSpPr>
        <p:grpSp>
          <p:nvGrpSpPr>
            <p:cNvPr id="12" name="Group 11">
              <a:extLst>
                <a:ext uri="{FF2B5EF4-FFF2-40B4-BE49-F238E27FC236}">
                  <a16:creationId xmlns:a16="http://schemas.microsoft.com/office/drawing/2014/main" id="{C8C7E9B6-88F5-C0AF-6BD5-F01187B281B6}"/>
                </a:ext>
              </a:extLst>
            </p:cNvPr>
            <p:cNvGrpSpPr/>
            <p:nvPr/>
          </p:nvGrpSpPr>
          <p:grpSpPr>
            <a:xfrm>
              <a:off x="1589978" y="4292719"/>
              <a:ext cx="4614224" cy="2218711"/>
              <a:chOff x="0" y="3836896"/>
              <a:chExt cx="4614224" cy="2365771"/>
            </a:xfrm>
          </p:grpSpPr>
          <p:sp>
            <p:nvSpPr>
              <p:cNvPr id="16" name="Rectangle 15">
                <a:extLst>
                  <a:ext uri="{FF2B5EF4-FFF2-40B4-BE49-F238E27FC236}">
                    <a16:creationId xmlns:a16="http://schemas.microsoft.com/office/drawing/2014/main" id="{013A266F-7B44-7244-8471-CC6870AFBEBF}"/>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17" name="Rectangle 16">
                <a:extLst>
                  <a:ext uri="{FF2B5EF4-FFF2-40B4-BE49-F238E27FC236}">
                    <a16:creationId xmlns:a16="http://schemas.microsoft.com/office/drawing/2014/main" id="{E3EB1A77-6F5E-6F23-DEF0-CDB0EFB3C01D}"/>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13" name="Content Placeholder 7">
              <a:extLst>
                <a:ext uri="{FF2B5EF4-FFF2-40B4-BE49-F238E27FC236}">
                  <a16:creationId xmlns:a16="http://schemas.microsoft.com/office/drawing/2014/main" id="{5E342214-EE30-0F39-7825-6880D8941C81}"/>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$4,000</a:t>
              </a:r>
              <a:endParaRPr kumimoji="0" lang="en-US" sz="20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14" name="Content Placeholder 7">
              <a:extLst>
                <a:ext uri="{FF2B5EF4-FFF2-40B4-BE49-F238E27FC236}">
                  <a16:creationId xmlns:a16="http://schemas.microsoft.com/office/drawing/2014/main" id="{EB213BDA-9BE5-778E-AB26-83D97AB8FBFC}"/>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Their annual</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tax savings</a:t>
              </a:r>
              <a:r>
                <a:rPr lang="en-US" baseline="30000" dirty="0">
                  <a:solidFill>
                    <a:srgbClr val="2A2C2C"/>
                  </a:solidFill>
                  <a:latin typeface="Neue Haas Grotesk Text Pro" panose="020B0504020202020204" pitchFamily="34" charset="77"/>
                </a:rPr>
                <a:t>*</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a:t>
              </a:r>
              <a:r>
                <a:rPr lang="en-US" sz="3200" b="1" dirty="0">
                  <a:latin typeface="Libre Baskerville" panose="02000000000000000000" pitchFamily="2" charset="0"/>
                </a:rPr>
                <a:t>8</a:t>
              </a:r>
              <a:r>
                <a:rPr kumimoji="0" lang="en-US" sz="3200" b="1" i="0" u="none" strike="noStrike" kern="1200" cap="none" spc="0" normalizeH="0" baseline="0" noProof="0" dirty="0">
                  <a:ln>
                    <a:noFill/>
                  </a:ln>
                  <a:effectLst/>
                  <a:uLnTx/>
                  <a:uFillTx/>
                  <a:latin typeface="Libre Baskerville" panose="02000000000000000000" pitchFamily="2" charset="0"/>
                </a:rPr>
                <a:t>00</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15" name="Triangle 14">
              <a:extLst>
                <a:ext uri="{FF2B5EF4-FFF2-40B4-BE49-F238E27FC236}">
                  <a16:creationId xmlns:a16="http://schemas.microsoft.com/office/drawing/2014/main" id="{6E2BA72B-B339-9EE4-7B48-82C7C2F79E5C}"/>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18" name="Content Placeholder 7">
            <a:extLst>
              <a:ext uri="{FF2B5EF4-FFF2-40B4-BE49-F238E27FC236}">
                <a16:creationId xmlns:a16="http://schemas.microsoft.com/office/drawing/2014/main" id="{BE62C10B-92A1-7112-D245-785FD3A440AE}"/>
              </a:ext>
            </a:extLst>
          </p:cNvPr>
          <p:cNvSpPr txBox="1">
            <a:spLocks/>
          </p:cNvSpPr>
          <p:nvPr/>
        </p:nvSpPr>
        <p:spPr>
          <a:xfrm>
            <a:off x="950909" y="1964616"/>
            <a:ext cx="3362521" cy="1265534"/>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2A2C2C"/>
                </a:solidFill>
                <a:effectLst/>
                <a:uLnTx/>
                <a:uFillTx/>
                <a:latin typeface="Neue Haas Grotesk Text Pro" panose="020B0504020202020204" pitchFamily="34" charset="77"/>
              </a:rPr>
              <a:t>Family Plan</a:t>
            </a:r>
            <a:endParaRPr kumimoji="0" lang="en-US" sz="2800" b="0" i="0" u="none" strike="noStrike" kern="1200" cap="none" spc="60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lang="en-US" sz="1600" dirty="0">
                <a:latin typeface="Arial"/>
              </a:rPr>
              <a:t>T</a:t>
            </a:r>
            <a:r>
              <a:rPr kumimoji="0" lang="en-US" sz="1600" b="0" i="0" u="none" strike="noStrike" kern="1200" cap="none" spc="0" normalizeH="0" baseline="0" noProof="0" dirty="0">
                <a:ln>
                  <a:noFill/>
                </a:ln>
                <a:effectLst/>
                <a:uLnTx/>
                <a:uFillTx/>
                <a:latin typeface="Arial"/>
                <a:ea typeface="+mn-ea"/>
                <a:cs typeface="+mn-cs"/>
              </a:rPr>
              <a:t>hey enroll in a DCFSA to pay for afterschool childcare for their </a:t>
            </a:r>
            <a:r>
              <a:rPr lang="en-US" sz="1600" dirty="0">
                <a:latin typeface="Arial"/>
              </a:rPr>
              <a:t>kids</a:t>
            </a:r>
            <a:endParaRPr kumimoji="0" lang="en-US" sz="1600" b="0" i="0" u="none" strike="noStrike" kern="1200" cap="none" spc="0" normalizeH="0" baseline="0" noProof="0" dirty="0">
              <a:ln>
                <a:noFill/>
              </a:ln>
              <a:effectLst/>
              <a:uLnTx/>
              <a:uFillTx/>
              <a:latin typeface="Arial"/>
              <a:ea typeface="+mn-ea"/>
              <a:cs typeface="+mn-cs"/>
            </a:endParaRPr>
          </a:p>
        </p:txBody>
      </p:sp>
      <p:sp>
        <p:nvSpPr>
          <p:cNvPr id="19" name="Title 17">
            <a:extLst>
              <a:ext uri="{FF2B5EF4-FFF2-40B4-BE49-F238E27FC236}">
                <a16:creationId xmlns:a16="http://schemas.microsoft.com/office/drawing/2014/main" id="{DB64897E-A357-77D6-8D8E-5FCFC77958D1}"/>
              </a:ext>
            </a:extLst>
          </p:cNvPr>
          <p:cNvSpPr txBox="1">
            <a:spLocks/>
          </p:cNvSpPr>
          <p:nvPr/>
        </p:nvSpPr>
        <p:spPr>
          <a:xfrm>
            <a:off x="853441" y="365759"/>
            <a:ext cx="6333421" cy="676724"/>
          </a:xfrm>
          <a:prstGeom prst="rect">
            <a:avLst/>
          </a:prstGeom>
        </p:spPr>
        <p:txBody>
          <a:bodyPr/>
          <a:lst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a:lstStyle>
          <a:p>
            <a:r>
              <a:rPr lang="en-US" sz="4270" dirty="0">
                <a:latin typeface="Neue Haas Grotesk Text Pro" panose="020B0504020202020204" pitchFamily="34" charset="77"/>
                <a:cs typeface="Arial" panose="020B0604020202020204" pitchFamily="34" charset="0"/>
              </a:rPr>
              <a:t>Meet Jacob </a:t>
            </a:r>
            <a:br>
              <a:rPr lang="en-US" sz="4270" dirty="0">
                <a:latin typeface="Neue Haas Grotesk Text Pro" panose="020B0504020202020204" pitchFamily="34" charset="77"/>
                <a:cs typeface="Arial" panose="020B0604020202020204" pitchFamily="34" charset="0"/>
              </a:rPr>
            </a:br>
            <a:r>
              <a:rPr lang="en-US" sz="4270" dirty="0">
                <a:latin typeface="Neue Haas Grotesk Text Pro" panose="020B0504020202020204" pitchFamily="34" charset="77"/>
                <a:cs typeface="Arial" panose="020B0604020202020204" pitchFamily="34" charset="0"/>
              </a:rPr>
              <a:t>and Evelyn</a:t>
            </a:r>
            <a:endParaRPr lang="en-US" sz="4270" dirty="0">
              <a:latin typeface="Neue Haas Grotesk Text Pro" panose="020B0504020202020204" pitchFamily="34" charset="77"/>
            </a:endParaRPr>
          </a:p>
        </p:txBody>
      </p:sp>
    </p:spTree>
    <p:extLst>
      <p:ext uri="{BB962C8B-B14F-4D97-AF65-F5344CB8AC3E}">
        <p14:creationId xmlns:p14="http://schemas.microsoft.com/office/powerpoint/2010/main" val="388174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0E6754-740A-9D4D-065F-9424B1BB53E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9" t="16550" r="36181" b="12297"/>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44AEBC-C6F8-D5B7-AD07-8F4BBF238FC7}"/>
              </a:ext>
              <a:ext uri="{C183D7F6-B498-43B3-948B-1728B52AA6E4}">
                <adec:decorative xmlns:adec="http://schemas.microsoft.com/office/drawing/2017/decorative" val="1"/>
              </a:ext>
            </a:extLst>
          </p:cNvPr>
          <p:cNvSpPr/>
          <p:nvPr/>
        </p:nvSpPr>
        <p:spPr>
          <a:xfrm flipV="1">
            <a:off x="3427317" y="1202"/>
            <a:ext cx="3902873" cy="6856798"/>
          </a:xfrm>
          <a:prstGeom prst="rect">
            <a:avLst/>
          </a:prstGeom>
          <a:gradFill flip="none" rotWithShape="1">
            <a:gsLst>
              <a:gs pos="76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26B5DBE-272D-C987-FAC6-C9AD664E36B0}"/>
              </a:ext>
              <a:ext uri="{C183D7F6-B498-43B3-948B-1728B52AA6E4}">
                <adec:decorative xmlns:adec="http://schemas.microsoft.com/office/drawing/2017/decorative" val="1"/>
              </a:ext>
            </a:extLst>
          </p:cNvPr>
          <p:cNvSpPr/>
          <p:nvPr/>
        </p:nvSpPr>
        <p:spPr>
          <a:xfrm flipV="1">
            <a:off x="3453874" y="1202"/>
            <a:ext cx="4215809" cy="6856798"/>
          </a:xfrm>
          <a:prstGeom prst="rect">
            <a:avLst/>
          </a:prstGeom>
          <a:gradFill flip="none" rotWithShape="1">
            <a:gsLst>
              <a:gs pos="90000">
                <a:schemeClr val="bg1">
                  <a:alpha val="0"/>
                </a:schemeClr>
              </a:gs>
              <a:gs pos="29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7" name="Content Placeholder 5">
            <a:extLst>
              <a:ext uri="{FF2B5EF4-FFF2-40B4-BE49-F238E27FC236}">
                <a16:creationId xmlns:a16="http://schemas.microsoft.com/office/drawing/2014/main" id="{C1E80CBF-0C14-800B-B5B1-F0D243D06433}"/>
              </a:ext>
            </a:extLst>
          </p:cNvPr>
          <p:cNvSpPr txBox="1">
            <a:spLocks/>
          </p:cNvSpPr>
          <p:nvPr/>
        </p:nvSpPr>
        <p:spPr>
          <a:xfrm>
            <a:off x="924905" y="3417080"/>
            <a:ext cx="2003986" cy="2970622"/>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sz="1700" b="1" dirty="0">
                <a:latin typeface="Neue Haas Grotesk Text Pro" panose="020B0504020202020204" pitchFamily="34" charset="77"/>
                <a:cs typeface="Arial" panose="020B0604020202020204" pitchFamily="34" charset="0"/>
              </a:rPr>
              <a:t>Without a DCFSA</a:t>
            </a:r>
          </a:p>
          <a:p>
            <a:pPr marL="0" indent="0">
              <a:buFont typeface="Wingdings" pitchFamily="2" charset="2"/>
              <a:buNone/>
            </a:pPr>
            <a:r>
              <a:rPr lang="en-US" sz="1300" dirty="0">
                <a:latin typeface="Neue Haas Grotesk Text Pro" panose="020B0504020202020204" pitchFamily="34" charset="77"/>
                <a:cs typeface="Arial"/>
              </a:rPr>
              <a:t>+ $4,000 from paycheck</a:t>
            </a:r>
          </a:p>
          <a:p>
            <a:pPr marL="0" indent="0">
              <a:buFont typeface="Wingdings" pitchFamily="2" charset="2"/>
              <a:buNone/>
            </a:pPr>
            <a:r>
              <a:rPr lang="en-US" sz="1300" dirty="0">
                <a:latin typeface="Neue Haas Grotesk Text Pro" panose="020B0504020202020204" pitchFamily="34" charset="77"/>
                <a:cs typeface="Arial"/>
              </a:rPr>
              <a:t>- $800 to taxes</a:t>
            </a:r>
          </a:p>
          <a:p>
            <a:pPr marL="0" indent="0">
              <a:spcAft>
                <a:spcPts val="2000"/>
              </a:spcAft>
              <a:buFont typeface="Wingdings" pitchFamily="2" charset="2"/>
              <a:buNone/>
            </a:pPr>
            <a:r>
              <a:rPr lang="en-US" sz="1300" dirty="0">
                <a:latin typeface="Neue Haas Grotesk Text Pro" panose="020B0504020202020204" pitchFamily="34" charset="77"/>
                <a:cs typeface="Arial" panose="020B0604020202020204" pitchFamily="34" charset="0"/>
              </a:rPr>
              <a:t>- $2,700 in expenses</a:t>
            </a:r>
          </a:p>
          <a:p>
            <a:pPr marL="0" indent="0">
              <a:lnSpc>
                <a:spcPct val="100000"/>
              </a:lnSpc>
              <a:spcAft>
                <a:spcPts val="0"/>
              </a:spcAft>
              <a:buFont typeface="Wingdings" pitchFamily="2" charset="2"/>
              <a:buNone/>
            </a:pPr>
            <a:r>
              <a:rPr lang="en-US" sz="3200" b="1" dirty="0">
                <a:latin typeface="Libre Baskerville" panose="02000000000000000000" pitchFamily="2" charset="0"/>
                <a:cs typeface="Arial"/>
              </a:rPr>
              <a:t>$500</a:t>
            </a:r>
            <a:br>
              <a:rPr lang="en-US" sz="2400" dirty="0">
                <a:latin typeface="Neue Haas Grotesk Text Pro" panose="020B0504020202020204" pitchFamily="34" charset="77"/>
                <a:cs typeface="Arial" panose="020B0604020202020204" pitchFamily="34" charset="0"/>
              </a:rPr>
            </a:br>
            <a:r>
              <a:rPr lang="en-US" sz="1600" dirty="0">
                <a:latin typeface="Neue Haas Grotesk Text Pro" panose="020B0504020202020204" pitchFamily="34" charset="77"/>
                <a:cs typeface="Arial"/>
              </a:rPr>
              <a:t>leftover</a:t>
            </a:r>
            <a:endParaRPr lang="en-GB" sz="1700" dirty="0">
              <a:latin typeface="Neue Haas Grotesk Text Pro" panose="020B0504020202020204" pitchFamily="34" charset="77"/>
              <a:cs typeface="Arial"/>
            </a:endParaRPr>
          </a:p>
        </p:txBody>
      </p:sp>
      <p:sp>
        <p:nvSpPr>
          <p:cNvPr id="8" name="TextBox 7">
            <a:extLst>
              <a:ext uri="{FF2B5EF4-FFF2-40B4-BE49-F238E27FC236}">
                <a16:creationId xmlns:a16="http://schemas.microsoft.com/office/drawing/2014/main" id="{3535CC0A-63BD-ABC4-4509-03687BFE0D18}"/>
              </a:ext>
              <a:ext uri="{C183D7F6-B498-43B3-948B-1728B52AA6E4}">
                <adec:decorative xmlns:adec="http://schemas.microsoft.com/office/drawing/2017/decorative" val="1"/>
              </a:ext>
            </a:extLst>
          </p:cNvPr>
          <p:cNvSpPr txBox="1"/>
          <p:nvPr/>
        </p:nvSpPr>
        <p:spPr>
          <a:xfrm>
            <a:off x="853017" y="2002346"/>
            <a:ext cx="4543086" cy="1166345"/>
          </a:xfrm>
          <a:prstGeom prst="rect">
            <a:avLst/>
          </a:prstGeom>
          <a:noFill/>
        </p:spPr>
        <p:txBody>
          <a:bodyPr wrap="square" lIns="0" tIns="45720" rIns="91440" bIns="45720" rtlCol="0" anchor="t">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Using their DCFSA allows them to save money on taxes while helping pay for childcare needs.</a:t>
            </a:r>
          </a:p>
        </p:txBody>
      </p:sp>
      <p:sp>
        <p:nvSpPr>
          <p:cNvPr id="9" name="Title 2">
            <a:extLst>
              <a:ext uri="{FF2B5EF4-FFF2-40B4-BE49-F238E27FC236}">
                <a16:creationId xmlns:a16="http://schemas.microsoft.com/office/drawing/2014/main" id="{6434396F-C3BE-E4E9-A199-8CF05A3A5106}"/>
              </a:ext>
            </a:extLst>
          </p:cNvPr>
          <p:cNvSpPr txBox="1">
            <a:spLocks/>
          </p:cNvSpPr>
          <p:nvPr/>
        </p:nvSpPr>
        <p:spPr>
          <a:xfrm>
            <a:off x="853017" y="215328"/>
            <a:ext cx="5802381" cy="1739835"/>
          </a:xfrm>
          <a:prstGeom prst="rect">
            <a:avLst/>
          </a:prstGeom>
        </p:spPr>
        <p:txBody>
          <a:bodyPr vert="horz" wrap="square" lIns="0" tIns="121920" rIns="121920" bIns="121920" rtlCol="0" anchor="t" anchorCtr="0">
            <a:spAutoFit/>
          </a:bodyPr>
          <a:lst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a:lstStyle>
          <a:p>
            <a:pPr>
              <a:lnSpc>
                <a:spcPts val="6080"/>
              </a:lnSpc>
            </a:pPr>
            <a:r>
              <a:rPr lang="en-US" sz="4270" dirty="0">
                <a:latin typeface="Neue Haas Grotesk Text Pro" panose="020B0504020202020204" pitchFamily="34" charset="77"/>
                <a:cs typeface="Arial" panose="020B0604020202020204" pitchFamily="34" charset="0"/>
              </a:rPr>
              <a:t>Jacob and Evelyns’s DCFSA savings</a:t>
            </a:r>
            <a:endParaRPr lang="en-US" sz="4270" baseline="30000" dirty="0">
              <a:latin typeface="Neue Haas Grotesk Text Pro" panose="020B0504020202020204" pitchFamily="34" charset="77"/>
              <a:cs typeface="Arial" panose="020B0604020202020204" pitchFamily="34" charset="0"/>
            </a:endParaRPr>
          </a:p>
        </p:txBody>
      </p:sp>
      <p:cxnSp>
        <p:nvCxnSpPr>
          <p:cNvPr id="10" name="Straight Connector 9">
            <a:extLst>
              <a:ext uri="{FF2B5EF4-FFF2-40B4-BE49-F238E27FC236}">
                <a16:creationId xmlns:a16="http://schemas.microsoft.com/office/drawing/2014/main" id="{789C7722-A550-789A-0CF1-259ACD87D9CF}"/>
              </a:ext>
            </a:extLst>
          </p:cNvPr>
          <p:cNvCxnSpPr>
            <a:cxnSpLocks/>
          </p:cNvCxnSpPr>
          <p:nvPr/>
        </p:nvCxnSpPr>
        <p:spPr>
          <a:xfrm>
            <a:off x="924904" y="4995602"/>
            <a:ext cx="180305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5">
            <a:extLst>
              <a:ext uri="{FF2B5EF4-FFF2-40B4-BE49-F238E27FC236}">
                <a16:creationId xmlns:a16="http://schemas.microsoft.com/office/drawing/2014/main" id="{CDE7D652-0419-93E8-46A2-A7FC315D9147}"/>
              </a:ext>
            </a:extLst>
          </p:cNvPr>
          <p:cNvSpPr txBox="1">
            <a:spLocks/>
          </p:cNvSpPr>
          <p:nvPr/>
        </p:nvSpPr>
        <p:spPr>
          <a:xfrm>
            <a:off x="3545149" y="3417080"/>
            <a:ext cx="2805449" cy="2560818"/>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1700" b="1" i="0" u="none" strike="noStrike" kern="1200" cap="none" spc="0" normalizeH="0" baseline="0" noProof="0" dirty="0">
                <a:ln>
                  <a:noFill/>
                </a:ln>
                <a:solidFill>
                  <a:schemeClr val="tx2"/>
                </a:solidFill>
                <a:effectLst/>
                <a:uLnTx/>
                <a:uFillTx/>
                <a:latin typeface="Neue Haas Grotesk Text Pro" panose="020B0504020202020204" pitchFamily="34" charset="77"/>
                <a:cs typeface="Arial" panose="020B0604020202020204" pitchFamily="34" charset="0"/>
              </a:rPr>
              <a:t>With a DCFSA</a:t>
            </a:r>
          </a:p>
          <a:p>
            <a:pPr marL="0" indent="0">
              <a:buNone/>
            </a:pPr>
            <a:r>
              <a:rPr lang="en-US" sz="1300" dirty="0">
                <a:latin typeface="Neue Haas Grotesk Text Pro" panose="020B0504020202020204" pitchFamily="34" charset="77"/>
                <a:cs typeface="Arial"/>
              </a:rPr>
              <a:t>+ $4,000 from paycheck</a:t>
            </a:r>
          </a:p>
          <a:p>
            <a:pPr marL="0" indent="0">
              <a:buNone/>
            </a:pPr>
            <a:r>
              <a:rPr lang="en-US" sz="1300" dirty="0">
                <a:latin typeface="Neue Haas Grotesk Text Pro" panose="020B0504020202020204" pitchFamily="34" charset="77"/>
                <a:cs typeface="Arial" panose="020B0604020202020204" pitchFamily="34" charset="0"/>
              </a:rPr>
              <a:t>- $0 to taxes</a:t>
            </a:r>
          </a:p>
          <a:p>
            <a:pPr marL="0" indent="0">
              <a:spcAft>
                <a:spcPts val="2000"/>
              </a:spcAft>
              <a:buNone/>
            </a:pPr>
            <a:r>
              <a:rPr lang="en-US" sz="1300" dirty="0">
                <a:latin typeface="Neue Haas Grotesk Text Pro" panose="020B0504020202020204" pitchFamily="34" charset="77"/>
                <a:cs typeface="Arial" panose="020B0604020202020204" pitchFamily="34" charset="0"/>
              </a:rPr>
              <a:t>- $2,700 in expenses</a:t>
            </a:r>
          </a:p>
          <a:p>
            <a:pPr marL="0" indent="0">
              <a:lnSpc>
                <a:spcPct val="100000"/>
              </a:lnSpc>
              <a:spcAft>
                <a:spcPts val="0"/>
              </a:spcAft>
              <a:buNone/>
            </a:pPr>
            <a:r>
              <a:rPr lang="en-US" sz="3200" b="1" dirty="0">
                <a:solidFill>
                  <a:schemeClr val="tx2"/>
                </a:solidFill>
                <a:latin typeface="Libre Baskerville" panose="02000000000000000000" pitchFamily="2" charset="0"/>
                <a:cs typeface="Arial"/>
              </a:rPr>
              <a:t>$1,300</a:t>
            </a:r>
            <a:br>
              <a:rPr lang="en-US" sz="2400" dirty="0">
                <a:solidFill>
                  <a:schemeClr val="tx2"/>
                </a:solidFill>
                <a:latin typeface="Neue Haas Grotesk Text Pro" panose="020B0504020202020204" pitchFamily="34" charset="77"/>
                <a:cs typeface="Arial" panose="020B0604020202020204" pitchFamily="34" charset="0"/>
              </a:rPr>
            </a:br>
            <a:r>
              <a:rPr lang="en-US" sz="1600" dirty="0">
                <a:solidFill>
                  <a:schemeClr val="tx2"/>
                </a:solidFill>
                <a:latin typeface="Neue Haas Grotesk Text Pro" panose="020B0504020202020204" pitchFamily="34" charset="77"/>
                <a:cs typeface="Arial"/>
              </a:rPr>
              <a:t>leftover for </a:t>
            </a:r>
            <a:br>
              <a:rPr lang="en-US" sz="1600" dirty="0">
                <a:solidFill>
                  <a:schemeClr val="tx2"/>
                </a:solidFill>
                <a:latin typeface="Neue Haas Grotesk Text Pro" panose="020B0504020202020204" pitchFamily="34" charset="77"/>
                <a:cs typeface="Arial"/>
              </a:rPr>
            </a:br>
            <a:r>
              <a:rPr lang="en-US" sz="1600" dirty="0">
                <a:solidFill>
                  <a:schemeClr val="tx2"/>
                </a:solidFill>
                <a:latin typeface="Neue Haas Grotesk Text Pro" panose="020B0504020202020204" pitchFamily="34" charset="77"/>
                <a:cs typeface="Arial"/>
              </a:rPr>
              <a:t>summer day camp</a:t>
            </a:r>
            <a:endParaRPr lang="en-GB" sz="1700" dirty="0">
              <a:solidFill>
                <a:schemeClr val="tx2"/>
              </a:solidFill>
              <a:latin typeface="Neue Haas Grotesk Text Pro" panose="020B0504020202020204" pitchFamily="34" charset="77"/>
              <a:cs typeface="Arial"/>
            </a:endParaRPr>
          </a:p>
        </p:txBody>
      </p:sp>
      <p:cxnSp>
        <p:nvCxnSpPr>
          <p:cNvPr id="12" name="Straight Connector 11">
            <a:extLst>
              <a:ext uri="{FF2B5EF4-FFF2-40B4-BE49-F238E27FC236}">
                <a16:creationId xmlns:a16="http://schemas.microsoft.com/office/drawing/2014/main" id="{097C5E49-01FA-6277-A4FA-E07E48EEFFC6}"/>
              </a:ext>
            </a:extLst>
          </p:cNvPr>
          <p:cNvCxnSpPr>
            <a:cxnSpLocks/>
          </p:cNvCxnSpPr>
          <p:nvPr/>
        </p:nvCxnSpPr>
        <p:spPr>
          <a:xfrm>
            <a:off x="3465139" y="4995602"/>
            <a:ext cx="2387021"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2">
            <a:extLst>
              <a:ext uri="{FF2B5EF4-FFF2-40B4-BE49-F238E27FC236}">
                <a16:creationId xmlns:a16="http://schemas.microsoft.com/office/drawing/2014/main" id="{70CB39B8-0D52-DFE8-93C0-EE1E1F6233D5}"/>
              </a:ext>
            </a:extLst>
          </p:cNvPr>
          <p:cNvSpPr txBox="1">
            <a:spLocks/>
          </p:cNvSpPr>
          <p:nvPr/>
        </p:nvSpPr>
        <p:spPr>
          <a:xfrm>
            <a:off x="853017" y="6150229"/>
            <a:ext cx="4448603" cy="49244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nSpc>
                <a:spcPct val="100000"/>
              </a:lnSpc>
            </a:pPr>
            <a:r>
              <a:rPr lang="en-US" sz="800" b="0" dirty="0">
                <a:solidFill>
                  <a:srgbClr val="626362"/>
                </a:solidFill>
                <a:latin typeface="Neue Haas Grotesk Text Pro" panose="020B0504020202020204" pitchFamily="34" charset="77"/>
                <a:cs typeface="Arial"/>
              </a:rPr>
              <a:t>Estimated</a:t>
            </a:r>
            <a:r>
              <a:rPr kumimoji="0" lang="en-US" sz="800" b="0" i="0" u="none" strike="noStrike" kern="1200" cap="none" spc="0" normalizeH="0" baseline="0" noProof="0" dirty="0">
                <a:ln>
                  <a:noFill/>
                </a:ln>
                <a:solidFill>
                  <a:srgbClr val="626362"/>
                </a:solidFill>
                <a:effectLst/>
                <a:uLnTx/>
                <a:uFillTx/>
                <a:latin typeface="Neue Haas Grotesk Text Pro" panose="020B0504020202020204" pitchFamily="34" charset="77"/>
                <a:ea typeface="+mn-ea"/>
                <a:cs typeface="+mn-cs"/>
              </a:rPr>
              <a:t> savings are based on an assumed combined federal and state income tax bracket of </a:t>
            </a:r>
            <a:r>
              <a:rPr lang="en-US" sz="800" b="0" dirty="0">
                <a:solidFill>
                  <a:srgbClr val="626362"/>
                </a:solidFill>
                <a:latin typeface="Neue Haas Grotesk Text Pro" panose="020B0504020202020204" pitchFamily="34" charset="77"/>
              </a:rPr>
              <a:t>20</a:t>
            </a:r>
            <a:r>
              <a:rPr kumimoji="0" lang="en-US" sz="800" b="0" i="0" u="none" strike="noStrike" kern="1200" cap="none" spc="0" normalizeH="0" baseline="0" noProof="0" dirty="0">
                <a:ln>
                  <a:noFill/>
                </a:ln>
                <a:solidFill>
                  <a:srgbClr val="626362"/>
                </a:solidFill>
                <a:effectLst/>
                <a:uLnTx/>
                <a:uFillTx/>
                <a:latin typeface="Neue Haas Grotesk Text Pro" panose="020B0504020202020204" pitchFamily="34" charset="77"/>
                <a:ea typeface="+mn-ea"/>
                <a:cs typeface="+mn-cs"/>
              </a:rPr>
              <a:t>%. Actual savings will depend on your taxable income and tax status. </a:t>
            </a:r>
            <a:endParaRPr kumimoji="0" lang="en-US" sz="800" b="0" i="0" u="none" strike="noStrike" kern="1200" cap="none" spc="0" normalizeH="0" baseline="0" noProof="0" dirty="0">
              <a:ln>
                <a:noFill/>
              </a:ln>
              <a:solidFill>
                <a:srgbClr val="626362"/>
              </a:solidFill>
              <a:effectLst/>
              <a:uLnTx/>
              <a:uFillTx/>
              <a:latin typeface="Neue Haas Grotesk Text Pro" panose="020B0504020202020204" pitchFamily="34" charset="77"/>
              <a:ea typeface="+mn-ea"/>
              <a:cs typeface="Arial" panose="020B0604020202020204" pitchFamily="34" charset="0"/>
            </a:endParaRPr>
          </a:p>
        </p:txBody>
      </p:sp>
    </p:spTree>
    <p:extLst>
      <p:ext uri="{BB962C8B-B14F-4D97-AF65-F5344CB8AC3E}">
        <p14:creationId xmlns:p14="http://schemas.microsoft.com/office/powerpoint/2010/main" val="3530903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id="{E4C84039-401D-99F6-BFE6-296DD1FC6E6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2" r="19072"/>
          <a:stretch/>
        </p:blipFill>
        <p:spPr bwMode="auto">
          <a:xfrm flipH="1">
            <a:off x="4336863" y="0"/>
            <a:ext cx="7855139" cy="685799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66270400-B72E-1ECF-F376-267844A09B28}"/>
              </a:ext>
            </a:extLst>
          </p:cNvPr>
          <p:cNvSpPr/>
          <p:nvPr/>
        </p:nvSpPr>
        <p:spPr>
          <a:xfrm>
            <a:off x="4180346" y="0"/>
            <a:ext cx="3334913" cy="6858000"/>
          </a:xfrm>
          <a:prstGeom prst="rect">
            <a:avLst/>
          </a:prstGeom>
          <a:gradFill flip="none" rotWithShape="1">
            <a:gsLst>
              <a:gs pos="20000">
                <a:schemeClr val="bg1"/>
              </a:gs>
              <a:gs pos="86000">
                <a:schemeClr val="bg1">
                  <a:alpha val="0"/>
                </a:schemeClr>
              </a:gs>
            </a:gsLst>
            <a:lin ang="2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44" name="TextBox 43">
            <a:extLst>
              <a:ext uri="{FF2B5EF4-FFF2-40B4-BE49-F238E27FC236}">
                <a16:creationId xmlns:a16="http://schemas.microsoft.com/office/drawing/2014/main" id="{17C09E6A-17D9-785E-C9A6-0A08EE729A97}"/>
              </a:ext>
              <a:ext uri="{C183D7F6-B498-43B3-948B-1728B52AA6E4}">
                <adec:decorative xmlns:adec="http://schemas.microsoft.com/office/drawing/2017/decorative" val="1"/>
              </a:ext>
            </a:extLst>
          </p:cNvPr>
          <p:cNvSpPr txBox="1"/>
          <p:nvPr/>
        </p:nvSpPr>
        <p:spPr>
          <a:xfrm>
            <a:off x="853018" y="6147703"/>
            <a:ext cx="4091858" cy="507831"/>
          </a:xfrm>
          <a:prstGeom prst="rect">
            <a:avLst/>
          </a:prstGeom>
          <a:noFill/>
        </p:spPr>
        <p:txBody>
          <a:bodyPr wrap="square" lIns="91440" tIns="45720" rIns="91440" bIns="45720" rtlCol="0" anchor="t">
            <a:spAutoFit/>
          </a:bodyPr>
          <a:lstStyle/>
          <a:p>
            <a:pPr marL="0" indent="0">
              <a:lnSpc>
                <a:spcPct val="100000"/>
              </a:lnSpc>
              <a:buNone/>
            </a:pPr>
            <a:r>
              <a:rPr lang="en-US" sz="900" baseline="30000" dirty="0">
                <a:solidFill>
                  <a:srgbClr val="626362"/>
                </a:solidFill>
                <a:latin typeface="Arial"/>
                <a:cs typeface="Arial"/>
              </a:rPr>
              <a:t>* </a:t>
            </a:r>
            <a:r>
              <a:rPr lang="en-US" sz="900" dirty="0">
                <a:solidFill>
                  <a:srgbClr val="626362"/>
                </a:solidFill>
                <a:latin typeface="Arial"/>
                <a:cs typeface="Arial"/>
              </a:rPr>
              <a:t>Estimated</a:t>
            </a:r>
            <a:r>
              <a:rPr lang="en-US" sz="900" dirty="0">
                <a:solidFill>
                  <a:srgbClr val="626362"/>
                </a:solidFill>
                <a:latin typeface="Arial"/>
              </a:rPr>
              <a:t> savings are based on an assumed combined federal and state income tax bracket of 20%. Actual savings will depend on your taxable income and tax status. </a:t>
            </a:r>
            <a:endParaRPr lang="en-US" sz="900" dirty="0">
              <a:solidFill>
                <a:srgbClr val="626362"/>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65F824AF-7BF3-5ADF-E22C-C0CE22D0CEDB}"/>
              </a:ext>
            </a:extLst>
          </p:cNvPr>
          <p:cNvGrpSpPr/>
          <p:nvPr/>
        </p:nvGrpSpPr>
        <p:grpSpPr>
          <a:xfrm>
            <a:off x="980604" y="3924114"/>
            <a:ext cx="5319831" cy="2070471"/>
            <a:chOff x="884371" y="4292719"/>
            <a:chExt cx="5319831" cy="2218711"/>
          </a:xfrm>
        </p:grpSpPr>
        <p:grpSp>
          <p:nvGrpSpPr>
            <p:cNvPr id="46" name="Group 45">
              <a:extLst>
                <a:ext uri="{FF2B5EF4-FFF2-40B4-BE49-F238E27FC236}">
                  <a16:creationId xmlns:a16="http://schemas.microsoft.com/office/drawing/2014/main" id="{9EEB158E-126E-AED4-8D45-4E099367B57E}"/>
                </a:ext>
              </a:extLst>
            </p:cNvPr>
            <p:cNvGrpSpPr/>
            <p:nvPr/>
          </p:nvGrpSpPr>
          <p:grpSpPr>
            <a:xfrm>
              <a:off x="1589978" y="4292719"/>
              <a:ext cx="4614224" cy="2218711"/>
              <a:chOff x="0" y="3836896"/>
              <a:chExt cx="4614224" cy="2365771"/>
            </a:xfrm>
          </p:grpSpPr>
          <p:sp>
            <p:nvSpPr>
              <p:cNvPr id="50" name="Rectangle 49">
                <a:extLst>
                  <a:ext uri="{FF2B5EF4-FFF2-40B4-BE49-F238E27FC236}">
                    <a16:creationId xmlns:a16="http://schemas.microsoft.com/office/drawing/2014/main" id="{47E6CA52-88DF-9344-2F9D-FFDC4D1DEB44}"/>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51" name="Rectangle 50">
                <a:extLst>
                  <a:ext uri="{FF2B5EF4-FFF2-40B4-BE49-F238E27FC236}">
                    <a16:creationId xmlns:a16="http://schemas.microsoft.com/office/drawing/2014/main" id="{650BD8BC-8692-680A-9849-A74BB0011917}"/>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47" name="Content Placeholder 7">
              <a:extLst>
                <a:ext uri="{FF2B5EF4-FFF2-40B4-BE49-F238E27FC236}">
                  <a16:creationId xmlns:a16="http://schemas.microsoft.com/office/drawing/2014/main" id="{D7C3C78A-BA53-D2F8-5B4C-0F14DF396205}"/>
                </a:ext>
              </a:extLst>
            </p:cNvPr>
            <p:cNvSpPr txBox="1">
              <a:spLocks/>
            </p:cNvSpPr>
            <p:nvPr/>
          </p:nvSpPr>
          <p:spPr>
            <a:xfrm>
              <a:off x="884371" y="4772292"/>
              <a:ext cx="1830725" cy="1356143"/>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a:rPr>
                <a:t>$</a:t>
              </a:r>
              <a:r>
                <a:rPr lang="en-US" sz="3200" b="1" dirty="0">
                  <a:latin typeface="Libre Baskerville"/>
                </a:rPr>
                <a:t>7,500</a:t>
              </a:r>
              <a:endParaRPr kumimoji="0" lang="en-US" sz="2000" b="0" i="0" u="none" strike="noStrike" kern="1200" cap="none" spc="0" normalizeH="0" baseline="0" noProof="0" dirty="0">
                <a:ln>
                  <a:noFill/>
                </a:ln>
                <a:effectLst/>
                <a:uLnTx/>
                <a:uFillTx/>
                <a:latin typeface="Libre Baskerville" panose="02000000000000000000" pitchFamily="2" charset="0"/>
              </a:endParaRPr>
            </a:p>
            <a:p>
              <a:pPr marL="308610" marR="0" lvl="0" indent="-297815"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48" name="Content Placeholder 7">
              <a:extLst>
                <a:ext uri="{FF2B5EF4-FFF2-40B4-BE49-F238E27FC236}">
                  <a16:creationId xmlns:a16="http://schemas.microsoft.com/office/drawing/2014/main" id="{BF71F59C-D47B-A27B-9542-582E52B31738}"/>
                </a:ext>
              </a:extLst>
            </p:cNvPr>
            <p:cNvSpPr txBox="1">
              <a:spLocks/>
            </p:cNvSpPr>
            <p:nvPr/>
          </p:nvSpPr>
          <p:spPr>
            <a:xfrm>
              <a:off x="3741512" y="4772292"/>
              <a:ext cx="2186871" cy="1356143"/>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Their annual</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tax savings</a:t>
              </a:r>
              <a:r>
                <a:rPr lang="en-US" baseline="30000" dirty="0">
                  <a:solidFill>
                    <a:srgbClr val="2A2C2C"/>
                  </a:solidFill>
                  <a:latin typeface="Neue Haas Grotesk Text Pro" panose="020B0504020202020204" pitchFamily="34" charset="77"/>
                </a:rPr>
                <a:t>*</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a:rPr>
                <a:t>$</a:t>
              </a:r>
              <a:r>
                <a:rPr lang="en-US" sz="3200" b="1" dirty="0">
                  <a:latin typeface="Libre Baskerville"/>
                </a:rPr>
                <a:t>1,500</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8610" marR="0" lvl="0" indent="-297815"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49" name="Triangle 48">
              <a:extLst>
                <a:ext uri="{FF2B5EF4-FFF2-40B4-BE49-F238E27FC236}">
                  <a16:creationId xmlns:a16="http://schemas.microsoft.com/office/drawing/2014/main" id="{B6473F44-F8D4-D210-06B6-57B7E3BD4104}"/>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52" name="Content Placeholder 7">
            <a:extLst>
              <a:ext uri="{FF2B5EF4-FFF2-40B4-BE49-F238E27FC236}">
                <a16:creationId xmlns:a16="http://schemas.microsoft.com/office/drawing/2014/main" id="{331ED020-F7EC-BC96-A106-935B2B2B1054}"/>
              </a:ext>
            </a:extLst>
          </p:cNvPr>
          <p:cNvSpPr txBox="1">
            <a:spLocks/>
          </p:cNvSpPr>
          <p:nvPr/>
        </p:nvSpPr>
        <p:spPr>
          <a:xfrm>
            <a:off x="950909" y="1964616"/>
            <a:ext cx="3621091" cy="1265534"/>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2A2C2C"/>
                </a:solidFill>
                <a:effectLst/>
                <a:uLnTx/>
                <a:uFillTx/>
                <a:latin typeface="Neue Haas Grotesk Text Pro" panose="020B0504020202020204" pitchFamily="34" charset="77"/>
              </a:rPr>
              <a:t>Family Plan</a:t>
            </a:r>
            <a:endParaRPr kumimoji="0" lang="en-US" sz="2800" b="0" i="0" u="none" strike="noStrike" kern="1200" cap="none" spc="60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latin typeface="Arial"/>
                <a:ea typeface="+mn-ea"/>
                <a:cs typeface="+mn-cs"/>
              </a:rPr>
              <a:t>Janet and Scott have Scott’s father living with them and claim him as a dependent. He suffered from a stroke and he needs an in-home caregiver.</a:t>
            </a:r>
          </a:p>
        </p:txBody>
      </p:sp>
      <p:sp>
        <p:nvSpPr>
          <p:cNvPr id="53" name="Title 17">
            <a:extLst>
              <a:ext uri="{FF2B5EF4-FFF2-40B4-BE49-F238E27FC236}">
                <a16:creationId xmlns:a16="http://schemas.microsoft.com/office/drawing/2014/main" id="{CE60B669-FE5C-8107-2FB4-B11008D96936}"/>
              </a:ext>
            </a:extLst>
          </p:cNvPr>
          <p:cNvSpPr txBox="1">
            <a:spLocks/>
          </p:cNvSpPr>
          <p:nvPr/>
        </p:nvSpPr>
        <p:spPr>
          <a:xfrm>
            <a:off x="853441" y="365759"/>
            <a:ext cx="6333421" cy="676724"/>
          </a:xfrm>
          <a:prstGeom prst="rect">
            <a:avLst/>
          </a:prstGeom>
        </p:spPr>
        <p:txBody>
          <a:bodyPr/>
          <a:lst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a:lstStyle>
          <a:p>
            <a:r>
              <a:rPr lang="en-US" sz="4270" dirty="0">
                <a:latin typeface="Neue Haas Grotesk Text Pro" panose="020B0504020202020204" pitchFamily="34" charset="77"/>
                <a:cs typeface="Arial" panose="020B0604020202020204" pitchFamily="34" charset="0"/>
              </a:rPr>
              <a:t>Meet Scott </a:t>
            </a:r>
            <a:br>
              <a:rPr lang="en-US" sz="4270" dirty="0">
                <a:latin typeface="Neue Haas Grotesk Text Pro" panose="020B0504020202020204" pitchFamily="34" charset="77"/>
                <a:cs typeface="Arial" panose="020B0604020202020204" pitchFamily="34" charset="0"/>
              </a:rPr>
            </a:br>
            <a:r>
              <a:rPr lang="en-US" sz="4270" dirty="0">
                <a:latin typeface="Neue Haas Grotesk Text Pro" panose="020B0504020202020204" pitchFamily="34" charset="77"/>
                <a:cs typeface="Arial" panose="020B0604020202020204" pitchFamily="34" charset="0"/>
              </a:rPr>
              <a:t>and Janet</a:t>
            </a:r>
            <a:endParaRPr lang="en-US" sz="4270" dirty="0">
              <a:latin typeface="Neue Haas Grotesk Text Pro" panose="020B0504020202020204" pitchFamily="34" charset="77"/>
            </a:endParaRPr>
          </a:p>
        </p:txBody>
      </p:sp>
    </p:spTree>
    <p:extLst>
      <p:ext uri="{BB962C8B-B14F-4D97-AF65-F5344CB8AC3E}">
        <p14:creationId xmlns:p14="http://schemas.microsoft.com/office/powerpoint/2010/main" val="199048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75525C0-EEB8-E1C4-AD52-530603F1434E}"/>
              </a:ext>
              <a:ext uri="{C183D7F6-B498-43B3-948B-1728B52AA6E4}">
                <adec:decorative xmlns:adec="http://schemas.microsoft.com/office/drawing/2017/decorative" val="1"/>
              </a:ext>
            </a:extLst>
          </p:cNvPr>
          <p:cNvPicPr>
            <a:picLocks noGrp="1" noChangeAspect="1" noChangeArrowheads="1"/>
          </p:cNvPicPr>
          <p:nvPr>
            <p:ph type="pic" idx="15"/>
          </p:nvPr>
        </p:nvPicPr>
        <p:blipFill>
          <a:blip r:embed="rId3">
            <a:extLst>
              <a:ext uri="{28A0092B-C50C-407E-A947-70E740481C1C}">
                <a14:useLocalDpi xmlns:a14="http://schemas.microsoft.com/office/drawing/2010/main" val="0"/>
              </a:ext>
            </a:extLst>
          </a:blip>
          <a:srcRect t="7868" b="7868"/>
          <a:stretch/>
        </p:blipFill>
        <p:spPr bwMode="auto">
          <a:xfrm>
            <a:off x="0" y="2260"/>
            <a:ext cx="12192000" cy="6855740"/>
          </a:xfrm>
          <a:prstGeom prst="rect">
            <a:avLst/>
          </a:prstGeom>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486CE2F-4F27-207D-5F0C-C6A5B831C093}"/>
              </a:ext>
            </a:extLst>
          </p:cNvPr>
          <p:cNvSpPr/>
          <p:nvPr/>
        </p:nvSpPr>
        <p:spPr>
          <a:xfrm>
            <a:off x="-3" y="3894808"/>
            <a:ext cx="9869715" cy="2330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5FFF05C-088B-323D-B76F-B0730DEB2474}"/>
              </a:ext>
            </a:extLst>
          </p:cNvPr>
          <p:cNvGrpSpPr/>
          <p:nvPr/>
        </p:nvGrpSpPr>
        <p:grpSpPr>
          <a:xfrm rot="16200000">
            <a:off x="-764257" y="764258"/>
            <a:ext cx="2077161" cy="548641"/>
            <a:chOff x="16071" y="4"/>
            <a:chExt cx="2669546" cy="705108"/>
          </a:xfrm>
        </p:grpSpPr>
        <p:sp>
          <p:nvSpPr>
            <p:cNvPr id="11" name="Rectangle 10">
              <a:extLst>
                <a:ext uri="{FF2B5EF4-FFF2-40B4-BE49-F238E27FC236}">
                  <a16:creationId xmlns:a16="http://schemas.microsoft.com/office/drawing/2014/main" id="{85724438-359F-6C24-6E15-0283675AF14E}"/>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3AF941E2-A5AB-5D65-4688-2AF018A3536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
        <p:nvSpPr>
          <p:cNvPr id="13" name="TextBox 12">
            <a:extLst>
              <a:ext uri="{FF2B5EF4-FFF2-40B4-BE49-F238E27FC236}">
                <a16:creationId xmlns:a16="http://schemas.microsoft.com/office/drawing/2014/main" id="{267D4B6D-EE86-7C1A-2887-883E18F14DE7}"/>
              </a:ext>
            </a:extLst>
          </p:cNvPr>
          <p:cNvSpPr txBox="1"/>
          <p:nvPr/>
        </p:nvSpPr>
        <p:spPr>
          <a:xfrm>
            <a:off x="628650" y="6449267"/>
            <a:ext cx="6966769" cy="230832"/>
          </a:xfrm>
          <a:prstGeom prst="rect">
            <a:avLst/>
          </a:prstGeom>
          <a:noFill/>
        </p:spPr>
        <p:txBody>
          <a:bodyPr wrap="square" lIns="0" rIns="0" rtlCol="0">
            <a:spAutoFit/>
          </a:bodyPr>
          <a:lstStyle/>
          <a:p>
            <a:r>
              <a:rPr lang="en-US" sz="900" dirty="0">
                <a:solidFill>
                  <a:schemeClr val="bg1"/>
                </a:solidFill>
                <a:latin typeface="Neue Haas Grotesk Text Pro" panose="020B0504020202020204" pitchFamily="34" charset="77"/>
                <a:cs typeface="Arial" pitchFamily="34" charset="0"/>
              </a:rPr>
              <a:t>Copyright © 2025 HealthEquity, Inc. All rights reserved.  |  HealthEquity does not provide legal, tax or financial advice.</a:t>
            </a:r>
          </a:p>
        </p:txBody>
      </p:sp>
      <p:cxnSp>
        <p:nvCxnSpPr>
          <p:cNvPr id="15" name="Straight Connector 14">
            <a:extLst>
              <a:ext uri="{FF2B5EF4-FFF2-40B4-BE49-F238E27FC236}">
                <a16:creationId xmlns:a16="http://schemas.microsoft.com/office/drawing/2014/main" id="{199C608C-43B2-98F5-9507-CE1AB75A3BE5}"/>
              </a:ext>
            </a:extLst>
          </p:cNvPr>
          <p:cNvCxnSpPr>
            <a:cxnSpLocks/>
          </p:cNvCxnSpPr>
          <p:nvPr/>
        </p:nvCxnSpPr>
        <p:spPr>
          <a:xfrm>
            <a:off x="9906271" y="3894809"/>
            <a:ext cx="0" cy="2330612"/>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a16="http://schemas.microsoft.com/office/drawing/2014/main" id="{3CF7A329-4A5B-C6F5-E112-535492A8A0B0}"/>
              </a:ext>
            </a:extLst>
          </p:cNvPr>
          <p:cNvSpPr txBox="1">
            <a:spLocks/>
          </p:cNvSpPr>
          <p:nvPr/>
        </p:nvSpPr>
        <p:spPr>
          <a:xfrm>
            <a:off x="853441" y="4301308"/>
            <a:ext cx="6897188" cy="1401089"/>
          </a:xfrm>
          <a:prstGeom prst="rect">
            <a:avLst/>
          </a:prstGeom>
        </p:spPr>
        <p:txBody>
          <a:bodyPr vert="horz" wrap="square" lIns="0" tIns="0" rIns="0" bIns="0" rtlCol="0" anchor="ctr" anchorCtr="0">
            <a:spAutoFit/>
          </a:bodyPr>
          <a:lstStyle>
            <a:lvl1pPr algn="l" defTabSz="609570" rtl="0" eaLnBrk="1" latinLnBrk="0" hangingPunct="1">
              <a:lnSpc>
                <a:spcPct val="110000"/>
              </a:lnSpc>
              <a:spcBef>
                <a:spcPct val="0"/>
              </a:spcBef>
              <a:buNone/>
              <a:defRPr sz="4267" b="1" i="0" kern="1200" cap="none" baseline="0">
                <a:solidFill>
                  <a:schemeClr val="tx2"/>
                </a:solidFill>
                <a:latin typeface="Neue Haas Grotesk Text Pro" panose="020B0504020202020204" pitchFamily="34" charset="0"/>
                <a:ea typeface="+mj-ea"/>
                <a:cs typeface="+mj-cs"/>
              </a:defRPr>
            </a:lvl1pPr>
          </a:lstStyle>
          <a:p>
            <a:r>
              <a:rPr lang="en-US" dirty="0">
                <a:latin typeface="Neue Haas Grotesk Text Pro" panose="020B0504020202020204" pitchFamily="34" charset="77"/>
                <a:cs typeface="Arial" panose="020B0604020202020204" pitchFamily="34" charset="0"/>
              </a:rPr>
              <a:t>Save while taking care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of your loved ones </a:t>
            </a:r>
          </a:p>
        </p:txBody>
      </p:sp>
    </p:spTree>
    <p:extLst>
      <p:ext uri="{BB962C8B-B14F-4D97-AF65-F5344CB8AC3E}">
        <p14:creationId xmlns:p14="http://schemas.microsoft.com/office/powerpoint/2010/main" val="169585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D2CE1-D3F7-8E4D-3768-7C731DE989FD}"/>
              </a:ext>
            </a:extLst>
          </p:cNvPr>
          <p:cNvPicPr>
            <a:picLocks noChangeAspect="1"/>
          </p:cNvPicPr>
          <p:nvPr/>
        </p:nvPicPr>
        <p:blipFill>
          <a:blip r:embed="rId3">
            <a:extLst>
              <a:ext uri="{28A0092B-C50C-407E-A947-70E740481C1C}">
                <a14:useLocalDpi xmlns:a14="http://schemas.microsoft.com/office/drawing/2010/main" val="0"/>
              </a:ext>
            </a:extLst>
          </a:blip>
          <a:srcRect l="10314" t="3706" r="15813" b="952"/>
          <a:stretch/>
        </p:blipFill>
        <p:spPr>
          <a:xfrm flipH="1">
            <a:off x="4076696" y="-12032"/>
            <a:ext cx="8152995" cy="7017266"/>
          </a:xfrm>
          <a:prstGeom prst="rect">
            <a:avLst/>
          </a:prstGeom>
        </p:spPr>
      </p:pic>
      <p:sp>
        <p:nvSpPr>
          <p:cNvPr id="8" name="Rectangle 7">
            <a:extLst>
              <a:ext uri="{FF2B5EF4-FFF2-40B4-BE49-F238E27FC236}">
                <a16:creationId xmlns:a16="http://schemas.microsoft.com/office/drawing/2014/main" id="{48E79083-BC5B-8EF2-E259-3C52FF489AB7}"/>
              </a:ext>
              <a:ext uri="{C183D7F6-B498-43B3-948B-1728B52AA6E4}">
                <adec:decorative xmlns:adec="http://schemas.microsoft.com/office/drawing/2017/decorative" val="1"/>
              </a:ext>
            </a:extLst>
          </p:cNvPr>
          <p:cNvSpPr/>
          <p:nvPr/>
        </p:nvSpPr>
        <p:spPr>
          <a:xfrm>
            <a:off x="3914581" y="0"/>
            <a:ext cx="3210120" cy="6882064"/>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endParaRPr>
          </a:p>
        </p:txBody>
      </p:sp>
      <p:sp>
        <p:nvSpPr>
          <p:cNvPr id="9" name="Title 2">
            <a:extLst>
              <a:ext uri="{FF2B5EF4-FFF2-40B4-BE49-F238E27FC236}">
                <a16:creationId xmlns:a16="http://schemas.microsoft.com/office/drawing/2014/main" id="{B141834C-B23E-5D5E-CC62-1173D3EF92F3}"/>
              </a:ext>
            </a:extLst>
          </p:cNvPr>
          <p:cNvSpPr>
            <a:spLocks noGrp="1"/>
          </p:cNvSpPr>
          <p:nvPr>
            <p:ph type="title"/>
          </p:nvPr>
        </p:nvSpPr>
        <p:spPr>
          <a:xfrm>
            <a:off x="853443" y="365761"/>
            <a:ext cx="6996330" cy="1401089"/>
          </a:xfrm>
        </p:spPr>
        <p:txBody>
          <a:bodyPr/>
          <a:lstStyle/>
          <a:p>
            <a:r>
              <a:rPr lang="en-US" dirty="0">
                <a:latin typeface="Neue Haas Grotesk Text Pro" panose="020B0504020202020204" pitchFamily="34" charset="77"/>
                <a:cs typeface="Arial" panose="020B0604020202020204" pitchFamily="34" charset="0"/>
              </a:rPr>
              <a:t>What’s needed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for reimbursement</a:t>
            </a:r>
          </a:p>
        </p:txBody>
      </p:sp>
      <p:sp>
        <p:nvSpPr>
          <p:cNvPr id="10" name="Content Placeholder 1">
            <a:extLst>
              <a:ext uri="{FF2B5EF4-FFF2-40B4-BE49-F238E27FC236}">
                <a16:creationId xmlns:a16="http://schemas.microsoft.com/office/drawing/2014/main" id="{1120C969-2638-BCA9-21C8-443AE03F830D}"/>
              </a:ext>
            </a:extLst>
          </p:cNvPr>
          <p:cNvSpPr>
            <a:spLocks noGrp="1"/>
          </p:cNvSpPr>
          <p:nvPr>
            <p:ph sz="quarter" idx="14"/>
          </p:nvPr>
        </p:nvSpPr>
        <p:spPr>
          <a:xfrm>
            <a:off x="853019" y="2144643"/>
            <a:ext cx="5069480" cy="3675493"/>
          </a:xfrm>
        </p:spPr>
        <p:txBody>
          <a:bodyPr/>
          <a:lstStyle/>
          <a:p>
            <a:pPr marL="0" lvl="0" indent="0">
              <a:buNone/>
            </a:pPr>
            <a:r>
              <a:rPr lang="en-US" noProof="0" dirty="0">
                <a:latin typeface="Neue Haas Grotesk Text Pro" panose="020B0504020202020204" pitchFamily="34" charset="77"/>
                <a:cs typeface="Arial" panose="020B0604020202020204" pitchFamily="34" charset="0"/>
              </a:rPr>
              <a:t>Documentation that includes </a:t>
            </a:r>
            <a:br>
              <a:rPr lang="en-US" noProof="0" dirty="0">
                <a:latin typeface="Neue Haas Grotesk Text Pro" panose="020B0504020202020204" pitchFamily="34" charset="77"/>
                <a:cs typeface="Arial" panose="020B0604020202020204" pitchFamily="34" charset="0"/>
              </a:rPr>
            </a:br>
            <a:r>
              <a:rPr lang="en-US" noProof="0" dirty="0">
                <a:latin typeface="Neue Haas Grotesk Text Pro" panose="020B0504020202020204" pitchFamily="34" charset="77"/>
                <a:cs typeface="Arial" panose="020B0604020202020204" pitchFamily="34" charset="0"/>
              </a:rPr>
              <a:t>the following should be provided:</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Name</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providers</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Name</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persons who </a:t>
            </a:r>
            <a:br>
              <a:rPr lang="en-US" sz="2000" noProof="0" dirty="0">
                <a:latin typeface="Neue Haas Grotesk Text Pro" panose="020B0504020202020204" pitchFamily="34" charset="77"/>
                <a:cs typeface="Arial" panose="020B0604020202020204" pitchFamily="34" charset="0"/>
              </a:rPr>
            </a:br>
            <a:r>
              <a:rPr lang="en-US" sz="2000" noProof="0" dirty="0">
                <a:latin typeface="Neue Haas Grotesk Text Pro" panose="020B0504020202020204" pitchFamily="34" charset="77"/>
                <a:cs typeface="Arial" panose="020B0604020202020204" pitchFamily="34" charset="0"/>
              </a:rPr>
              <a:t>received care or service</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Date</a:t>
            </a:r>
            <a:r>
              <a:rPr lang="en-US" sz="2000" dirty="0">
                <a:latin typeface="Neue Haas Grotesk Text Pro" panose="020B0504020202020204" pitchFamily="34" charset="77"/>
                <a:cs typeface="Arial" panose="020B0604020202020204" pitchFamily="34" charset="0"/>
              </a:rPr>
              <a:t>s </a:t>
            </a:r>
            <a:r>
              <a:rPr lang="en-US" sz="2000" noProof="0" dirty="0">
                <a:latin typeface="Neue Haas Grotesk Text Pro" panose="020B0504020202020204" pitchFamily="34" charset="77"/>
                <a:cs typeface="Arial" panose="020B0604020202020204" pitchFamily="34" charset="0"/>
              </a:rPr>
              <a:t>of service or care</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Description</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services</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Cost</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service or care</a:t>
            </a:r>
          </a:p>
        </p:txBody>
      </p:sp>
    </p:spTree>
    <p:extLst>
      <p:ext uri="{BB962C8B-B14F-4D97-AF65-F5344CB8AC3E}">
        <p14:creationId xmlns:p14="http://schemas.microsoft.com/office/powerpoint/2010/main" val="2892575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A669563-6C01-2D3C-FB04-0A049962ED51}"/>
              </a:ext>
            </a:extLst>
          </p:cNvPr>
          <p:cNvSpPr txBox="1">
            <a:spLocks/>
          </p:cNvSpPr>
          <p:nvPr/>
        </p:nvSpPr>
        <p:spPr>
          <a:xfrm>
            <a:off x="1534332" y="2343961"/>
            <a:ext cx="4859696"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24/7 Member Services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via call or chat</a:t>
            </a:r>
            <a:endParaRPr lang="en-US" sz="2100" dirty="0">
              <a:latin typeface="Neue Haas Grotesk Text Pro" panose="020B0504020202020204" pitchFamily="34" charset="77"/>
              <a:cs typeface="Arial" panose="020B0604020202020204" pitchFamily="34" charset="0"/>
            </a:endParaRPr>
          </a:p>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On-the-go access with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our mobile app</a:t>
            </a:r>
            <a:r>
              <a:rPr lang="en-US" sz="2100" baseline="30000" dirty="0">
                <a:solidFill>
                  <a:srgbClr val="2A2C2C"/>
                </a:solidFill>
                <a:latin typeface="Neue Haas Grotesk Text Pro" panose="020B0504020202020204" pitchFamily="34" charset="77"/>
                <a:ea typeface="Verdana"/>
                <a:cs typeface="Arial" panose="020B0604020202020204" pitchFamily="34" charset="0"/>
              </a:rPr>
              <a:t>*</a:t>
            </a:r>
          </a:p>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Fast, convenient payment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and reimbursement</a:t>
            </a:r>
            <a:endParaRPr lang="en-US" sz="2100" dirty="0">
              <a:latin typeface="Neue Haas Grotesk Text Pro" panose="020B0504020202020204" pitchFamily="34" charset="77"/>
              <a:cs typeface="Arial"/>
            </a:endParaRPr>
          </a:p>
        </p:txBody>
      </p:sp>
      <p:sp>
        <p:nvSpPr>
          <p:cNvPr id="10" name="Title 1">
            <a:extLst>
              <a:ext uri="{FF2B5EF4-FFF2-40B4-BE49-F238E27FC236}">
                <a16:creationId xmlns:a16="http://schemas.microsoft.com/office/drawing/2014/main" id="{DEEBC236-AF22-B5F3-E388-3B6D33EB8F7D}"/>
              </a:ext>
            </a:extLst>
          </p:cNvPr>
          <p:cNvSpPr>
            <a:spLocks noGrp="1"/>
          </p:cNvSpPr>
          <p:nvPr>
            <p:ph type="title"/>
          </p:nvPr>
        </p:nvSpPr>
        <p:spPr>
          <a:xfrm>
            <a:off x="942985" y="391195"/>
            <a:ext cx="5772827" cy="1431867"/>
          </a:xfrm>
        </p:spPr>
        <p:txBody>
          <a:bodyPr/>
          <a:lstStyle/>
          <a:p>
            <a:pPr>
              <a:defRPr/>
            </a:pPr>
            <a:r>
              <a:rPr lang="en-US" sz="4400" dirty="0">
                <a:latin typeface="Neue Haas Grotesk Text Pro" panose="020B0504020202020204" pitchFamily="34" charset="77"/>
                <a:cs typeface="Arial" panose="020B0604020202020204" pitchFamily="34" charset="0"/>
              </a:rPr>
              <a:t>HealthEquity </a:t>
            </a:r>
            <a:br>
              <a:rPr lang="en-US" sz="4400" dirty="0">
                <a:latin typeface="Neue Haas Grotesk Text Pro" panose="020B0504020202020204" pitchFamily="34" charset="77"/>
                <a:cs typeface="Arial" panose="020B0604020202020204" pitchFamily="34" charset="0"/>
              </a:rPr>
            </a:br>
            <a:r>
              <a:rPr lang="en-US" sz="4400" dirty="0">
                <a:latin typeface="Neue Haas Grotesk Text Pro" panose="020B0504020202020204" pitchFamily="34" charset="77"/>
                <a:cs typeface="Arial" panose="020B0604020202020204" pitchFamily="34" charset="0"/>
              </a:rPr>
              <a:t>makes saving easy</a:t>
            </a:r>
          </a:p>
        </p:txBody>
      </p:sp>
      <p:pic>
        <p:nvPicPr>
          <p:cNvPr id="12" name="Picture Placeholder 6" descr="A person holding a phone and a clipboard&#10;&#10;AI-generated content may be incorrect.">
            <a:extLst>
              <a:ext uri="{FF2B5EF4-FFF2-40B4-BE49-F238E27FC236}">
                <a16:creationId xmlns:a16="http://schemas.microsoft.com/office/drawing/2014/main" id="{4384A899-AFD7-0F2E-CAA9-DC6985B00879}"/>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47478" t="10694" r="15926" b="20236"/>
          <a:stretch/>
        </p:blipFill>
        <p:spPr>
          <a:xfrm>
            <a:off x="6715812" y="-4"/>
            <a:ext cx="5463251" cy="6857999"/>
          </a:xfrm>
        </p:spPr>
      </p:pic>
      <p:pic>
        <p:nvPicPr>
          <p:cNvPr id="13" name="Graphic 12">
            <a:extLst>
              <a:ext uri="{FF2B5EF4-FFF2-40B4-BE49-F238E27FC236}">
                <a16:creationId xmlns:a16="http://schemas.microsoft.com/office/drawing/2014/main" id="{E6535AC7-4B80-1413-0BFF-23180626745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42985" y="2436949"/>
            <a:ext cx="416840" cy="416840"/>
          </a:xfrm>
          <a:prstGeom prst="rect">
            <a:avLst/>
          </a:prstGeom>
        </p:spPr>
      </p:pic>
      <p:pic>
        <p:nvPicPr>
          <p:cNvPr id="14" name="Graphic 13">
            <a:extLst>
              <a:ext uri="{FF2B5EF4-FFF2-40B4-BE49-F238E27FC236}">
                <a16:creationId xmlns:a16="http://schemas.microsoft.com/office/drawing/2014/main" id="{BCEB218E-A663-28E4-DE1F-3D53B40D9440}"/>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42985" y="3571874"/>
            <a:ext cx="416840" cy="416840"/>
          </a:xfrm>
          <a:prstGeom prst="rect">
            <a:avLst/>
          </a:prstGeom>
        </p:spPr>
      </p:pic>
      <p:pic>
        <p:nvPicPr>
          <p:cNvPr id="15" name="Graphic 14">
            <a:extLst>
              <a:ext uri="{FF2B5EF4-FFF2-40B4-BE49-F238E27FC236}">
                <a16:creationId xmlns:a16="http://schemas.microsoft.com/office/drawing/2014/main" id="{545B3116-325B-4EF4-EAF3-D8912172687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942985" y="4695308"/>
            <a:ext cx="416840" cy="416840"/>
          </a:xfrm>
          <a:prstGeom prst="rect">
            <a:avLst/>
          </a:prstGeom>
        </p:spPr>
      </p:pic>
    </p:spTree>
    <p:extLst>
      <p:ext uri="{BB962C8B-B14F-4D97-AF65-F5344CB8AC3E}">
        <p14:creationId xmlns:p14="http://schemas.microsoft.com/office/powerpoint/2010/main" val="354433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7" descr="A person and person sitting on a couch with a child&#10;&#10;Description automatically generated with low confidence">
            <a:extLst>
              <a:ext uri="{FF2B5EF4-FFF2-40B4-BE49-F238E27FC236}">
                <a16:creationId xmlns:a16="http://schemas.microsoft.com/office/drawing/2014/main" id="{BEF816EE-989B-FFEF-CA69-008386F31D86}"/>
              </a:ext>
            </a:extLst>
          </p:cNvPr>
          <p:cNvPicPr>
            <a:picLocks noGrp="1" noChangeAspect="1"/>
          </p:cNvPicPr>
          <p:nvPr>
            <p:ph type="pic" idx="17"/>
          </p:nvPr>
        </p:nvPicPr>
        <p:blipFill rotWithShape="1">
          <a:blip r:embed="rId3" cstate="email">
            <a:extLst>
              <a:ext uri="{28A0092B-C50C-407E-A947-70E740481C1C}">
                <a14:useLocalDpi xmlns:a14="http://schemas.microsoft.com/office/drawing/2010/main"/>
              </a:ext>
            </a:extLst>
          </a:blip>
          <a:srcRect/>
          <a:stretch/>
        </p:blipFill>
        <p:spPr>
          <a:xfrm>
            <a:off x="5339355" y="-4"/>
            <a:ext cx="6852647" cy="6857999"/>
          </a:xfrm>
        </p:spPr>
      </p:pic>
      <p:sp>
        <p:nvSpPr>
          <p:cNvPr id="12" name="Title 2">
            <a:extLst>
              <a:ext uri="{FF2B5EF4-FFF2-40B4-BE49-F238E27FC236}">
                <a16:creationId xmlns:a16="http://schemas.microsoft.com/office/drawing/2014/main" id="{38B5BB8E-42D7-17AD-9B04-D017E2E99B23}"/>
              </a:ext>
            </a:extLst>
          </p:cNvPr>
          <p:cNvSpPr>
            <a:spLocks noGrp="1"/>
          </p:cNvSpPr>
          <p:nvPr>
            <p:ph type="title"/>
          </p:nvPr>
        </p:nvSpPr>
        <p:spPr>
          <a:xfrm>
            <a:off x="853442" y="365759"/>
            <a:ext cx="4192691" cy="1401089"/>
          </a:xfrm>
        </p:spPr>
        <p:txBody>
          <a:bodyPr/>
          <a:lstStyle/>
          <a:p>
            <a:r>
              <a:rPr lang="en-US" dirty="0">
                <a:latin typeface="Neue Haas Grotesk Text Pro" panose="020B0504020202020204" pitchFamily="34" charset="77"/>
                <a:cs typeface="Arial" panose="020B0604020202020204" pitchFamily="34" charset="0"/>
              </a:rPr>
              <a:t>Turn caregiving into tax savings</a:t>
            </a:r>
          </a:p>
        </p:txBody>
      </p:sp>
      <p:sp>
        <p:nvSpPr>
          <p:cNvPr id="13" name="SmartArt Placeholder 15">
            <a:extLst>
              <a:ext uri="{FF2B5EF4-FFF2-40B4-BE49-F238E27FC236}">
                <a16:creationId xmlns:a16="http://schemas.microsoft.com/office/drawing/2014/main" id="{22301349-81E7-D35B-5250-C6AADAB39A2F}"/>
              </a:ext>
            </a:extLst>
          </p:cNvPr>
          <p:cNvSpPr>
            <a:spLocks noGrp="1"/>
          </p:cNvSpPr>
          <p:nvPr>
            <p:ph type="dgm" sz="quarter" idx="47"/>
          </p:nvPr>
        </p:nvSpPr>
        <p:spPr>
          <a:xfrm>
            <a:off x="2" y="2541997"/>
            <a:ext cx="6036948" cy="3198403"/>
          </a:xfrm>
        </p:spPr>
        <p:txBody>
          <a:bodyPr/>
          <a:lstStyle/>
          <a:p>
            <a:endParaRPr lang="en-US"/>
          </a:p>
        </p:txBody>
      </p:sp>
      <p:sp>
        <p:nvSpPr>
          <p:cNvPr id="15" name="SmartArt Placeholder 13">
            <a:extLst>
              <a:ext uri="{FF2B5EF4-FFF2-40B4-BE49-F238E27FC236}">
                <a16:creationId xmlns:a16="http://schemas.microsoft.com/office/drawing/2014/main" id="{0711C5D9-1A7D-EC14-BE56-6A764C25F91D}"/>
              </a:ext>
            </a:extLst>
          </p:cNvPr>
          <p:cNvSpPr>
            <a:spLocks noGrp="1"/>
          </p:cNvSpPr>
          <p:nvPr>
            <p:ph type="dgm" sz="quarter" idx="27"/>
          </p:nvPr>
        </p:nvSpPr>
        <p:spPr>
          <a:xfrm>
            <a:off x="6036950" y="2541997"/>
            <a:ext cx="118099" cy="3198403"/>
          </a:xfrm>
        </p:spPr>
        <p:txBody>
          <a:bodyPr/>
          <a:lstStyle/>
          <a:p>
            <a:endParaRPr lang="en-US" dirty="0"/>
          </a:p>
        </p:txBody>
      </p:sp>
      <p:sp>
        <p:nvSpPr>
          <p:cNvPr id="17" name="Text Placeholder 5">
            <a:extLst>
              <a:ext uri="{FF2B5EF4-FFF2-40B4-BE49-F238E27FC236}">
                <a16:creationId xmlns:a16="http://schemas.microsoft.com/office/drawing/2014/main" id="{1BD80336-AC47-E730-3867-67856945F922}"/>
              </a:ext>
            </a:extLst>
          </p:cNvPr>
          <p:cNvSpPr>
            <a:spLocks noGrp="1"/>
          </p:cNvSpPr>
          <p:nvPr>
            <p:ph type="body" sz="quarter" idx="12"/>
          </p:nvPr>
        </p:nvSpPr>
        <p:spPr>
          <a:xfrm>
            <a:off x="854074" y="3662382"/>
            <a:ext cx="4683125" cy="1770549"/>
          </a:xfrm>
        </p:spPr>
        <p:txBody>
          <a:bodyPr/>
          <a:lstStyle/>
          <a:p>
            <a:r>
              <a:rPr lang="en-US" sz="2250" b="1" dirty="0">
                <a:solidFill>
                  <a:schemeClr val="tx1"/>
                </a:solidFill>
                <a:latin typeface="Neue Haas Grotesk Text Pro"/>
                <a:cs typeface="Arial"/>
              </a:rPr>
              <a:t>A Dependent Care Flexible </a:t>
            </a:r>
            <a:r>
              <a:rPr lang="en-US" sz="2250" b="1">
                <a:solidFill>
                  <a:schemeClr val="tx1"/>
                </a:solidFill>
                <a:latin typeface="Neue Haas Grotesk Text Pro"/>
                <a:cs typeface="Arial"/>
              </a:rPr>
              <a:t>Spending Account (DCFSA) </a:t>
            </a:r>
            <a:r>
              <a:rPr lang="en-US" sz="2250" dirty="0">
                <a:solidFill>
                  <a:schemeClr val="tx1"/>
                </a:solidFill>
                <a:latin typeface="Neue Haas Grotesk Text Pro"/>
                <a:cs typeface="Arial"/>
              </a:rPr>
              <a:t>lets you use tax-free money to pay for eligible dependent care expenses.</a:t>
            </a:r>
          </a:p>
        </p:txBody>
      </p:sp>
      <p:sp>
        <p:nvSpPr>
          <p:cNvPr id="19" name="Content Placeholder 7">
            <a:extLst>
              <a:ext uri="{FF2B5EF4-FFF2-40B4-BE49-F238E27FC236}">
                <a16:creationId xmlns:a16="http://schemas.microsoft.com/office/drawing/2014/main" id="{762BBBA3-94C5-C99C-ACB8-DB1ABD2B6E9D}"/>
              </a:ext>
            </a:extLst>
          </p:cNvPr>
          <p:cNvSpPr txBox="1">
            <a:spLocks/>
          </p:cNvSpPr>
          <p:nvPr/>
        </p:nvSpPr>
        <p:spPr>
          <a:xfrm>
            <a:off x="805019" y="6013596"/>
            <a:ext cx="3913793" cy="624851"/>
          </a:xfrm>
          <a:prstGeom prst="rect">
            <a:avLst/>
          </a:prstGeom>
        </p:spPr>
        <p:txBody>
          <a:bodyPr vert="horz" lIns="0" tIns="0" rIns="0" bIns="0" rtlCol="0" anchor="t">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latin typeface="Neue Haas Grotesk Text Pro" panose="020B0504020202020204" pitchFamily="34" charset="77"/>
              </a:rPr>
              <a:t>DCFSAs are never taxed at a federal income tax level when used appropriately for eligible dependent care expenses. Also, most states recognize DCFSA funds as tax deductible with very few exceptions. Please consult a tax advisor regarding your state’s specific rules</a:t>
            </a:r>
          </a:p>
        </p:txBody>
      </p:sp>
      <p:pic>
        <p:nvPicPr>
          <p:cNvPr id="20" name="Graphic 19">
            <a:extLst>
              <a:ext uri="{FF2B5EF4-FFF2-40B4-BE49-F238E27FC236}">
                <a16:creationId xmlns:a16="http://schemas.microsoft.com/office/drawing/2014/main" id="{AB04E5D9-CE61-E8C5-37F4-942A52D440BA}"/>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78558" y="3007403"/>
            <a:ext cx="531663" cy="531663"/>
          </a:xfrm>
          <a:prstGeom prst="rect">
            <a:avLst/>
          </a:prstGeom>
        </p:spPr>
      </p:pic>
    </p:spTree>
    <p:extLst>
      <p:ext uri="{BB962C8B-B14F-4D97-AF65-F5344CB8AC3E}">
        <p14:creationId xmlns:p14="http://schemas.microsoft.com/office/powerpoint/2010/main" val="4262471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80DC4-0B36-C05E-5E88-8520B06876D7}"/>
              </a:ext>
            </a:extLst>
          </p:cNvPr>
          <p:cNvSpPr/>
          <p:nvPr/>
        </p:nvSpPr>
        <p:spPr>
          <a:xfrm>
            <a:off x="0" y="3382513"/>
            <a:ext cx="12192000" cy="3475488"/>
          </a:xfrm>
          <a:prstGeom prst="rect">
            <a:avLst/>
          </a:prstGeom>
          <a:solidFill>
            <a:srgbClr val="F2F2F2"/>
          </a:solidFill>
          <a:ln w="6350" cap="flat" cmpd="sng" algn="ctr">
            <a:noFill/>
            <a:prstDash val="solid"/>
            <a:miter lim="800000"/>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a:ea typeface="+mn-ea"/>
              <a:cs typeface="+mn-cs"/>
            </a:endParaRPr>
          </a:p>
        </p:txBody>
      </p:sp>
      <p:sp>
        <p:nvSpPr>
          <p:cNvPr id="5" name="Title 2">
            <a:extLst>
              <a:ext uri="{FF2B5EF4-FFF2-40B4-BE49-F238E27FC236}">
                <a16:creationId xmlns:a16="http://schemas.microsoft.com/office/drawing/2014/main" id="{26BDDA05-3C5B-1429-ACFD-3FB8FFDF5908}"/>
              </a:ext>
            </a:extLst>
          </p:cNvPr>
          <p:cNvSpPr txBox="1">
            <a:spLocks/>
          </p:cNvSpPr>
          <p:nvPr/>
        </p:nvSpPr>
        <p:spPr>
          <a:xfrm>
            <a:off x="853442" y="365761"/>
            <a:ext cx="10836993" cy="678776"/>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HaasGroteskText Pro" panose="020B0504020202020204" pitchFamily="34" charset="77"/>
                <a:ea typeface="+mj-ea"/>
                <a:cs typeface="+mj-cs"/>
              </a:defRPr>
            </a:lvl1pPr>
          </a:lstStyle>
          <a:p>
            <a:r>
              <a:rPr lang="en-US">
                <a:latin typeface="Neue Haas Grotesk Text Pro" panose="020B0504020202020204" pitchFamily="34" charset="77"/>
              </a:rPr>
              <a:t>Get started today!</a:t>
            </a:r>
            <a:endParaRPr lang="en-US" dirty="0">
              <a:latin typeface="Neue Haas Grotesk Text Pro" panose="020B0504020202020204" pitchFamily="34" charset="77"/>
            </a:endParaRPr>
          </a:p>
        </p:txBody>
      </p:sp>
      <p:sp>
        <p:nvSpPr>
          <p:cNvPr id="6" name="Content Placeholder 40">
            <a:extLst>
              <a:ext uri="{FF2B5EF4-FFF2-40B4-BE49-F238E27FC236}">
                <a16:creationId xmlns:a16="http://schemas.microsoft.com/office/drawing/2014/main" id="{31AA275F-9A25-C462-B3E6-1B7CA367CFAD}"/>
              </a:ext>
            </a:extLst>
          </p:cNvPr>
          <p:cNvSpPr txBox="1">
            <a:spLocks/>
          </p:cNvSpPr>
          <p:nvPr/>
        </p:nvSpPr>
        <p:spPr>
          <a:xfrm>
            <a:off x="853017" y="6364732"/>
            <a:ext cx="10744200" cy="179216"/>
          </a:xfrm>
          <a:prstGeom prst="rect">
            <a:avLst/>
          </a:prstGeom>
        </p:spPr>
        <p:txBody>
          <a:bodyPr vert="horz" wrap="square" lIns="0" tIns="0" rIns="0" bIns="0" rtlCol="0">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0"/>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sz="1000" dirty="0">
                <a:latin typeface="Neue Haas Grotesk Text Pro" panose="020B0504020202020204" pitchFamily="34" charset="77"/>
                <a:cs typeface="Arial" panose="020B0604020202020204" pitchFamily="34" charset="0"/>
              </a:rPr>
              <a:t>*Accounts must be activated via the HealthEquity website or app in order to use the mobile app.</a:t>
            </a:r>
          </a:p>
        </p:txBody>
      </p:sp>
      <p:sp>
        <p:nvSpPr>
          <p:cNvPr id="7" name="TextBox 6">
            <a:extLst>
              <a:ext uri="{FF2B5EF4-FFF2-40B4-BE49-F238E27FC236}">
                <a16:creationId xmlns:a16="http://schemas.microsoft.com/office/drawing/2014/main" id="{4298A958-ADD5-3F1F-96D0-ACE2E098C4E7}"/>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sp>
        <p:nvSpPr>
          <p:cNvPr id="8" name="TextBox 7">
            <a:extLst>
              <a:ext uri="{FF2B5EF4-FFF2-40B4-BE49-F238E27FC236}">
                <a16:creationId xmlns:a16="http://schemas.microsoft.com/office/drawing/2014/main" id="{CA87A536-B50A-AC89-35D3-B196A5889E4E}"/>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grpSp>
        <p:nvGrpSpPr>
          <p:cNvPr id="9" name="Group 8">
            <a:extLst>
              <a:ext uri="{FF2B5EF4-FFF2-40B4-BE49-F238E27FC236}">
                <a16:creationId xmlns:a16="http://schemas.microsoft.com/office/drawing/2014/main" id="{6D8430EC-C6F9-8EA9-CDCA-C429F6AF6087}"/>
              </a:ext>
            </a:extLst>
          </p:cNvPr>
          <p:cNvGrpSpPr/>
          <p:nvPr/>
        </p:nvGrpSpPr>
        <p:grpSpPr>
          <a:xfrm>
            <a:off x="853017" y="2204896"/>
            <a:ext cx="2393651" cy="1043146"/>
            <a:chOff x="853017" y="2043532"/>
            <a:chExt cx="2393651" cy="1043146"/>
          </a:xfrm>
        </p:grpSpPr>
        <p:sp>
          <p:nvSpPr>
            <p:cNvPr id="10" name="Title 2">
              <a:extLst>
                <a:ext uri="{FF2B5EF4-FFF2-40B4-BE49-F238E27FC236}">
                  <a16:creationId xmlns:a16="http://schemas.microsoft.com/office/drawing/2014/main" id="{2DCB3C34-2455-35EF-4D65-AA905A441E3B}"/>
                </a:ext>
              </a:extLst>
            </p:cNvPr>
            <p:cNvSpPr txBox="1">
              <a:spLocks/>
            </p:cNvSpPr>
            <p:nvPr/>
          </p:nvSpPr>
          <p:spPr>
            <a:xfrm>
              <a:off x="853017"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01</a:t>
              </a:r>
            </a:p>
          </p:txBody>
        </p:sp>
        <p:sp>
          <p:nvSpPr>
            <p:cNvPr id="11" name="TextBox 10">
              <a:extLst>
                <a:ext uri="{FF2B5EF4-FFF2-40B4-BE49-F238E27FC236}">
                  <a16:creationId xmlns:a16="http://schemas.microsoft.com/office/drawing/2014/main" id="{269B052E-CDD9-7D76-1AE0-666F6FD436FC}"/>
                </a:ext>
              </a:extLst>
            </p:cNvPr>
            <p:cNvSpPr txBox="1"/>
            <p:nvPr/>
          </p:nvSpPr>
          <p:spPr>
            <a:xfrm>
              <a:off x="853017" y="2559640"/>
              <a:ext cx="239365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Sign up</a:t>
              </a:r>
            </a:p>
          </p:txBody>
        </p:sp>
      </p:grpSp>
      <p:grpSp>
        <p:nvGrpSpPr>
          <p:cNvPr id="12" name="Group 11">
            <a:extLst>
              <a:ext uri="{FF2B5EF4-FFF2-40B4-BE49-F238E27FC236}">
                <a16:creationId xmlns:a16="http://schemas.microsoft.com/office/drawing/2014/main" id="{6EF950F5-AAA3-560F-4FA1-009A82859A49}"/>
              </a:ext>
            </a:extLst>
          </p:cNvPr>
          <p:cNvGrpSpPr/>
          <p:nvPr/>
        </p:nvGrpSpPr>
        <p:grpSpPr>
          <a:xfrm>
            <a:off x="4875986" y="2204896"/>
            <a:ext cx="2068011" cy="1043146"/>
            <a:chOff x="4870822" y="2043532"/>
            <a:chExt cx="2068011" cy="1043146"/>
          </a:xfrm>
        </p:grpSpPr>
        <p:sp>
          <p:nvSpPr>
            <p:cNvPr id="13" name="Title 2">
              <a:extLst>
                <a:ext uri="{FF2B5EF4-FFF2-40B4-BE49-F238E27FC236}">
                  <a16:creationId xmlns:a16="http://schemas.microsoft.com/office/drawing/2014/main" id="{B74B70DB-F998-A638-9A37-097E78A2DB5A}"/>
                </a:ext>
              </a:extLst>
            </p:cNvPr>
            <p:cNvSpPr txBox="1">
              <a:spLocks/>
            </p:cNvSpPr>
            <p:nvPr/>
          </p:nvSpPr>
          <p:spPr>
            <a:xfrm>
              <a:off x="4870822"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02</a:t>
              </a:r>
            </a:p>
          </p:txBody>
        </p:sp>
        <p:sp>
          <p:nvSpPr>
            <p:cNvPr id="14" name="TextBox 13">
              <a:extLst>
                <a:ext uri="{FF2B5EF4-FFF2-40B4-BE49-F238E27FC236}">
                  <a16:creationId xmlns:a16="http://schemas.microsoft.com/office/drawing/2014/main" id="{8E749F90-2E76-C89F-4E46-0699332055B4}"/>
                </a:ext>
              </a:extLst>
            </p:cNvPr>
            <p:cNvSpPr txBox="1"/>
            <p:nvPr/>
          </p:nvSpPr>
          <p:spPr>
            <a:xfrm>
              <a:off x="4870822" y="2559640"/>
              <a:ext cx="206801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Contribute</a:t>
              </a:r>
            </a:p>
          </p:txBody>
        </p:sp>
      </p:grpSp>
      <p:grpSp>
        <p:nvGrpSpPr>
          <p:cNvPr id="18" name="Group 17">
            <a:extLst>
              <a:ext uri="{FF2B5EF4-FFF2-40B4-BE49-F238E27FC236}">
                <a16:creationId xmlns:a16="http://schemas.microsoft.com/office/drawing/2014/main" id="{D8B89920-D129-C10C-8261-B9A797CEF05B}"/>
              </a:ext>
            </a:extLst>
          </p:cNvPr>
          <p:cNvGrpSpPr/>
          <p:nvPr/>
        </p:nvGrpSpPr>
        <p:grpSpPr>
          <a:xfrm>
            <a:off x="8573315" y="2204896"/>
            <a:ext cx="2869459" cy="1043146"/>
            <a:chOff x="8247675" y="2043532"/>
            <a:chExt cx="2869459" cy="1043146"/>
          </a:xfrm>
        </p:grpSpPr>
        <p:sp>
          <p:nvSpPr>
            <p:cNvPr id="19" name="Title 2">
              <a:extLst>
                <a:ext uri="{FF2B5EF4-FFF2-40B4-BE49-F238E27FC236}">
                  <a16:creationId xmlns:a16="http://schemas.microsoft.com/office/drawing/2014/main" id="{F1381CEC-FB7E-A314-E96F-5BE213DE7100}"/>
                </a:ext>
              </a:extLst>
            </p:cNvPr>
            <p:cNvSpPr txBox="1">
              <a:spLocks/>
            </p:cNvSpPr>
            <p:nvPr/>
          </p:nvSpPr>
          <p:spPr>
            <a:xfrm>
              <a:off x="8247675"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03</a:t>
              </a:r>
            </a:p>
          </p:txBody>
        </p:sp>
        <p:sp>
          <p:nvSpPr>
            <p:cNvPr id="20" name="TextBox 19">
              <a:extLst>
                <a:ext uri="{FF2B5EF4-FFF2-40B4-BE49-F238E27FC236}">
                  <a16:creationId xmlns:a16="http://schemas.microsoft.com/office/drawing/2014/main" id="{12B45109-BE10-54BE-FA09-35CE36B384DC}"/>
                </a:ext>
              </a:extLst>
            </p:cNvPr>
            <p:cNvSpPr txBox="1"/>
            <p:nvPr/>
          </p:nvSpPr>
          <p:spPr>
            <a:xfrm>
              <a:off x="8247675" y="2559639"/>
              <a:ext cx="2869459" cy="527039"/>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Access account</a:t>
              </a:r>
              <a:endParaRPr kumimoji="0" lang="en-US" sz="2400" b="1" i="0" u="none" strike="noStrike" kern="1200" cap="none" spc="0" normalizeH="0" baseline="0" noProof="0" dirty="0">
                <a:ln>
                  <a:noFill/>
                </a:ln>
                <a:effectLst/>
                <a:uLnTx/>
                <a:uFillTx/>
                <a:latin typeface="Neue Haas Grotesk Text Pro" panose="020B0504020202020204" pitchFamily="34" charset="77"/>
                <a:cs typeface="Arial"/>
              </a:endParaRPr>
            </a:p>
          </p:txBody>
        </p:sp>
      </p:grpSp>
      <p:sp>
        <p:nvSpPr>
          <p:cNvPr id="21" name="TextBox 20">
            <a:extLst>
              <a:ext uri="{FF2B5EF4-FFF2-40B4-BE49-F238E27FC236}">
                <a16:creationId xmlns:a16="http://schemas.microsoft.com/office/drawing/2014/main" id="{AF6CDD1F-1C6C-EA37-5EE1-F9A5CAC58546}"/>
              </a:ext>
            </a:extLst>
          </p:cNvPr>
          <p:cNvSpPr txBox="1"/>
          <p:nvPr/>
        </p:nvSpPr>
        <p:spPr>
          <a:xfrm>
            <a:off x="853017" y="3840081"/>
            <a:ext cx="3256611" cy="215669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Enrollment dates:</a:t>
            </a:r>
            <a:b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b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 &lt;&lt;start date&gt;&gt; - &lt;&lt;end date&gt;&gt;</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Enroll here: </a:t>
            </a:r>
            <a:b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b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&lt;&lt;add custom URL&gt;&gt;</a:t>
            </a:r>
            <a:endParaRPr kumimoji="0" lang="en-US" sz="1500" b="0" i="0" u="none" strike="noStrike" kern="1200" cap="none" spc="0" normalizeH="0" baseline="0" noProof="0" dirty="0">
              <a:ln>
                <a:noFill/>
              </a:ln>
              <a:effectLst/>
              <a:uLnTx/>
              <a:uFillTx/>
              <a:latin typeface="Neue Haas Grotesk Text Pro" panose="020B0504020202020204" pitchFamily="34" charset="77"/>
            </a:endParaRPr>
          </a:p>
          <a:p>
            <a:pPr marL="285750" marR="0" lvl="0" indent="-285750" algn="l" defTabSz="914400" rtl="0" eaLnBrk="1" fontAlgn="auto" latinLnBrk="0" hangingPunct="1">
              <a:lnSpc>
                <a:spcPct val="120000"/>
              </a:lnSpc>
              <a:spcBef>
                <a:spcPts val="0"/>
              </a:spcBef>
              <a:spcAft>
                <a:spcPts val="6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Choose election amount </a:t>
            </a:r>
            <a:br>
              <a:rPr kumimoji="0" lang="en-US" sz="1500" b="0" i="0" u="none" strike="noStrike" kern="1200" cap="none" spc="0" normalizeH="0" baseline="0" noProof="0" dirty="0">
                <a:ln>
                  <a:noFill/>
                </a:ln>
                <a:effectLst/>
                <a:uLnTx/>
                <a:uFillTx/>
                <a:latin typeface="Neue Haas Grotesk Text Pro" panose="020B0504020202020204" pitchFamily="34" charset="77"/>
              </a:rPr>
            </a:br>
            <a:r>
              <a:rPr kumimoji="0" lang="en-US" sz="1500" b="0" i="0" u="none" strike="noStrike" kern="1200" cap="none" spc="0" normalizeH="0" baseline="0" noProof="0" dirty="0">
                <a:ln>
                  <a:noFill/>
                </a:ln>
                <a:effectLst/>
                <a:uLnTx/>
                <a:uFillTx/>
                <a:latin typeface="Neue Haas Grotesk Text Pro" panose="020B0504020202020204" pitchFamily="34" charset="77"/>
              </a:rPr>
              <a:t>for the year</a:t>
            </a:r>
            <a:endParaRPr kumimoji="0" lang="en-US" sz="1500" b="0" i="0" u="none" strike="noStrike" kern="1200" cap="none" spc="0" normalizeH="0" baseline="0" noProof="0" dirty="0">
              <a:ln>
                <a:noFill/>
              </a:ln>
              <a:effectLst/>
              <a:uLnTx/>
              <a:uFillTx/>
              <a:latin typeface="Neue Haas Grotesk Text Pro" panose="020B0504020202020204" pitchFamily="34" charset="77"/>
              <a:cs typeface="Arial"/>
            </a:endParaRPr>
          </a:p>
        </p:txBody>
      </p:sp>
      <p:sp>
        <p:nvSpPr>
          <p:cNvPr id="23" name="TextBox 22">
            <a:extLst>
              <a:ext uri="{FF2B5EF4-FFF2-40B4-BE49-F238E27FC236}">
                <a16:creationId xmlns:a16="http://schemas.microsoft.com/office/drawing/2014/main" id="{3FC94314-4772-F77C-4A72-5DF141B1E8C7}"/>
              </a:ext>
            </a:extLst>
          </p:cNvPr>
          <p:cNvSpPr txBox="1"/>
          <p:nvPr/>
        </p:nvSpPr>
        <p:spPr>
          <a:xfrm>
            <a:off x="4870821" y="3840081"/>
            <a:ext cx="2915025" cy="1740447"/>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Pre-tax through payroll</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Amount withheld </a:t>
            </a:r>
            <a:br>
              <a:rPr kumimoji="0" lang="en-US" sz="1500" b="0" i="0" u="none" strike="noStrike" kern="1200" cap="none" spc="0" normalizeH="0" baseline="0" noProof="0" dirty="0">
                <a:ln>
                  <a:noFill/>
                </a:ln>
                <a:effectLst/>
                <a:uLnTx/>
                <a:uFillTx/>
                <a:latin typeface="Neue Haas Grotesk Text Pro" panose="020B0504020202020204" pitchFamily="34" charset="77"/>
              </a:rPr>
            </a:br>
            <a:r>
              <a:rPr kumimoji="0" lang="en-US" sz="1500" b="0" i="0" u="none" strike="noStrike" kern="1200" cap="none" spc="0" normalizeH="0" baseline="0" noProof="0" dirty="0">
                <a:ln>
                  <a:noFill/>
                </a:ln>
                <a:effectLst/>
                <a:uLnTx/>
                <a:uFillTx/>
                <a:latin typeface="Neue Haas Grotesk Text Pro" panose="020B0504020202020204" pitchFamily="34" charset="77"/>
              </a:rPr>
              <a:t>from each paycheck is typically equal</a:t>
            </a:r>
          </a:p>
        </p:txBody>
      </p:sp>
      <p:sp>
        <p:nvSpPr>
          <p:cNvPr id="27" name="TextBox 26">
            <a:extLst>
              <a:ext uri="{FF2B5EF4-FFF2-40B4-BE49-F238E27FC236}">
                <a16:creationId xmlns:a16="http://schemas.microsoft.com/office/drawing/2014/main" id="{959B5660-A3ED-4F61-B49E-835587CB9FED}"/>
              </a:ext>
            </a:extLst>
          </p:cNvPr>
          <p:cNvSpPr txBox="1"/>
          <p:nvPr/>
        </p:nvSpPr>
        <p:spPr>
          <a:xfrm>
            <a:off x="8540940" y="3840081"/>
            <a:ext cx="3149495" cy="212336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Register and login at </a:t>
            </a:r>
            <a:r>
              <a:rPr kumimoji="0" lang="en-US" sz="1500" b="0" i="0" u="none" strike="noStrike" kern="1200" cap="none" spc="0" normalizeH="0" baseline="0" noProof="0" dirty="0" err="1">
                <a:ln>
                  <a:noFill/>
                </a:ln>
                <a:effectLst/>
                <a:uLnTx/>
                <a:uFillTx/>
                <a:latin typeface="Neue Haas Grotesk Text Pro" panose="020B0504020202020204" pitchFamily="34" charset="77"/>
                <a:cs typeface="Arial"/>
              </a:rPr>
              <a:t>www</a:t>
            </a:r>
            <a:r>
              <a:rPr kumimoji="0" lang="en-US" sz="1500" b="0" i="0" u="none" strike="noStrike" kern="1200" cap="none" spc="0" normalizeH="0" baseline="0" noProof="0" dirty="0" err="1">
                <a:ln>
                  <a:noFill/>
                </a:ln>
                <a:effectLst/>
                <a:uLnTx/>
                <a:uFillTx/>
                <a:latin typeface="Neue Haas Grotesk Text Pro" panose="020B0504020202020204" pitchFamily="34" charset="77"/>
                <a:ea typeface="+mn-lt"/>
                <a:cs typeface="Arial"/>
              </a:rPr>
              <a:t>.HealthEquity.com</a:t>
            </a:r>
            <a:r>
              <a:rPr kumimoji="0" lang="en-US" sz="1500" b="0" i="0" u="none" strike="noStrike" kern="1200" cap="none" spc="0" normalizeH="0" baseline="0" noProof="0" dirty="0">
                <a:ln>
                  <a:noFill/>
                </a:ln>
                <a:effectLst/>
                <a:uLnTx/>
                <a:uFillTx/>
                <a:latin typeface="Neue Haas Grotesk Text Pro" panose="020B0504020202020204" pitchFamily="34" charset="77"/>
                <a:ea typeface="+mn-lt"/>
                <a:cs typeface="Arial"/>
              </a:rPr>
              <a:t>/login</a:t>
            </a:r>
            <a:endParaRPr kumimoji="0" lang="en-US" sz="1500" b="0" i="0" u="none" strike="noStrike" kern="1200" cap="none" spc="0" normalizeH="0" baseline="30000" noProof="0" dirty="0">
              <a:ln>
                <a:noFill/>
              </a:ln>
              <a:effectLst/>
              <a:uLnTx/>
              <a:uFillTx/>
              <a:latin typeface="Neue Haas Grotesk Text Pro" panose="020B0504020202020204" pitchFamily="34" charset="77"/>
              <a:ea typeface="+mn-lt"/>
              <a:cs typeface="Arial"/>
            </a:endParaRP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Submit for reimbursement via the HealthEquity online tool or mobile app*</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i="0" u="none" strike="noStrike" kern="1200" cap="none" spc="0" normalizeH="0" baseline="0" noProof="0" dirty="0">
                <a:ln>
                  <a:noFill/>
                </a:ln>
                <a:effectLst/>
                <a:uLnTx/>
                <a:uFillTx/>
                <a:latin typeface="Neue Haas Grotesk Text Pro" panose="020B0504020202020204" pitchFamily="34" charset="77"/>
              </a:rPr>
              <a:t>Remember to save </a:t>
            </a:r>
            <a:r>
              <a:rPr lang="en-US" sz="1500" dirty="0">
                <a:latin typeface="Neue Haas Grotesk Text Pro" panose="020B0504020202020204" pitchFamily="34" charset="77"/>
              </a:rPr>
              <a:t>all</a:t>
            </a:r>
            <a:r>
              <a:rPr kumimoji="0" lang="en-US" sz="1500" i="0" u="none" strike="noStrike" kern="1200" cap="none" spc="0" normalizeH="0" baseline="0" noProof="0" dirty="0">
                <a:ln>
                  <a:noFill/>
                </a:ln>
                <a:effectLst/>
                <a:uLnTx/>
                <a:uFillTx/>
                <a:latin typeface="Neue Haas Grotesk Text Pro" panose="020B0504020202020204" pitchFamily="34" charset="77"/>
              </a:rPr>
              <a:t> receipts</a:t>
            </a:r>
            <a:endParaRPr lang="en-US" sz="1500" i="0" u="none" strike="noStrike" kern="1200" cap="none" spc="0" normalizeH="0" baseline="0" noProof="0" dirty="0">
              <a:ln>
                <a:noFill/>
              </a:ln>
              <a:effectLst/>
              <a:uLnTx/>
              <a:uFillTx/>
              <a:latin typeface="Neue Haas Grotesk Text Pro" panose="020B0504020202020204" pitchFamily="34" charset="77"/>
              <a:cs typeface="Arial"/>
            </a:endParaRPr>
          </a:p>
        </p:txBody>
      </p:sp>
    </p:spTree>
    <p:extLst>
      <p:ext uri="{BB962C8B-B14F-4D97-AF65-F5344CB8AC3E}">
        <p14:creationId xmlns:p14="http://schemas.microsoft.com/office/powerpoint/2010/main" val="3486662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EC99459F-DC46-895B-2258-7E9997F2FD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069" y="-1"/>
            <a:ext cx="6094931" cy="6856797"/>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5884075"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600374" y="6348460"/>
            <a:ext cx="9091169" cy="292388"/>
          </a:xfrm>
          <a:prstGeom prst="rect">
            <a:avLst/>
          </a:prstGeom>
          <a:noFill/>
        </p:spPr>
        <p:txBody>
          <a:bodyPr wrap="square" l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itchFamily="34" charset="0"/>
              </a:rPr>
              <a:t>Copyright © 2025 HealthEquity, Inc.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2433131" y="4275130"/>
            <a:ext cx="4614224" cy="1687853"/>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717960" y="4566290"/>
            <a:ext cx="6249569" cy="374718"/>
          </a:xfrm>
          <a:prstGeom prst="rect">
            <a:avLst/>
          </a:prstGeom>
        </p:spPr>
        <p:txBody>
          <a:bodyPr lIns="0" r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717960" y="5164234"/>
            <a:ext cx="8136356" cy="385939"/>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base" latinLnBrk="0" hangingPunct="1">
              <a:lnSpc>
                <a:spcPct val="11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dirty="0">
                <a:ln>
                  <a:noFill/>
                </a:ln>
                <a:solidFill>
                  <a:srgbClr val="007F93"/>
                </a:solidFill>
                <a:effectLst/>
                <a:uLnTx/>
                <a:uFillTx/>
                <a:latin typeface="Neue Haas Grotesk Text Pro" panose="020B0504020202020204" pitchFamily="34" charset="77"/>
                <a:cs typeface="Arial" panose="020B0604020202020204" pitchFamily="34" charset="0"/>
              </a:rPr>
              <a:t>HealthEquity.com/Learn</a:t>
            </a: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585613" y="2681866"/>
            <a:ext cx="6249473" cy="999376"/>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4F2883"/>
                </a:solidFill>
                <a:effectLst/>
                <a:uLnTx/>
                <a:uFillTx/>
                <a:latin typeface="Neue Haas Grotesk Text Pro" panose="020B0504020202020204" pitchFamily="34" charset="77"/>
                <a:cs typeface="Arial" panose="020B0604020202020204" pitchFamily="34" charset="0"/>
              </a:rPr>
              <a:t>Questions? </a:t>
            </a:r>
            <a:endParaRPr kumimoji="0" lang="en-US" sz="4267" b="1" i="0" u="none" strike="noStrike" kern="1200" cap="none" spc="0" normalizeH="0" baseline="0" noProof="0" dirty="0">
              <a:ln>
                <a:noFill/>
              </a:ln>
              <a:solidFill>
                <a:srgbClr val="4F2883"/>
              </a:solidFill>
              <a:effectLst/>
              <a:uLnTx/>
              <a:uFillTx/>
              <a:latin typeface="Neue Haas Grotesk Text Pro" panose="020B0504020202020204" pitchFamily="34" charset="77"/>
              <a:cs typeface="Arial" panose="020B0604020202020204" pitchFamily="34" charset="0"/>
            </a:endParaRPr>
          </a:p>
        </p:txBody>
      </p:sp>
      <p:grpSp>
        <p:nvGrpSpPr>
          <p:cNvPr id="2" name="Group 1">
            <a:extLst>
              <a:ext uri="{FF2B5EF4-FFF2-40B4-BE49-F238E27FC236}">
                <a16:creationId xmlns:a16="http://schemas.microsoft.com/office/drawing/2014/main" id="{CF1DFF4B-ADDD-128A-6B22-86C4B3249BEA}"/>
              </a:ext>
            </a:extLst>
          </p:cNvPr>
          <p:cNvGrpSpPr/>
          <p:nvPr/>
        </p:nvGrpSpPr>
        <p:grpSpPr>
          <a:xfrm rot="16200000">
            <a:off x="-764258" y="764260"/>
            <a:ext cx="2077163" cy="548641"/>
            <a:chOff x="16071" y="4"/>
            <a:chExt cx="2669546" cy="705108"/>
          </a:xfrm>
        </p:grpSpPr>
        <p:sp>
          <p:nvSpPr>
            <p:cNvPr id="3" name="Rectangle 2">
              <a:extLst>
                <a:ext uri="{FF2B5EF4-FFF2-40B4-BE49-F238E27FC236}">
                  <a16:creationId xmlns:a16="http://schemas.microsoft.com/office/drawing/2014/main" id="{5443DE58-FF90-8774-882E-C4F6907D5C8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HaasGroteskText Pro" panose="020B0504020202020204" pitchFamily="34" charset="77"/>
                <a:ea typeface="+mn-ea"/>
                <a:cs typeface="+mn-cs"/>
              </a:endParaRPr>
            </a:p>
          </p:txBody>
        </p:sp>
        <p:pic>
          <p:nvPicPr>
            <p:cNvPr id="14" name="Graphic 13">
              <a:extLst>
                <a:ext uri="{FF2B5EF4-FFF2-40B4-BE49-F238E27FC236}">
                  <a16:creationId xmlns:a16="http://schemas.microsoft.com/office/drawing/2014/main" id="{0880B5A6-19E1-833C-4589-4BD4FE0AC0A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5887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23F3-45EB-496B-685C-FAD5C65C8993}"/>
              </a:ext>
            </a:extLst>
          </p:cNvPr>
          <p:cNvSpPr>
            <a:spLocks noGrp="1"/>
          </p:cNvSpPr>
          <p:nvPr>
            <p:ph type="title"/>
          </p:nvPr>
        </p:nvSpPr>
        <p:spPr>
          <a:xfrm>
            <a:off x="853442" y="365762"/>
            <a:ext cx="10836993" cy="678733"/>
          </a:xfrm>
        </p:spPr>
        <p:txBody>
          <a:bodyPr/>
          <a:lstStyle/>
          <a:p>
            <a:r>
              <a:rPr lang="en-US" dirty="0">
                <a:latin typeface="Neue Haas Grotesk Text Pro" panose="020B0504020202020204" pitchFamily="34" charset="77"/>
                <a:cs typeface="Arial" panose="020B0604020202020204" pitchFamily="34" charset="0"/>
              </a:rPr>
              <a:t>Grace period</a:t>
            </a:r>
          </a:p>
        </p:txBody>
      </p:sp>
      <p:grpSp>
        <p:nvGrpSpPr>
          <p:cNvPr id="5" name="Group 4" descr="A chart showing Year 1's funds available throughout Year 1 as well as 2 1/2 months into Year 2.">
            <a:extLst>
              <a:ext uri="{FF2B5EF4-FFF2-40B4-BE49-F238E27FC236}">
                <a16:creationId xmlns:a16="http://schemas.microsoft.com/office/drawing/2014/main" id="{ABAD4994-64C9-ABD2-D4D3-6E8466AAEC81}"/>
              </a:ext>
            </a:extLst>
          </p:cNvPr>
          <p:cNvGrpSpPr/>
          <p:nvPr/>
        </p:nvGrpSpPr>
        <p:grpSpPr>
          <a:xfrm>
            <a:off x="1680519" y="1830410"/>
            <a:ext cx="8182971" cy="3837333"/>
            <a:chOff x="1260389" y="1461297"/>
            <a:chExt cx="6137228" cy="2878000"/>
          </a:xfrm>
        </p:grpSpPr>
        <p:sp>
          <p:nvSpPr>
            <p:cNvPr id="6" name="Pentagon 5">
              <a:extLst>
                <a:ext uri="{FF2B5EF4-FFF2-40B4-BE49-F238E27FC236}">
                  <a16:creationId xmlns:a16="http://schemas.microsoft.com/office/drawing/2014/main" id="{D0F646E0-67E2-6117-F41E-61CB13E05269}"/>
                </a:ext>
              </a:extLst>
            </p:cNvPr>
            <p:cNvSpPr/>
            <p:nvPr/>
          </p:nvSpPr>
          <p:spPr>
            <a:xfrm>
              <a:off x="1260389" y="1901676"/>
              <a:ext cx="3069789"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Neue Haas Grotesk Text Pro" panose="020B0504020202020204" pitchFamily="34" charset="77"/>
                <a:cs typeface="Arial" panose="020B0604020202020204" pitchFamily="34" charset="0"/>
              </a:endParaRPr>
            </a:p>
          </p:txBody>
        </p:sp>
        <p:sp>
          <p:nvSpPr>
            <p:cNvPr id="7" name="Title 2">
              <a:extLst>
                <a:ext uri="{FF2B5EF4-FFF2-40B4-BE49-F238E27FC236}">
                  <a16:creationId xmlns:a16="http://schemas.microsoft.com/office/drawing/2014/main" id="{A19B9855-4212-348E-6988-19275FC2D042}"/>
                </a:ext>
              </a:extLst>
            </p:cNvPr>
            <p:cNvSpPr txBox="1">
              <a:spLocks/>
            </p:cNvSpPr>
            <p:nvPr/>
          </p:nvSpPr>
          <p:spPr>
            <a:xfrm>
              <a:off x="1383726" y="3877632"/>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dirty="0">
                  <a:solidFill>
                    <a:srgbClr val="2A2C2C"/>
                  </a:solidFill>
                  <a:latin typeface="Neue Haas Grotesk Text Pro"/>
                  <a:cs typeface="Arial"/>
                </a:rPr>
                <a:t>2025</a:t>
              </a:r>
              <a:endParaRPr lang="en-US" sz="2400" b="0" dirty="0">
                <a:solidFill>
                  <a:srgbClr val="2A2C2C"/>
                </a:solidFill>
                <a:latin typeface="Neue Haas Grotesk Text Pro" panose="020B0504020202020204" pitchFamily="34" charset="77"/>
                <a:cs typeface="Arial" panose="020B0604020202020204" pitchFamily="34" charset="0"/>
              </a:endParaRPr>
            </a:p>
          </p:txBody>
        </p:sp>
        <p:sp>
          <p:nvSpPr>
            <p:cNvPr id="8" name="Rectangle 7">
              <a:extLst>
                <a:ext uri="{FF2B5EF4-FFF2-40B4-BE49-F238E27FC236}">
                  <a16:creationId xmlns:a16="http://schemas.microsoft.com/office/drawing/2014/main" id="{C743FD77-9CB7-4921-2215-64BEEFCC11CB}"/>
                </a:ext>
              </a:extLst>
            </p:cNvPr>
            <p:cNvSpPr/>
            <p:nvPr/>
          </p:nvSpPr>
          <p:spPr>
            <a:xfrm>
              <a:off x="1279242" y="1901676"/>
              <a:ext cx="888923" cy="1912952"/>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Neue Haas Grotesk Text Pro" panose="020B0504020202020204" pitchFamily="34" charset="77"/>
                <a:cs typeface="Arial" panose="020B0604020202020204" pitchFamily="34" charset="0"/>
              </a:endParaRPr>
            </a:p>
          </p:txBody>
        </p:sp>
        <p:sp>
          <p:nvSpPr>
            <p:cNvPr id="9" name="Rectangle 8">
              <a:extLst>
                <a:ext uri="{FF2B5EF4-FFF2-40B4-BE49-F238E27FC236}">
                  <a16:creationId xmlns:a16="http://schemas.microsoft.com/office/drawing/2014/main" id="{1C43C475-BEAC-7452-2035-D9222097D5AB}"/>
                </a:ext>
              </a:extLst>
            </p:cNvPr>
            <p:cNvSpPr/>
            <p:nvPr/>
          </p:nvSpPr>
          <p:spPr>
            <a:xfrm>
              <a:off x="2033387" y="2177592"/>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sp>
          <p:nvSpPr>
            <p:cNvPr id="10" name="Rectangle 9">
              <a:extLst>
                <a:ext uri="{FF2B5EF4-FFF2-40B4-BE49-F238E27FC236}">
                  <a16:creationId xmlns:a16="http://schemas.microsoft.com/office/drawing/2014/main" id="{C11A3A8B-48CF-C3EC-A268-7F236B979A61}"/>
                </a:ext>
              </a:extLst>
            </p:cNvPr>
            <p:cNvSpPr/>
            <p:nvPr/>
          </p:nvSpPr>
          <p:spPr>
            <a:xfrm>
              <a:off x="2551861" y="3091992"/>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sp>
          <p:nvSpPr>
            <p:cNvPr id="11" name="Rectangle 10">
              <a:extLst>
                <a:ext uri="{FF2B5EF4-FFF2-40B4-BE49-F238E27FC236}">
                  <a16:creationId xmlns:a16="http://schemas.microsoft.com/office/drawing/2014/main" id="{A8333685-2F7D-16FD-FB28-3AF9E04D2E2E}"/>
                </a:ext>
              </a:extLst>
            </p:cNvPr>
            <p:cNvSpPr/>
            <p:nvPr/>
          </p:nvSpPr>
          <p:spPr>
            <a:xfrm>
              <a:off x="3353140" y="3352962"/>
              <a:ext cx="977040"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grpSp>
          <p:nvGrpSpPr>
            <p:cNvPr id="12" name="Group 11">
              <a:extLst>
                <a:ext uri="{FF2B5EF4-FFF2-40B4-BE49-F238E27FC236}">
                  <a16:creationId xmlns:a16="http://schemas.microsoft.com/office/drawing/2014/main" id="{5D7B3641-DA64-A6B7-53D1-8BC25D4C2925}"/>
                </a:ext>
              </a:extLst>
            </p:cNvPr>
            <p:cNvGrpSpPr/>
            <p:nvPr/>
          </p:nvGrpSpPr>
          <p:grpSpPr>
            <a:xfrm>
              <a:off x="2733068" y="1461297"/>
              <a:ext cx="4664549" cy="2878000"/>
              <a:chOff x="2733068" y="1461297"/>
              <a:chExt cx="4664549" cy="2878000"/>
            </a:xfrm>
          </p:grpSpPr>
          <p:sp>
            <p:nvSpPr>
              <p:cNvPr id="15" name="Pentagon 14">
                <a:extLst>
                  <a:ext uri="{FF2B5EF4-FFF2-40B4-BE49-F238E27FC236}">
                    <a16:creationId xmlns:a16="http://schemas.microsoft.com/office/drawing/2014/main" id="{60A7EDB7-01C8-6D62-E594-3AE63CCFF4D4}"/>
                  </a:ext>
                </a:extLst>
              </p:cNvPr>
              <p:cNvSpPr/>
              <p:nvPr/>
            </p:nvSpPr>
            <p:spPr>
              <a:xfrm>
                <a:off x="4330178" y="1901676"/>
                <a:ext cx="59167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Neue Haas Grotesk Text Pro" panose="020B0504020202020204" pitchFamily="34" charset="77"/>
                  <a:cs typeface="Arial" panose="020B0604020202020204" pitchFamily="34" charset="0"/>
                </a:endParaRPr>
              </a:p>
            </p:txBody>
          </p:sp>
          <p:sp>
            <p:nvSpPr>
              <p:cNvPr id="16" name="Title 2">
                <a:extLst>
                  <a:ext uri="{FF2B5EF4-FFF2-40B4-BE49-F238E27FC236}">
                    <a16:creationId xmlns:a16="http://schemas.microsoft.com/office/drawing/2014/main" id="{A86E1879-FD4F-9B20-D4CA-8B571401F61A}"/>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dirty="0">
                    <a:solidFill>
                      <a:srgbClr val="2A2C2C"/>
                    </a:solidFill>
                    <a:latin typeface="Neue Haas Grotesk Text Pro"/>
                    <a:cs typeface="Arial"/>
                  </a:rPr>
                  <a:t>2026</a:t>
                </a:r>
                <a:endParaRPr lang="en-US" sz="2400" b="0" dirty="0">
                  <a:solidFill>
                    <a:srgbClr val="2A2C2C"/>
                  </a:solidFill>
                  <a:latin typeface="Neue Haas Grotesk Text Pro" panose="020B0504020202020204" pitchFamily="34" charset="77"/>
                  <a:cs typeface="Arial" panose="020B0604020202020204" pitchFamily="34" charset="0"/>
                </a:endParaRPr>
              </a:p>
            </p:txBody>
          </p:sp>
          <p:sp>
            <p:nvSpPr>
              <p:cNvPr id="17" name="Rectangle 16">
                <a:extLst>
                  <a:ext uri="{FF2B5EF4-FFF2-40B4-BE49-F238E27FC236}">
                    <a16:creationId xmlns:a16="http://schemas.microsoft.com/office/drawing/2014/main" id="{6F7EDF9F-6896-C053-5E7F-FBC22FA76323}"/>
                  </a:ext>
                </a:extLst>
              </p:cNvPr>
              <p:cNvSpPr/>
              <p:nvPr/>
            </p:nvSpPr>
            <p:spPr>
              <a:xfrm>
                <a:off x="4291808" y="3459638"/>
                <a:ext cx="625941"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cxnSp>
            <p:nvCxnSpPr>
              <p:cNvPr id="18" name="Straight Connector 17">
                <a:extLst>
                  <a:ext uri="{FF2B5EF4-FFF2-40B4-BE49-F238E27FC236}">
                    <a16:creationId xmlns:a16="http://schemas.microsoft.com/office/drawing/2014/main" id="{9A3F1BDD-25D5-BD7F-976D-F3CE0CD7084E}"/>
                  </a:ext>
                </a:extLst>
              </p:cNvPr>
              <p:cNvCxnSpPr>
                <a:cxnSpLocks/>
              </p:cNvCxnSpPr>
              <p:nvPr/>
            </p:nvCxnSpPr>
            <p:spPr>
              <a:xfrm flipH="1">
                <a:off x="4917748" y="1893634"/>
                <a:ext cx="1" cy="1920993"/>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774C336-424C-4DC9-965F-D85D1772B6E6}"/>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20" name="Title 2">
                <a:extLst>
                  <a:ext uri="{FF2B5EF4-FFF2-40B4-BE49-F238E27FC236}">
                    <a16:creationId xmlns:a16="http://schemas.microsoft.com/office/drawing/2014/main" id="{306F813E-2D2E-740E-1E20-D22FAD0BB854}"/>
                  </a:ext>
                </a:extLst>
              </p:cNvPr>
              <p:cNvSpPr txBox="1">
                <a:spLocks/>
              </p:cNvSpPr>
              <p:nvPr/>
            </p:nvSpPr>
            <p:spPr>
              <a:xfrm>
                <a:off x="2733068" y="1461297"/>
                <a:ext cx="2808131"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1600" b="0">
                    <a:solidFill>
                      <a:srgbClr val="2A2C2C"/>
                    </a:solidFill>
                    <a:latin typeface="Neue Haas Grotesk Text Pro" panose="020B0504020202020204" pitchFamily="34" charset="77"/>
                    <a:cs typeface="Arial" panose="020B0604020202020204" pitchFamily="34" charset="0"/>
                  </a:rPr>
                  <a:t>Up to an additional 2 ½ months</a:t>
                </a:r>
              </a:p>
            </p:txBody>
          </p:sp>
        </p:grpSp>
        <p:cxnSp>
          <p:nvCxnSpPr>
            <p:cNvPr id="13" name="Straight Connector 12">
              <a:extLst>
                <a:ext uri="{FF2B5EF4-FFF2-40B4-BE49-F238E27FC236}">
                  <a16:creationId xmlns:a16="http://schemas.microsoft.com/office/drawing/2014/main" id="{DC4C9635-9942-13EF-3BDA-D8CD1BEC83FA}"/>
                </a:ext>
              </a:extLst>
            </p:cNvPr>
            <p:cNvCxnSpPr>
              <a:cxnSpLocks/>
            </p:cNvCxnSpPr>
            <p:nvPr/>
          </p:nvCxnSpPr>
          <p:spPr>
            <a:xfrm flipH="1">
              <a:off x="1273501"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7B78A4C-3A07-D670-362D-F4EE9152D771}"/>
                </a:ext>
              </a:extLst>
            </p:cNvPr>
            <p:cNvCxnSpPr>
              <a:cxnSpLocks/>
            </p:cNvCxnSpPr>
            <p:nvPr/>
          </p:nvCxnSpPr>
          <p:spPr>
            <a:xfrm flipH="1">
              <a:off x="4330180"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2786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26DE8E-60B2-34C5-F105-83DDA4512565}"/>
              </a:ext>
            </a:extLst>
          </p:cNvPr>
          <p:cNvSpPr>
            <a:spLocks noGrp="1"/>
          </p:cNvSpPr>
          <p:nvPr>
            <p:ph type="pic" idx="16"/>
          </p:nvPr>
        </p:nvSpPr>
        <p:spPr/>
        <p:txBody>
          <a:bodyPr/>
          <a:lstStyle/>
          <a:p>
            <a:endParaRPr lang="en-US"/>
          </a:p>
        </p:txBody>
      </p:sp>
      <p:pic>
        <p:nvPicPr>
          <p:cNvPr id="6" name="Picture Placeholder 6" descr="A person smiling and touching her shoulder&#10;&#10;AI-generated content may be incorrect.">
            <a:extLst>
              <a:ext uri="{FF2B5EF4-FFF2-40B4-BE49-F238E27FC236}">
                <a16:creationId xmlns:a16="http://schemas.microsoft.com/office/drawing/2014/main" id="{56AEBB8F-21C5-B1A8-40D5-BBADCF4992C6}"/>
              </a:ext>
            </a:extLst>
          </p:cNvPr>
          <p:cNvPicPr>
            <a:picLocks noChangeAspect="1"/>
          </p:cNvPicPr>
          <p:nvPr/>
        </p:nvPicPr>
        <p:blipFill>
          <a:blip r:embed="rId3">
            <a:extLst>
              <a:ext uri="{28A0092B-C50C-407E-A947-70E740481C1C}">
                <a14:useLocalDpi xmlns:a14="http://schemas.microsoft.com/office/drawing/2010/main" val="0"/>
              </a:ext>
            </a:extLst>
          </a:blip>
          <a:srcRect l="15021" r="9462"/>
          <a:stretch/>
        </p:blipFill>
        <p:spPr>
          <a:xfrm>
            <a:off x="4419600" y="-4"/>
            <a:ext cx="7759463" cy="6857999"/>
          </a:xfrm>
          <a:prstGeom prst="rect">
            <a:avLst/>
          </a:prstGeom>
          <a:solidFill>
            <a:schemeClr val="bg2"/>
          </a:solidFill>
        </p:spPr>
      </p:pic>
      <p:sp>
        <p:nvSpPr>
          <p:cNvPr id="7" name="Rectangle 6">
            <a:extLst>
              <a:ext uri="{FF2B5EF4-FFF2-40B4-BE49-F238E27FC236}">
                <a16:creationId xmlns:a16="http://schemas.microsoft.com/office/drawing/2014/main" id="{AACA6E87-119B-BABA-98A1-77B243FA356A}"/>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9" name="Rectangle 8">
            <a:extLst>
              <a:ext uri="{FF2B5EF4-FFF2-40B4-BE49-F238E27FC236}">
                <a16:creationId xmlns:a16="http://schemas.microsoft.com/office/drawing/2014/main" id="{D312C4D7-C559-21C9-A3D8-CE9ACB4777F2}"/>
              </a:ext>
              <a:ext uri="{C183D7F6-B498-43B3-948B-1728B52AA6E4}">
                <adec:decorative xmlns:adec="http://schemas.microsoft.com/office/drawing/2017/decorative" val="1"/>
              </a:ext>
            </a:extLst>
          </p:cNvPr>
          <p:cNvSpPr/>
          <p:nvPr/>
        </p:nvSpPr>
        <p:spPr>
          <a:xfrm>
            <a:off x="4181187"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0" name="Title 6">
            <a:extLst>
              <a:ext uri="{FF2B5EF4-FFF2-40B4-BE49-F238E27FC236}">
                <a16:creationId xmlns:a16="http://schemas.microsoft.com/office/drawing/2014/main" id="{AA2CC578-C3B6-DCA9-8953-FE1BE92B371C}"/>
              </a:ext>
            </a:extLst>
          </p:cNvPr>
          <p:cNvSpPr txBox="1">
            <a:spLocks/>
          </p:cNvSpPr>
          <p:nvPr/>
        </p:nvSpPr>
        <p:spPr>
          <a:xfrm>
            <a:off x="842925" y="365761"/>
            <a:ext cx="5213135" cy="2102499"/>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dirty="0">
                <a:latin typeface="Neue Haas Grotesk Text Pro" panose="020B0504020202020204" pitchFamily="34" charset="77"/>
                <a:cs typeface="Arial" panose="020B0604020202020204" pitchFamily="34" charset="0"/>
              </a:rPr>
              <a:t>Save on eligible dependent care expenses</a:t>
            </a:r>
          </a:p>
        </p:txBody>
      </p:sp>
      <p:sp>
        <p:nvSpPr>
          <p:cNvPr id="11" name="Text Placeholder 8">
            <a:extLst>
              <a:ext uri="{FF2B5EF4-FFF2-40B4-BE49-F238E27FC236}">
                <a16:creationId xmlns:a16="http://schemas.microsoft.com/office/drawing/2014/main" id="{55E9F760-0D20-B544-811C-4F545F1C3A6C}"/>
              </a:ext>
            </a:extLst>
          </p:cNvPr>
          <p:cNvSpPr txBox="1">
            <a:spLocks/>
          </p:cNvSpPr>
          <p:nvPr/>
        </p:nvSpPr>
        <p:spPr>
          <a:xfrm>
            <a:off x="1478715" y="3133540"/>
            <a:ext cx="4114264"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609570">
              <a:spcAft>
                <a:spcPts val="2400"/>
              </a:spcAft>
              <a:buClr>
                <a:schemeClr val="accent1"/>
              </a:buClr>
              <a:buNone/>
              <a:defRPr/>
            </a:pPr>
            <a:r>
              <a:rPr lang="en-US" sz="2200" dirty="0">
                <a:solidFill>
                  <a:srgbClr val="2A2C2C"/>
                </a:solidFill>
                <a:latin typeface="Neue Haas Grotesk Text Pro" panose="020B0504020202020204" pitchFamily="34" charset="77"/>
                <a:ea typeface="Verdana"/>
                <a:cs typeface="Arial" panose="020B0604020202020204" pitchFamily="34" charset="0"/>
              </a:rPr>
              <a:t>Pre-tax payroll contributions  </a:t>
            </a:r>
            <a:endParaRPr lang="en-US" sz="2200" dirty="0">
              <a:latin typeface="Neue Haas Grotesk Text Pro" panose="020B0504020202020204" pitchFamily="34" charset="77"/>
              <a:cs typeface="Arial" panose="020B0604020202020204" pitchFamily="34" charset="0"/>
            </a:endParaRPr>
          </a:p>
          <a:p>
            <a:pPr marL="9525" indent="0" defTabSz="609570">
              <a:spcAft>
                <a:spcPts val="2400"/>
              </a:spcAft>
              <a:buClr>
                <a:schemeClr val="accent1"/>
              </a:buClr>
              <a:buNone/>
              <a:defRPr/>
            </a:pPr>
            <a:r>
              <a:rPr lang="en-US" sz="2200" dirty="0">
                <a:solidFill>
                  <a:srgbClr val="2A2C2C"/>
                </a:solidFill>
                <a:latin typeface="Neue Haas Grotesk Text Pro" panose="020B0504020202020204" pitchFamily="34" charset="77"/>
                <a:ea typeface="Verdana"/>
                <a:cs typeface="Arial" panose="020B0604020202020204" pitchFamily="34" charset="0"/>
              </a:rPr>
              <a:t>Fast, convenient payments </a:t>
            </a:r>
            <a:br>
              <a:rPr lang="en-US" sz="2200" dirty="0">
                <a:solidFill>
                  <a:srgbClr val="2A2C2C"/>
                </a:solidFill>
                <a:latin typeface="Neue Haas Grotesk Text Pro" panose="020B0504020202020204" pitchFamily="34" charset="77"/>
                <a:ea typeface="Verdana"/>
                <a:cs typeface="Arial" panose="020B0604020202020204" pitchFamily="34" charset="0"/>
              </a:rPr>
            </a:br>
            <a:r>
              <a:rPr lang="en-US" sz="2200" dirty="0">
                <a:solidFill>
                  <a:srgbClr val="2A2C2C"/>
                </a:solidFill>
                <a:latin typeface="Neue Haas Grotesk Text Pro" panose="020B0504020202020204" pitchFamily="34" charset="77"/>
                <a:ea typeface="Verdana"/>
                <a:cs typeface="Arial" panose="020B0604020202020204" pitchFamily="34" charset="0"/>
              </a:rPr>
              <a:t>and reimbursement</a:t>
            </a:r>
            <a:endParaRPr lang="en-US" sz="2200" dirty="0">
              <a:solidFill>
                <a:srgbClr val="2A2C2C"/>
              </a:solidFill>
              <a:latin typeface="Neue Haas Grotesk Text Pro" panose="020B0504020202020204" pitchFamily="34" charset="77"/>
              <a:cs typeface="Arial" panose="020B0604020202020204" pitchFamily="34" charset="0"/>
            </a:endParaRPr>
          </a:p>
          <a:p>
            <a:pPr marL="9525" indent="0" defTabSz="609570">
              <a:spcAft>
                <a:spcPts val="2400"/>
              </a:spcAft>
              <a:buClr>
                <a:schemeClr val="accent1"/>
              </a:buClr>
              <a:buNone/>
              <a:defRPr/>
            </a:pPr>
            <a:r>
              <a:rPr lang="en-US" sz="2200" dirty="0">
                <a:latin typeface="Neue Haas Grotesk Text Pro" panose="020B0504020202020204" pitchFamily="34" charset="77"/>
                <a:ea typeface="Verdana"/>
                <a:cs typeface="Arial" panose="020B0604020202020204" pitchFamily="34" charset="0"/>
              </a:rPr>
              <a:t>Enjoy a full year to spend </a:t>
            </a:r>
            <a:br>
              <a:rPr lang="en-US" sz="2200" dirty="0">
                <a:latin typeface="Neue Haas Grotesk Text Pro" panose="020B0504020202020204" pitchFamily="34" charset="77"/>
                <a:ea typeface="Verdana"/>
                <a:cs typeface="Arial" panose="020B0604020202020204" pitchFamily="34" charset="0"/>
              </a:rPr>
            </a:br>
            <a:r>
              <a:rPr lang="en-US" sz="2200" dirty="0">
                <a:latin typeface="Neue Haas Grotesk Text Pro" panose="020B0504020202020204" pitchFamily="34" charset="77"/>
                <a:ea typeface="Verdana"/>
                <a:cs typeface="Arial" panose="020B0604020202020204" pitchFamily="34" charset="0"/>
              </a:rPr>
              <a:t>your account funds </a:t>
            </a:r>
          </a:p>
          <a:p>
            <a:pPr marL="0" indent="0" defTabSz="609570">
              <a:spcAft>
                <a:spcPts val="2400"/>
              </a:spcAft>
              <a:buNone/>
              <a:defRPr/>
            </a:pPr>
            <a:endParaRPr lang="en-US" sz="2800" dirty="0">
              <a:solidFill>
                <a:srgbClr val="2A2C2C"/>
              </a:solidFill>
              <a:latin typeface="Neue Haas Grotesk Text Pro" panose="020B0504020202020204" pitchFamily="34" charset="77"/>
              <a:cs typeface="Arial"/>
            </a:endParaRPr>
          </a:p>
        </p:txBody>
      </p:sp>
      <p:pic>
        <p:nvPicPr>
          <p:cNvPr id="12" name="Graphic 11">
            <a:extLst>
              <a:ext uri="{FF2B5EF4-FFF2-40B4-BE49-F238E27FC236}">
                <a16:creationId xmlns:a16="http://schemas.microsoft.com/office/drawing/2014/main" id="{09096324-FFCE-2F37-7259-88F2DF47AAB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90828" y="3946848"/>
            <a:ext cx="433616" cy="433616"/>
          </a:xfrm>
          <a:prstGeom prst="rect">
            <a:avLst/>
          </a:prstGeom>
        </p:spPr>
      </p:pic>
      <p:pic>
        <p:nvPicPr>
          <p:cNvPr id="13" name="Graphic 12">
            <a:extLst>
              <a:ext uri="{FF2B5EF4-FFF2-40B4-BE49-F238E27FC236}">
                <a16:creationId xmlns:a16="http://schemas.microsoft.com/office/drawing/2014/main" id="{ACB4B61F-1B47-661A-9A81-9DB6454AD0B3}"/>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90828" y="5121805"/>
            <a:ext cx="433616" cy="433616"/>
          </a:xfrm>
          <a:prstGeom prst="rect">
            <a:avLst/>
          </a:prstGeom>
        </p:spPr>
      </p:pic>
      <p:pic>
        <p:nvPicPr>
          <p:cNvPr id="14" name="Graphic 13">
            <a:extLst>
              <a:ext uri="{FF2B5EF4-FFF2-40B4-BE49-F238E27FC236}">
                <a16:creationId xmlns:a16="http://schemas.microsoft.com/office/drawing/2014/main" id="{0615B09A-CCDD-9B55-C0AF-3A8719127171}"/>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67812" y="3189170"/>
            <a:ext cx="479649" cy="479649"/>
          </a:xfrm>
          <a:prstGeom prst="rect">
            <a:avLst/>
          </a:prstGeom>
        </p:spPr>
      </p:pic>
    </p:spTree>
    <p:extLst>
      <p:ext uri="{BB962C8B-B14F-4D97-AF65-F5344CB8AC3E}">
        <p14:creationId xmlns:p14="http://schemas.microsoft.com/office/powerpoint/2010/main" val="59255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36FCD9B8-639D-4603-AA73-3C19191F2375}"/>
              </a:ext>
            </a:extLst>
          </p:cNvPr>
          <p:cNvSpPr>
            <a:spLocks noGrp="1"/>
          </p:cNvSpPr>
          <p:nvPr>
            <p:ph type="title"/>
          </p:nvPr>
        </p:nvSpPr>
        <p:spPr>
          <a:xfrm>
            <a:off x="853442" y="365761"/>
            <a:ext cx="10836993" cy="676083"/>
          </a:xfrm>
        </p:spPr>
        <p:txBody>
          <a:bodyPr/>
          <a:lstStyle/>
          <a:p>
            <a:r>
              <a:rPr lang="en-US" sz="4250" dirty="0">
                <a:solidFill>
                  <a:srgbClr val="4F2883"/>
                </a:solidFill>
                <a:latin typeface="Neue Haas Grotesk Text Pro"/>
              </a:rPr>
              <a:t>Tax-free contributions </a:t>
            </a:r>
            <a:endParaRPr lang="en-US" sz="4250" dirty="0"/>
          </a:p>
        </p:txBody>
      </p:sp>
      <p:sp>
        <p:nvSpPr>
          <p:cNvPr id="22" name="TextBox 21">
            <a:extLst>
              <a:ext uri="{FF2B5EF4-FFF2-40B4-BE49-F238E27FC236}">
                <a16:creationId xmlns:a16="http://schemas.microsoft.com/office/drawing/2014/main" id="{EB5BBDC7-70C2-672F-CC16-AA0E14107D65}"/>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dirty="0">
                <a:solidFill>
                  <a:srgbClr val="2A2C2C"/>
                </a:solidFill>
                <a:latin typeface="Libre Baskerville" panose="02000000000000000000" pitchFamily="2" charset="0"/>
              </a:rPr>
              <a:t>$50</a:t>
            </a:r>
          </a:p>
        </p:txBody>
      </p:sp>
      <p:sp>
        <p:nvSpPr>
          <p:cNvPr id="23" name="TextBox 22">
            <a:extLst>
              <a:ext uri="{FF2B5EF4-FFF2-40B4-BE49-F238E27FC236}">
                <a16:creationId xmlns:a16="http://schemas.microsoft.com/office/drawing/2014/main" id="{06B3658B-E524-EBB3-4698-93C2003DA4DE}"/>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earned income</a:t>
            </a:r>
          </a:p>
        </p:txBody>
      </p:sp>
      <p:sp>
        <p:nvSpPr>
          <p:cNvPr id="27" name="Rectangle 26">
            <a:extLst>
              <a:ext uri="{FF2B5EF4-FFF2-40B4-BE49-F238E27FC236}">
                <a16:creationId xmlns:a16="http://schemas.microsoft.com/office/drawing/2014/main" id="{76E07820-4E60-2F40-477F-A6F4C9CEA0FA}"/>
              </a:ext>
            </a:extLst>
          </p:cNvPr>
          <p:cNvSpPr/>
          <p:nvPr/>
        </p:nvSpPr>
        <p:spPr>
          <a:xfrm>
            <a:off x="7313026" y="2718329"/>
            <a:ext cx="3380604" cy="3513951"/>
          </a:xfrm>
          <a:prstGeom prst="rect">
            <a:avLst/>
          </a:prstGeom>
          <a:solidFill>
            <a:schemeClr val="bg1"/>
          </a:solidFill>
          <a:ln w="3175">
            <a:solidFill>
              <a:schemeClr val="bg2">
                <a:alpha val="49789"/>
              </a:schemeClr>
            </a:solidFill>
          </a:ln>
          <a:effectLst>
            <a:outerShdw blurRad="76945"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28" name="TextBox 27">
            <a:extLst>
              <a:ext uri="{FF2B5EF4-FFF2-40B4-BE49-F238E27FC236}">
                <a16:creationId xmlns:a16="http://schemas.microsoft.com/office/drawing/2014/main" id="{B422AE1E-50DE-AE18-23A6-1B382FBBA741}"/>
              </a:ext>
            </a:extLst>
          </p:cNvPr>
          <p:cNvSpPr txBox="1"/>
          <p:nvPr/>
        </p:nvSpPr>
        <p:spPr>
          <a:xfrm>
            <a:off x="7273920" y="4672232"/>
            <a:ext cx="3458816" cy="965170"/>
          </a:xfrm>
          <a:prstGeom prst="rect">
            <a:avLst/>
          </a:prstGeom>
          <a:noFill/>
        </p:spPr>
        <p:txBody>
          <a:bodyPr wrap="square" rtlCol="0" anchor="ctr" anchorCtr="0">
            <a:noAutofit/>
          </a:bodyPr>
          <a:lstStyle/>
          <a:p>
            <a:pPr algn="ctr">
              <a:lnSpc>
                <a:spcPct val="130000"/>
              </a:lnSpc>
              <a:spcAft>
                <a:spcPts val="600"/>
              </a:spcAft>
            </a:pPr>
            <a:r>
              <a:rPr lang="en-US" sz="6000" b="1" dirty="0">
                <a:latin typeface="Libre Baskerville" panose="02000000000000000000" pitchFamily="2" charset="0"/>
              </a:rPr>
              <a:t>$40</a:t>
            </a:r>
          </a:p>
        </p:txBody>
      </p:sp>
      <p:sp>
        <p:nvSpPr>
          <p:cNvPr id="29" name="TextBox 28">
            <a:extLst>
              <a:ext uri="{FF2B5EF4-FFF2-40B4-BE49-F238E27FC236}">
                <a16:creationId xmlns:a16="http://schemas.microsoft.com/office/drawing/2014/main" id="{923874B1-FEF1-6962-4098-38CF173DA659}"/>
              </a:ext>
            </a:extLst>
          </p:cNvPr>
          <p:cNvSpPr txBox="1"/>
          <p:nvPr/>
        </p:nvSpPr>
        <p:spPr>
          <a:xfrm>
            <a:off x="7823885" y="5608551"/>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Neue Haas Grotesk Text Pro"/>
              </a:rPr>
              <a:t>Spending power</a:t>
            </a:r>
          </a:p>
        </p:txBody>
      </p:sp>
      <p:sp>
        <p:nvSpPr>
          <p:cNvPr id="30" name="TextBox 29">
            <a:extLst>
              <a:ext uri="{FF2B5EF4-FFF2-40B4-BE49-F238E27FC236}">
                <a16:creationId xmlns:a16="http://schemas.microsoft.com/office/drawing/2014/main" id="{425977C8-06A5-9732-8DC5-5699FA0AB5B2}"/>
              </a:ext>
            </a:extLst>
          </p:cNvPr>
          <p:cNvSpPr txBox="1"/>
          <p:nvPr/>
        </p:nvSpPr>
        <p:spPr>
          <a:xfrm>
            <a:off x="7823885" y="4300657"/>
            <a:ext cx="2358887" cy="381708"/>
          </a:xfrm>
          <a:prstGeom prst="rect">
            <a:avLst/>
          </a:prstGeom>
          <a:noFill/>
        </p:spPr>
        <p:txBody>
          <a:bodyPr wrap="square" rtlCol="0">
            <a:spAutoFit/>
          </a:bodyPr>
          <a:lstStyle/>
          <a:p>
            <a:pPr algn="ctr">
              <a:lnSpc>
                <a:spcPct val="130000"/>
              </a:lnSpc>
              <a:spcAft>
                <a:spcPts val="600"/>
              </a:spcAft>
            </a:pPr>
            <a:r>
              <a:rPr lang="en-US" sz="1600" dirty="0">
                <a:latin typeface="Neue Haas Grotesk Text Pro" panose="020B0504020202020204" pitchFamily="34" charset="77"/>
              </a:rPr>
              <a:t>$10 to Uncle Sam</a:t>
            </a:r>
          </a:p>
        </p:txBody>
      </p:sp>
      <p:sp>
        <p:nvSpPr>
          <p:cNvPr id="31" name="TextBox 30">
            <a:extLst>
              <a:ext uri="{FF2B5EF4-FFF2-40B4-BE49-F238E27FC236}">
                <a16:creationId xmlns:a16="http://schemas.microsoft.com/office/drawing/2014/main" id="{395D8DA5-6689-2CA2-DBEC-49D3775C9F5B}"/>
              </a:ext>
            </a:extLst>
          </p:cNvPr>
          <p:cNvSpPr txBox="1"/>
          <p:nvPr/>
        </p:nvSpPr>
        <p:spPr>
          <a:xfrm>
            <a:off x="7273920" y="3795961"/>
            <a:ext cx="3458816" cy="602409"/>
          </a:xfrm>
          <a:prstGeom prst="rect">
            <a:avLst/>
          </a:prstGeom>
          <a:noFill/>
        </p:spPr>
        <p:txBody>
          <a:bodyPr wrap="square" rtlCol="0">
            <a:spAutoFit/>
          </a:bodyPr>
          <a:lstStyle/>
          <a:p>
            <a:pPr algn="ctr">
              <a:lnSpc>
                <a:spcPct val="130000"/>
              </a:lnSpc>
              <a:spcAft>
                <a:spcPts val="600"/>
              </a:spcAft>
            </a:pPr>
            <a:r>
              <a:rPr lang="en-US" sz="2800" b="1" dirty="0">
                <a:latin typeface="Neue Haas Grotesk Text Pro" panose="020B0504020202020204" pitchFamily="34" charset="77"/>
              </a:rPr>
              <a:t>Taxed</a:t>
            </a:r>
          </a:p>
        </p:txBody>
      </p:sp>
      <p:sp>
        <p:nvSpPr>
          <p:cNvPr id="34" name="TextBox 33">
            <a:extLst>
              <a:ext uri="{FF2B5EF4-FFF2-40B4-BE49-F238E27FC236}">
                <a16:creationId xmlns:a16="http://schemas.microsoft.com/office/drawing/2014/main" id="{70437D23-110B-FDA4-628E-BDC8C3ADCE99}"/>
              </a:ext>
            </a:extLst>
          </p:cNvPr>
          <p:cNvSpPr txBox="1"/>
          <p:nvPr/>
        </p:nvSpPr>
        <p:spPr>
          <a:xfrm>
            <a:off x="7273920" y="3460898"/>
            <a:ext cx="3458816" cy="456663"/>
          </a:xfrm>
          <a:prstGeom prst="rect">
            <a:avLst/>
          </a:prstGeom>
          <a:noFill/>
        </p:spPr>
        <p:txBody>
          <a:bodyPr wrap="square" rtlCol="0">
            <a:spAutoFit/>
          </a:bodyPr>
          <a:lstStyle/>
          <a:p>
            <a:pPr algn="ctr">
              <a:lnSpc>
                <a:spcPct val="130000"/>
              </a:lnSpc>
              <a:spcAft>
                <a:spcPts val="600"/>
              </a:spcAft>
            </a:pPr>
            <a:r>
              <a:rPr lang="en-US" sz="2000" dirty="0">
                <a:latin typeface="Neue Haas Grotesk Text Pro" panose="020B0504020202020204" pitchFamily="34" charset="77"/>
              </a:rPr>
              <a:t>Without an DCFSA</a:t>
            </a:r>
          </a:p>
        </p:txBody>
      </p:sp>
      <p:sp>
        <p:nvSpPr>
          <p:cNvPr id="35" name="Rectangle 34">
            <a:extLst>
              <a:ext uri="{FF2B5EF4-FFF2-40B4-BE49-F238E27FC236}">
                <a16:creationId xmlns:a16="http://schemas.microsoft.com/office/drawing/2014/main" id="{4109F32A-4D8F-1E76-F157-E8BBEB60D695}"/>
              </a:ext>
            </a:extLst>
          </p:cNvPr>
          <p:cNvSpPr/>
          <p:nvPr/>
        </p:nvSpPr>
        <p:spPr>
          <a:xfrm>
            <a:off x="1617286" y="2718330"/>
            <a:ext cx="3380604" cy="3513951"/>
          </a:xfrm>
          <a:prstGeom prst="rect">
            <a:avLst/>
          </a:prstGeom>
          <a:solidFill>
            <a:schemeClr val="accent6">
              <a:lumMod val="20000"/>
              <a:lumOff val="80000"/>
            </a:schemeClr>
          </a:solidFill>
          <a:ln w="3175">
            <a:solidFill>
              <a:schemeClr val="accent6">
                <a:alpha val="49789"/>
              </a:schemeClr>
            </a:solidFill>
          </a:ln>
          <a:effectLst>
            <a:outerShdw blurRad="762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6" name="TextBox 35">
            <a:extLst>
              <a:ext uri="{FF2B5EF4-FFF2-40B4-BE49-F238E27FC236}">
                <a16:creationId xmlns:a16="http://schemas.microsoft.com/office/drawing/2014/main" id="{4A4CA87E-D42A-2640-BD2D-C017265E136E}"/>
              </a:ext>
            </a:extLst>
          </p:cNvPr>
          <p:cNvSpPr txBox="1"/>
          <p:nvPr/>
        </p:nvSpPr>
        <p:spPr>
          <a:xfrm>
            <a:off x="1731986" y="4553738"/>
            <a:ext cx="3151205" cy="1193596"/>
          </a:xfrm>
          <a:prstGeom prst="rect">
            <a:avLst/>
          </a:prstGeom>
          <a:noFill/>
        </p:spPr>
        <p:txBody>
          <a:bodyPr wrap="square" rtlCol="0">
            <a:spAutoFit/>
          </a:bodyPr>
          <a:lstStyle/>
          <a:p>
            <a:pPr algn="ctr">
              <a:lnSpc>
                <a:spcPct val="130000"/>
              </a:lnSpc>
              <a:spcAft>
                <a:spcPts val="600"/>
              </a:spcAft>
            </a:pPr>
            <a:r>
              <a:rPr lang="en-US" sz="6000" b="1" dirty="0">
                <a:solidFill>
                  <a:srgbClr val="2A2C2C"/>
                </a:solidFill>
                <a:latin typeface="Libre Baskerville" panose="02000000000000000000" pitchFamily="2" charset="0"/>
              </a:rPr>
              <a:t>$50</a:t>
            </a:r>
          </a:p>
        </p:txBody>
      </p:sp>
      <p:sp>
        <p:nvSpPr>
          <p:cNvPr id="37" name="TextBox 36">
            <a:extLst>
              <a:ext uri="{FF2B5EF4-FFF2-40B4-BE49-F238E27FC236}">
                <a16:creationId xmlns:a16="http://schemas.microsoft.com/office/drawing/2014/main" id="{3B9F0745-3FF0-C7C7-50AD-3E9417FDFD9A}"/>
              </a:ext>
            </a:extLst>
          </p:cNvPr>
          <p:cNvSpPr txBox="1"/>
          <p:nvPr/>
        </p:nvSpPr>
        <p:spPr>
          <a:xfrm>
            <a:off x="2233039" y="5631345"/>
            <a:ext cx="2149099" cy="358914"/>
          </a:xfrm>
          <a:prstGeom prst="rect">
            <a:avLst/>
          </a:prstGeom>
          <a:noFill/>
        </p:spPr>
        <p:txBody>
          <a:bodyPr wrap="square" rtlCol="0">
            <a:spAutoFit/>
          </a:bodyPr>
          <a:lstStyle/>
          <a:p>
            <a:pPr algn="ctr">
              <a:lnSpc>
                <a:spcPct val="130000"/>
              </a:lnSpc>
              <a:spcAft>
                <a:spcPts val="600"/>
              </a:spcAft>
            </a:pPr>
            <a:r>
              <a:rPr lang="en-US" sz="1600" dirty="0">
                <a:solidFill>
                  <a:srgbClr val="2A2C2C"/>
                </a:solidFill>
                <a:latin typeface="Neue Haas Grotesk Text Pro" panose="020B0504020202020204" pitchFamily="34" charset="77"/>
              </a:rPr>
              <a:t>Spending power</a:t>
            </a:r>
          </a:p>
        </p:txBody>
      </p:sp>
      <p:sp>
        <p:nvSpPr>
          <p:cNvPr id="38" name="TextBox 37">
            <a:extLst>
              <a:ext uri="{FF2B5EF4-FFF2-40B4-BE49-F238E27FC236}">
                <a16:creationId xmlns:a16="http://schemas.microsoft.com/office/drawing/2014/main" id="{D5C23ADF-ACAA-6BC0-9DED-D42244445F89}"/>
              </a:ext>
            </a:extLst>
          </p:cNvPr>
          <p:cNvSpPr txBox="1"/>
          <p:nvPr/>
        </p:nvSpPr>
        <p:spPr>
          <a:xfrm>
            <a:off x="2233039" y="4295849"/>
            <a:ext cx="2149099" cy="386516"/>
          </a:xfrm>
          <a:prstGeom prst="rect">
            <a:avLst/>
          </a:prstGeom>
          <a:noFill/>
        </p:spPr>
        <p:txBody>
          <a:bodyPr wrap="square" rtlCol="0">
            <a:spAutoFit/>
          </a:bodyPr>
          <a:lstStyle/>
          <a:p>
            <a:pPr algn="ctr">
              <a:lnSpc>
                <a:spcPct val="130000"/>
              </a:lnSpc>
              <a:spcAft>
                <a:spcPts val="600"/>
              </a:spcAft>
            </a:pPr>
            <a:r>
              <a:rPr lang="en-US" sz="1600" dirty="0">
                <a:solidFill>
                  <a:srgbClr val="2A2C2C"/>
                </a:solidFill>
                <a:latin typeface="Neue Haas Grotesk Text Pro" panose="020B0504020202020204" pitchFamily="34" charset="77"/>
              </a:rPr>
              <a:t>Keep your money</a:t>
            </a:r>
          </a:p>
        </p:txBody>
      </p:sp>
      <p:sp>
        <p:nvSpPr>
          <p:cNvPr id="39" name="TextBox 38">
            <a:extLst>
              <a:ext uri="{FF2B5EF4-FFF2-40B4-BE49-F238E27FC236}">
                <a16:creationId xmlns:a16="http://schemas.microsoft.com/office/drawing/2014/main" id="{6DB3CB0C-AD40-6A6F-2FF5-056CA1D176B0}"/>
              </a:ext>
            </a:extLst>
          </p:cNvPr>
          <p:cNvSpPr txBox="1"/>
          <p:nvPr/>
        </p:nvSpPr>
        <p:spPr>
          <a:xfrm>
            <a:off x="1731986" y="3795961"/>
            <a:ext cx="3151205" cy="602409"/>
          </a:xfrm>
          <a:prstGeom prst="rect">
            <a:avLst/>
          </a:prstGeom>
          <a:noFill/>
        </p:spPr>
        <p:txBody>
          <a:bodyPr wrap="square" rtlCol="0">
            <a:spAutoFit/>
          </a:bodyPr>
          <a:lstStyle/>
          <a:p>
            <a:pPr algn="ctr">
              <a:lnSpc>
                <a:spcPct val="130000"/>
              </a:lnSpc>
              <a:spcAft>
                <a:spcPts val="600"/>
              </a:spcAft>
            </a:pPr>
            <a:r>
              <a:rPr lang="en-US" sz="2800" b="1" dirty="0">
                <a:solidFill>
                  <a:schemeClr val="tx2"/>
                </a:solidFill>
                <a:latin typeface="Neue Haas Grotesk Text Pro" panose="020B0504020202020204" pitchFamily="34" charset="77"/>
              </a:rPr>
              <a:t>Not taxed</a:t>
            </a:r>
          </a:p>
        </p:txBody>
      </p:sp>
      <p:sp>
        <p:nvSpPr>
          <p:cNvPr id="40" name="TextBox 39">
            <a:extLst>
              <a:ext uri="{FF2B5EF4-FFF2-40B4-BE49-F238E27FC236}">
                <a16:creationId xmlns:a16="http://schemas.microsoft.com/office/drawing/2014/main" id="{7DA0B4E0-5DB5-3953-F2D2-DE32A8CFB701}"/>
              </a:ext>
            </a:extLst>
          </p:cNvPr>
          <p:cNvSpPr txBox="1"/>
          <p:nvPr/>
        </p:nvSpPr>
        <p:spPr>
          <a:xfrm>
            <a:off x="1731986" y="3460898"/>
            <a:ext cx="3151205" cy="456663"/>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DCFSA</a:t>
            </a:r>
          </a:p>
        </p:txBody>
      </p:sp>
      <p:sp>
        <p:nvSpPr>
          <p:cNvPr id="41" name="Freeform 40">
            <a:extLst>
              <a:ext uri="{FF2B5EF4-FFF2-40B4-BE49-F238E27FC236}">
                <a16:creationId xmlns:a16="http://schemas.microsoft.com/office/drawing/2014/main" id="{90EDE088-FF4D-3090-8F12-176AC6DE9215}"/>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5E71FC03-B1EB-BBA7-9F7F-46633E654495}"/>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145BC32-5CF8-25BE-EE5C-CAA05C99E0DD}"/>
              </a:ext>
            </a:extLst>
          </p:cNvPr>
          <p:cNvSpPr txBox="1"/>
          <p:nvPr/>
        </p:nvSpPr>
        <p:spPr>
          <a:xfrm>
            <a:off x="1365328" y="6505170"/>
            <a:ext cx="10086975" cy="246221"/>
          </a:xfrm>
          <a:prstGeom prst="rect">
            <a:avLst/>
          </a:prstGeom>
          <a:noFill/>
        </p:spPr>
        <p:txBody>
          <a:bodyPr wrap="square">
            <a:spAutoFit/>
          </a:bodyPr>
          <a:lstStyle/>
          <a:p>
            <a:r>
              <a:rPr lang="en-US" sz="1000" b="0" i="0" u="none" strike="noStrike">
                <a:solidFill>
                  <a:srgbClr val="2A2C2C"/>
                </a:solidFill>
                <a:effectLst/>
                <a:latin typeface="Arial" panose="020B0604020202020204" pitchFamily="34" charset="0"/>
              </a:rPr>
              <a:t>Estimated savings are based on an assumed combined federal and state income tax bracket of 20%. Actual savings will depend on your taxable income and tax status.</a:t>
            </a:r>
            <a:endParaRPr lang="en-US" sz="1000"/>
          </a:p>
        </p:txBody>
      </p:sp>
      <p:pic>
        <p:nvPicPr>
          <p:cNvPr id="44" name="Graphic 43">
            <a:extLst>
              <a:ext uri="{FF2B5EF4-FFF2-40B4-BE49-F238E27FC236}">
                <a16:creationId xmlns:a16="http://schemas.microsoft.com/office/drawing/2014/main" id="{96C36B70-584F-ADB0-5951-C028B5616CE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63943" y="1358830"/>
            <a:ext cx="666053" cy="666053"/>
          </a:xfrm>
          <a:prstGeom prst="rect">
            <a:avLst/>
          </a:prstGeom>
        </p:spPr>
      </p:pic>
      <p:pic>
        <p:nvPicPr>
          <p:cNvPr id="45" name="Graphic 44">
            <a:extLst>
              <a:ext uri="{FF2B5EF4-FFF2-40B4-BE49-F238E27FC236}">
                <a16:creationId xmlns:a16="http://schemas.microsoft.com/office/drawing/2014/main" id="{9FDA7015-F5FB-22BD-CDBB-3A707421862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728344" y="2981859"/>
            <a:ext cx="479038" cy="479038"/>
          </a:xfrm>
          <a:prstGeom prst="rect">
            <a:avLst/>
          </a:prstGeom>
        </p:spPr>
      </p:pic>
      <p:pic>
        <p:nvPicPr>
          <p:cNvPr id="46" name="Graphic 45">
            <a:extLst>
              <a:ext uri="{FF2B5EF4-FFF2-40B4-BE49-F238E27FC236}">
                <a16:creationId xmlns:a16="http://schemas.microsoft.com/office/drawing/2014/main" id="{A7DC88F5-C582-898F-2429-2BB5CA48F29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3044897" y="2974348"/>
            <a:ext cx="456779" cy="456779"/>
          </a:xfrm>
          <a:prstGeom prst="rect">
            <a:avLst/>
          </a:prstGeom>
        </p:spPr>
      </p:pic>
    </p:spTree>
    <p:extLst>
      <p:ext uri="{BB962C8B-B14F-4D97-AF65-F5344CB8AC3E}">
        <p14:creationId xmlns:p14="http://schemas.microsoft.com/office/powerpoint/2010/main" val="88046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9">
            <a:extLst>
              <a:ext uri="{FF2B5EF4-FFF2-40B4-BE49-F238E27FC236}">
                <a16:creationId xmlns:a16="http://schemas.microsoft.com/office/drawing/2014/main" id="{3CDF1497-6EDE-1F60-2EE8-E9C65C2DFF28}"/>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754" r="22534" b="4546"/>
          <a:stretch/>
        </p:blipFill>
        <p:spPr>
          <a:xfrm>
            <a:off x="3753853" y="0"/>
            <a:ext cx="8438147" cy="6858000"/>
          </a:xfrm>
          <a:noFill/>
        </p:spPr>
      </p:pic>
      <p:sp>
        <p:nvSpPr>
          <p:cNvPr id="21" name="Rectangle 20">
            <a:extLst>
              <a:ext uri="{FF2B5EF4-FFF2-40B4-BE49-F238E27FC236}">
                <a16:creationId xmlns:a16="http://schemas.microsoft.com/office/drawing/2014/main" id="{01A11EB1-A194-B7FB-9ED3-7A40DEBDCCF7}"/>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22" name="Rectangle 21">
            <a:extLst>
              <a:ext uri="{FF2B5EF4-FFF2-40B4-BE49-F238E27FC236}">
                <a16:creationId xmlns:a16="http://schemas.microsoft.com/office/drawing/2014/main" id="{950E40C1-7F65-B10C-60B9-15AC4357007E}"/>
              </a:ext>
              <a:ext uri="{C183D7F6-B498-43B3-948B-1728B52AA6E4}">
                <adec:decorative xmlns:adec="http://schemas.microsoft.com/office/drawing/2017/decorative" val="1"/>
              </a:ext>
            </a:extLst>
          </p:cNvPr>
          <p:cNvSpPr/>
          <p:nvPr/>
        </p:nvSpPr>
        <p:spPr>
          <a:xfrm>
            <a:off x="3753852" y="1202"/>
            <a:ext cx="2839253"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23" name="Title 6">
            <a:extLst>
              <a:ext uri="{FF2B5EF4-FFF2-40B4-BE49-F238E27FC236}">
                <a16:creationId xmlns:a16="http://schemas.microsoft.com/office/drawing/2014/main" id="{1EDFF393-E7DD-5162-76FE-B4A22B5C15D5}"/>
              </a:ext>
            </a:extLst>
          </p:cNvPr>
          <p:cNvSpPr>
            <a:spLocks noGrp="1"/>
          </p:cNvSpPr>
          <p:nvPr>
            <p:ph type="title"/>
          </p:nvPr>
        </p:nvSpPr>
        <p:spPr>
          <a:xfrm>
            <a:off x="853441" y="365761"/>
            <a:ext cx="4944243" cy="676083"/>
          </a:xfrm>
        </p:spPr>
        <p:txBody>
          <a:bodyPr/>
          <a:lstStyle/>
          <a:p>
            <a:r>
              <a:rPr lang="en-US" sz="4250" dirty="0">
                <a:latin typeface="Neue Haas Grotesk Text Pro"/>
                <a:cs typeface="Arial"/>
              </a:rPr>
              <a:t>Save $1,500+</a:t>
            </a:r>
          </a:p>
        </p:txBody>
      </p:sp>
      <p:sp>
        <p:nvSpPr>
          <p:cNvPr id="24" name="Content Placeholder 7">
            <a:extLst>
              <a:ext uri="{FF2B5EF4-FFF2-40B4-BE49-F238E27FC236}">
                <a16:creationId xmlns:a16="http://schemas.microsoft.com/office/drawing/2014/main" id="{3E56F737-1896-7AC5-CE4E-6E837D5602DB}"/>
              </a:ext>
            </a:extLst>
          </p:cNvPr>
          <p:cNvSpPr>
            <a:spLocks noGrp="1"/>
          </p:cNvSpPr>
          <p:nvPr>
            <p:ph sz="quarter" idx="14"/>
          </p:nvPr>
        </p:nvSpPr>
        <p:spPr>
          <a:xfrm>
            <a:off x="854156" y="1516443"/>
            <a:ext cx="4803693" cy="1246623"/>
          </a:xfrm>
        </p:spPr>
        <p:txBody>
          <a:bodyPr vert="horz" wrap="square" lIns="0" tIns="0" rIns="0" bIns="0" rtlCol="0" anchor="t">
            <a:spAutoFit/>
          </a:bodyPr>
          <a:lstStyle/>
          <a:p>
            <a:pPr marL="0" indent="0" defTabSz="609585">
              <a:lnSpc>
                <a:spcPct val="140000"/>
              </a:lnSpc>
              <a:buNone/>
              <a:defRPr/>
            </a:pPr>
            <a:r>
              <a:rPr lang="en-US" dirty="0">
                <a:solidFill>
                  <a:srgbClr val="2A2C2C"/>
                </a:solidFill>
                <a:latin typeface="Neue Haas Grotesk Text Pro"/>
                <a:cs typeface="Arial"/>
              </a:rPr>
              <a:t>Members who </a:t>
            </a:r>
            <a:r>
              <a:rPr kumimoji="0" lang="en-US" sz="2000" b="0" i="0" u="none" strike="noStrike" kern="1200" cap="none" spc="0" normalizeH="0" baseline="0" noProof="0" dirty="0">
                <a:ln>
                  <a:noFill/>
                </a:ln>
                <a:solidFill>
                  <a:srgbClr val="2A2C2C"/>
                </a:solidFill>
                <a:effectLst/>
                <a:uLnTx/>
                <a:uFillTx/>
                <a:latin typeface="Neue Haas Grotesk Text Pro"/>
                <a:cs typeface="Arial"/>
              </a:rPr>
              <a:t>contribute the max to their </a:t>
            </a:r>
            <a:r>
              <a:rPr lang="en-US" dirty="0">
                <a:solidFill>
                  <a:srgbClr val="2A2C2C"/>
                </a:solidFill>
                <a:latin typeface="Neue Haas Grotesk Text Pro"/>
                <a:cs typeface="Arial"/>
              </a:rPr>
              <a:t>DCFSA </a:t>
            </a:r>
            <a:r>
              <a:rPr kumimoji="0" lang="en-US" sz="2000" b="0" i="0" u="none" strike="noStrike" kern="1200" cap="none" spc="0" normalizeH="0" baseline="0" noProof="0" dirty="0">
                <a:ln>
                  <a:noFill/>
                </a:ln>
                <a:solidFill>
                  <a:srgbClr val="2A2C2C"/>
                </a:solidFill>
                <a:effectLst/>
                <a:uLnTx/>
                <a:uFillTx/>
                <a:latin typeface="Neue Haas Grotesk Text Pro"/>
                <a:cs typeface="Arial"/>
              </a:rPr>
              <a:t>can save </a:t>
            </a:r>
            <a:r>
              <a:rPr lang="en-US" dirty="0">
                <a:solidFill>
                  <a:srgbClr val="2A2C2C"/>
                </a:solidFill>
                <a:latin typeface="Neue Haas Grotesk Text Pro"/>
                <a:cs typeface="Arial"/>
              </a:rPr>
              <a:t>$1,500+ each year</a:t>
            </a:r>
            <a:r>
              <a:rPr kumimoji="0" lang="en-US" sz="2000" b="0" i="0" u="none" strike="noStrike" kern="1200" cap="none" spc="0" normalizeH="0" baseline="0" noProof="0" dirty="0">
                <a:ln>
                  <a:noFill/>
                </a:ln>
                <a:solidFill>
                  <a:srgbClr val="2A2C2C"/>
                </a:solidFill>
                <a:effectLst/>
                <a:uLnTx/>
                <a:uFillTx/>
                <a:latin typeface="Neue Haas Grotesk Text Pro"/>
                <a:cs typeface="Arial"/>
              </a:rPr>
              <a:t>* on </a:t>
            </a:r>
            <a:r>
              <a:rPr lang="en-US" dirty="0">
                <a:solidFill>
                  <a:srgbClr val="2A2C2C"/>
                </a:solidFill>
                <a:latin typeface="Neue Haas Grotesk Text Pro"/>
                <a:cs typeface="Arial"/>
              </a:rPr>
              <a:t>eligible </a:t>
            </a:r>
            <a:r>
              <a:rPr kumimoji="0" lang="en-US" sz="2000" b="0" i="0" u="none" strike="noStrike" kern="1200" cap="none" spc="0" normalizeH="0" baseline="0" noProof="0" dirty="0">
                <a:ln>
                  <a:noFill/>
                </a:ln>
                <a:solidFill>
                  <a:srgbClr val="2A2C2C"/>
                </a:solidFill>
                <a:effectLst/>
                <a:uLnTx/>
                <a:uFillTx/>
                <a:latin typeface="Neue Haas Grotesk Text Pro"/>
                <a:cs typeface="Arial"/>
              </a:rPr>
              <a:t>expenses.</a:t>
            </a:r>
            <a:endParaRPr lang="en-US" dirty="0">
              <a:latin typeface="Neue Haas Grotesk Text Pro"/>
            </a:endParaRPr>
          </a:p>
        </p:txBody>
      </p:sp>
      <p:sp>
        <p:nvSpPr>
          <p:cNvPr id="25" name="TextBox 24">
            <a:extLst>
              <a:ext uri="{FF2B5EF4-FFF2-40B4-BE49-F238E27FC236}">
                <a16:creationId xmlns:a16="http://schemas.microsoft.com/office/drawing/2014/main" id="{01E0A65B-5E02-A3FE-197D-487375E68748}"/>
              </a:ext>
            </a:extLst>
          </p:cNvPr>
          <p:cNvSpPr txBox="1"/>
          <p:nvPr/>
        </p:nvSpPr>
        <p:spPr>
          <a:xfrm>
            <a:off x="854156" y="6034453"/>
            <a:ext cx="4943528" cy="507831"/>
          </a:xfrm>
          <a:prstGeom prst="rect">
            <a:avLst/>
          </a:prstGeom>
          <a:noFill/>
        </p:spPr>
        <p:txBody>
          <a:bodyPr wrap="square" lIns="0" tIns="45720" rIns="91440" bIns="45720" rtlCol="0" anchor="t">
            <a:spAutoFit/>
          </a:bodyPr>
          <a:lstStyle/>
          <a:p>
            <a:pPr>
              <a:spcAft>
                <a:spcPts val="133"/>
              </a:spcAft>
              <a:defRPr/>
            </a:pPr>
            <a:r>
              <a:rPr lang="en-US" sz="900" b="0" dirty="0">
                <a:solidFill>
                  <a:schemeClr val="tx1">
                    <a:lumMod val="75000"/>
                    <a:lumOff val="25000"/>
                  </a:schemeClr>
                </a:solidFill>
                <a:latin typeface="Neue Haas Grotesk Text Pro" panose="020B0504020202020204" pitchFamily="34" charset="77"/>
                <a:cs typeface="Arial"/>
              </a:rPr>
              <a:t>*The example used is for illustrative purposes only; actual savings may vary. The figure is based on average tax rate of 20%, including state, federal and FICA taxes. Savings based on contributing the maximum family amount.</a:t>
            </a:r>
          </a:p>
        </p:txBody>
      </p:sp>
      <p:grpSp>
        <p:nvGrpSpPr>
          <p:cNvPr id="26" name="Group 25">
            <a:extLst>
              <a:ext uri="{FF2B5EF4-FFF2-40B4-BE49-F238E27FC236}">
                <a16:creationId xmlns:a16="http://schemas.microsoft.com/office/drawing/2014/main" id="{52C08684-52BA-62CD-6E9E-8C0A74DB0086}"/>
              </a:ext>
            </a:extLst>
          </p:cNvPr>
          <p:cNvGrpSpPr/>
          <p:nvPr/>
        </p:nvGrpSpPr>
        <p:grpSpPr>
          <a:xfrm>
            <a:off x="458935" y="3333968"/>
            <a:ext cx="3016143" cy="2363486"/>
            <a:chOff x="829012" y="3774191"/>
            <a:chExt cx="2579562" cy="2021376"/>
          </a:xfrm>
        </p:grpSpPr>
        <p:sp>
          <p:nvSpPr>
            <p:cNvPr id="27" name="TextBox 26">
              <a:extLst>
                <a:ext uri="{FF2B5EF4-FFF2-40B4-BE49-F238E27FC236}">
                  <a16:creationId xmlns:a16="http://schemas.microsoft.com/office/drawing/2014/main" id="{C64D1566-DDBA-8448-4E9F-3B712CEBB8AE}"/>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latin typeface="Neue Haas Grotesk Text Pro" panose="020B0504020202020204" pitchFamily="34" charset="77"/>
                  <a:cs typeface="Arial"/>
                </a:rPr>
                <a:t>x</a:t>
              </a:r>
              <a:endParaRPr lang="en-US" sz="3200">
                <a:latin typeface="Neue Haas Grotesk Text Pro" panose="020B0504020202020204" pitchFamily="34" charset="77"/>
                <a:cs typeface="Arial" panose="020B0604020202020204" pitchFamily="34" charset="0"/>
              </a:endParaRPr>
            </a:p>
          </p:txBody>
        </p:sp>
        <p:sp>
          <p:nvSpPr>
            <p:cNvPr id="28" name="TextBox 27">
              <a:extLst>
                <a:ext uri="{FF2B5EF4-FFF2-40B4-BE49-F238E27FC236}">
                  <a16:creationId xmlns:a16="http://schemas.microsoft.com/office/drawing/2014/main" id="{A9BA3512-DDD5-5197-B119-3F92154C1982}"/>
                </a:ext>
              </a:extLst>
            </p:cNvPr>
            <p:cNvSpPr txBox="1"/>
            <p:nvPr/>
          </p:nvSpPr>
          <p:spPr>
            <a:xfrm>
              <a:off x="829012" y="3774191"/>
              <a:ext cx="2516632" cy="635857"/>
            </a:xfrm>
            <a:prstGeom prst="rect">
              <a:avLst/>
            </a:prstGeom>
            <a:noFill/>
          </p:spPr>
          <p:txBody>
            <a:bodyPr wrap="square" lIns="91440" tIns="45720" rIns="91440" bIns="45720" rtlCol="0" anchor="t">
              <a:spAutoFit/>
            </a:bodyPr>
            <a:lstStyle/>
            <a:p>
              <a:pPr algn="r">
                <a:lnSpc>
                  <a:spcPct val="130000"/>
                </a:lnSpc>
                <a:spcAft>
                  <a:spcPts val="600"/>
                </a:spcAft>
              </a:pPr>
              <a:r>
                <a:rPr lang="en-US" sz="3600" dirty="0">
                  <a:latin typeface="Neue Haas Grotesk Text Pro"/>
                  <a:cs typeface="Arial"/>
                </a:rPr>
                <a:t>$7,500</a:t>
              </a:r>
              <a:endParaRPr lang="en-US" sz="3600" dirty="0">
                <a:latin typeface="Neue Haas Grotesk Text Pro" panose="020B0504020202020204" pitchFamily="34" charset="77"/>
                <a:cs typeface="Arial" panose="020B0604020202020204" pitchFamily="34" charset="0"/>
              </a:endParaRPr>
            </a:p>
          </p:txBody>
        </p:sp>
        <p:sp>
          <p:nvSpPr>
            <p:cNvPr id="29" name="TextBox 28">
              <a:extLst>
                <a:ext uri="{FF2B5EF4-FFF2-40B4-BE49-F238E27FC236}">
                  <a16:creationId xmlns:a16="http://schemas.microsoft.com/office/drawing/2014/main" id="{DC7D28A1-CD7F-29C1-1D4A-215AABD071DF}"/>
                </a:ext>
              </a:extLst>
            </p:cNvPr>
            <p:cNvSpPr txBox="1"/>
            <p:nvPr/>
          </p:nvSpPr>
          <p:spPr>
            <a:xfrm>
              <a:off x="2156060" y="4310790"/>
              <a:ext cx="1189584" cy="635857"/>
            </a:xfrm>
            <a:prstGeom prst="rect">
              <a:avLst/>
            </a:prstGeom>
            <a:noFill/>
          </p:spPr>
          <p:txBody>
            <a:bodyPr wrap="square" rtlCol="0">
              <a:spAutoFit/>
            </a:bodyPr>
            <a:lstStyle/>
            <a:p>
              <a:pPr algn="r">
                <a:lnSpc>
                  <a:spcPct val="130000"/>
                </a:lnSpc>
                <a:spcAft>
                  <a:spcPts val="600"/>
                </a:spcAft>
              </a:pPr>
              <a:r>
                <a:rPr lang="en-US" sz="3600" dirty="0">
                  <a:latin typeface="Neue Haas Grotesk Text Pro" panose="020B0504020202020204" pitchFamily="34" charset="77"/>
                  <a:cs typeface="Arial"/>
                </a:rPr>
                <a:t>20%</a:t>
              </a:r>
              <a:endParaRPr lang="en-US" sz="3600" dirty="0">
                <a:latin typeface="Neue Haas Grotesk Text Pro" panose="020B0504020202020204" pitchFamily="34" charset="77"/>
                <a:cs typeface="Arial" panose="020B0604020202020204" pitchFamily="34" charset="0"/>
              </a:endParaRPr>
            </a:p>
          </p:txBody>
        </p:sp>
        <p:sp>
          <p:nvSpPr>
            <p:cNvPr id="30" name="TextBox 29">
              <a:extLst>
                <a:ext uri="{FF2B5EF4-FFF2-40B4-BE49-F238E27FC236}">
                  <a16:creationId xmlns:a16="http://schemas.microsoft.com/office/drawing/2014/main" id="{A2F5CD92-B34D-2853-160F-7680EE063703}"/>
                </a:ext>
              </a:extLst>
            </p:cNvPr>
            <p:cNvSpPr txBox="1"/>
            <p:nvPr/>
          </p:nvSpPr>
          <p:spPr>
            <a:xfrm>
              <a:off x="829012" y="4968816"/>
              <a:ext cx="2516632" cy="826751"/>
            </a:xfrm>
            <a:prstGeom prst="rect">
              <a:avLst/>
            </a:prstGeom>
            <a:noFill/>
          </p:spPr>
          <p:txBody>
            <a:bodyPr wrap="square" lIns="91440" tIns="45720" rIns="91440" bIns="45720" rtlCol="0" anchor="t">
              <a:spAutoFit/>
            </a:bodyPr>
            <a:lstStyle/>
            <a:p>
              <a:pPr algn="r">
                <a:lnSpc>
                  <a:spcPct val="130000"/>
                </a:lnSpc>
                <a:spcAft>
                  <a:spcPts val="600"/>
                </a:spcAft>
              </a:pPr>
              <a:r>
                <a:rPr lang="en-US" sz="4800" b="1" dirty="0">
                  <a:solidFill>
                    <a:schemeClr val="tx2"/>
                  </a:solidFill>
                  <a:latin typeface="Neue Haas Grotesk Text Pro"/>
                  <a:cs typeface="Arial"/>
                </a:rPr>
                <a:t>$1,500</a:t>
              </a:r>
              <a:endParaRPr lang="en-US" sz="4800" b="1" dirty="0">
                <a:solidFill>
                  <a:schemeClr val="tx2"/>
                </a:solidFill>
                <a:latin typeface="Neue Haas Grotesk Text Pro" panose="020B0504020202020204" pitchFamily="34" charset="77"/>
                <a:cs typeface="Arial" panose="020B0604020202020204" pitchFamily="34" charset="0"/>
              </a:endParaRPr>
            </a:p>
          </p:txBody>
        </p:sp>
        <p:cxnSp>
          <p:nvCxnSpPr>
            <p:cNvPr id="31" name="Straight Connector 30">
              <a:extLst>
                <a:ext uri="{FF2B5EF4-FFF2-40B4-BE49-F238E27FC236}">
                  <a16:creationId xmlns:a16="http://schemas.microsoft.com/office/drawing/2014/main" id="{6BB4E670-CAE5-D4D2-F334-38CDFC32D7E2}"/>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610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C8F71A-4BC4-8903-00C4-303973CB2897}"/>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5" name="TextBox 4">
            <a:extLst>
              <a:ext uri="{FF2B5EF4-FFF2-40B4-BE49-F238E27FC236}">
                <a16:creationId xmlns:a16="http://schemas.microsoft.com/office/drawing/2014/main" id="{48D917F8-7783-8B9D-FCCA-A52201CACC08}"/>
              </a:ext>
            </a:extLst>
          </p:cNvPr>
          <p:cNvSpPr txBox="1"/>
          <p:nvPr/>
        </p:nvSpPr>
        <p:spPr>
          <a:xfrm>
            <a:off x="7513317" y="1708978"/>
            <a:ext cx="3925386" cy="3440044"/>
          </a:xfrm>
          <a:prstGeom prst="rect">
            <a:avLst/>
          </a:prstGeom>
          <a:noFill/>
        </p:spPr>
        <p:txBody>
          <a:bodyPr wrap="square" rtlCol="0">
            <a:spAutoFit/>
          </a:bodyPr>
          <a:lstStyle/>
          <a:p>
            <a:pPr marL="460375" indent="-463550" defTabSz="609570">
              <a:lnSpc>
                <a:spcPct val="120000"/>
              </a:lnSpc>
              <a:spcAft>
                <a:spcPts val="2200"/>
              </a:spcAft>
              <a:buFont typeface="+mj-lt"/>
              <a:buAutoNum type="alphaUcPeriod"/>
            </a:pPr>
            <a:r>
              <a:rPr lang="en-US" sz="2400" dirty="0">
                <a:solidFill>
                  <a:srgbClr val="2A2C2C"/>
                </a:solidFill>
                <a:latin typeface="Neue Haas Grotesk Text Pro" panose="020B0504020202020204" pitchFamily="34" charset="77"/>
                <a:cs typeface="Arial" panose="020B0604020202020204" pitchFamily="34" charset="0"/>
              </a:rPr>
              <a:t>Your entire annual contribution amount is available on the first day of the plan year</a:t>
            </a:r>
          </a:p>
          <a:p>
            <a:pPr marL="460375" indent="-463550" defTabSz="609570">
              <a:lnSpc>
                <a:spcPct val="120000"/>
              </a:lnSpc>
              <a:spcAft>
                <a:spcPts val="1600"/>
              </a:spcAft>
              <a:buFont typeface="+mj-lt"/>
              <a:buAutoNum type="alphaUcPeriod"/>
            </a:pPr>
            <a:r>
              <a:rPr lang="en-US" sz="2400" dirty="0">
                <a:solidFill>
                  <a:srgbClr val="2A2C2C"/>
                </a:solidFill>
                <a:latin typeface="Neue Haas Grotesk Text Pro" panose="020B0504020202020204" pitchFamily="34" charset="77"/>
                <a:cs typeface="Arial" panose="020B0604020202020204" pitchFamily="34" charset="0"/>
              </a:rPr>
              <a:t>Your account funds are available only as you make contributions</a:t>
            </a:r>
          </a:p>
        </p:txBody>
      </p:sp>
      <p:sp>
        <p:nvSpPr>
          <p:cNvPr id="6" name="Title 59">
            <a:extLst>
              <a:ext uri="{FF2B5EF4-FFF2-40B4-BE49-F238E27FC236}">
                <a16:creationId xmlns:a16="http://schemas.microsoft.com/office/drawing/2014/main" id="{414A7225-0287-9C42-6127-CD5B5F8B3219}"/>
              </a:ext>
            </a:extLst>
          </p:cNvPr>
          <p:cNvSpPr txBox="1">
            <a:spLocks/>
          </p:cNvSpPr>
          <p:nvPr/>
        </p:nvSpPr>
        <p:spPr>
          <a:xfrm>
            <a:off x="853443" y="2345356"/>
            <a:ext cx="5096783" cy="2896115"/>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dirty="0">
                <a:latin typeface="Neue Haas Grotesk Text Pro" panose="020B0504020202020204" pitchFamily="34" charset="77"/>
                <a:cs typeface="Arial" panose="020B0604020202020204" pitchFamily="34" charset="0"/>
              </a:rPr>
              <a:t>Which of the following is true about your DCFSA funds availability?</a:t>
            </a:r>
          </a:p>
        </p:txBody>
      </p:sp>
      <p:pic>
        <p:nvPicPr>
          <p:cNvPr id="7" name="Graphic 6">
            <a:extLst>
              <a:ext uri="{FF2B5EF4-FFF2-40B4-BE49-F238E27FC236}">
                <a16:creationId xmlns:a16="http://schemas.microsoft.com/office/drawing/2014/main" id="{6B6A02B0-80D7-BB11-CEA9-116468FAAE3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8413" y="1661945"/>
            <a:ext cx="600603" cy="600603"/>
          </a:xfrm>
          <a:prstGeom prst="rect">
            <a:avLst/>
          </a:prstGeom>
        </p:spPr>
      </p:pic>
    </p:spTree>
    <p:extLst>
      <p:ext uri="{BB962C8B-B14F-4D97-AF65-F5344CB8AC3E}">
        <p14:creationId xmlns:p14="http://schemas.microsoft.com/office/powerpoint/2010/main" val="366834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44180-51DB-2746-AAB6-C9753FF3BD46}"/>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3" name="Title 59">
            <a:extLst>
              <a:ext uri="{FF2B5EF4-FFF2-40B4-BE49-F238E27FC236}">
                <a16:creationId xmlns:a16="http://schemas.microsoft.com/office/drawing/2014/main" id="{F4E9ADCE-3F78-841E-7621-DE4312EBCB41}"/>
              </a:ext>
            </a:extLst>
          </p:cNvPr>
          <p:cNvSpPr txBox="1">
            <a:spLocks/>
          </p:cNvSpPr>
          <p:nvPr/>
        </p:nvSpPr>
        <p:spPr>
          <a:xfrm>
            <a:off x="853443" y="2949514"/>
            <a:ext cx="5431980" cy="2896115"/>
          </a:xfrm>
          <a:prstGeom prst="rect">
            <a:avLst/>
          </a:prstGeom>
        </p:spPr>
        <p:txBody>
          <a:bodyPr lIns="91440" tIns="45720" rIns="91440" bIns="45720" anchor="t"/>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sz="4250" b="0" dirty="0">
                <a:latin typeface="Neue Haas Grotesk Text Pro"/>
                <a:cs typeface="Arial"/>
              </a:rPr>
              <a:t>B. </a:t>
            </a:r>
            <a:r>
              <a:rPr lang="en-US" sz="4250" dirty="0">
                <a:latin typeface="Neue Haas Grotesk Text Pro"/>
                <a:cs typeface="Arial"/>
              </a:rPr>
              <a:t>Your account </a:t>
            </a:r>
            <a:br>
              <a:rPr lang="en-US" sz="4250" dirty="0">
                <a:latin typeface="Neue Haas Grotesk Text Pro" panose="020B0504020202020204" pitchFamily="34" charset="77"/>
                <a:cs typeface="Arial" panose="020B0604020202020204" pitchFamily="34" charset="0"/>
              </a:rPr>
            </a:br>
            <a:r>
              <a:rPr lang="en-US" sz="4250" dirty="0">
                <a:latin typeface="Neue Haas Grotesk Text Pro"/>
                <a:cs typeface="Arial"/>
              </a:rPr>
              <a:t>funds become available as you make contributions.</a:t>
            </a:r>
          </a:p>
        </p:txBody>
      </p:sp>
      <p:pic>
        <p:nvPicPr>
          <p:cNvPr id="4" name="Picture Placeholder 6">
            <a:extLst>
              <a:ext uri="{FF2B5EF4-FFF2-40B4-BE49-F238E27FC236}">
                <a16:creationId xmlns:a16="http://schemas.microsoft.com/office/drawing/2014/main" id="{E93108C2-9A13-FCBE-3F52-B0E62EB2BC13}"/>
              </a:ext>
            </a:extLst>
          </p:cNvPr>
          <p:cNvPicPr>
            <a:picLocks noChangeAspect="1"/>
          </p:cNvPicPr>
          <p:nvPr/>
        </p:nvPicPr>
        <p:blipFill>
          <a:blip r:embed="rId3">
            <a:extLst>
              <a:ext uri="{28A0092B-C50C-407E-A947-70E740481C1C}">
                <a14:useLocalDpi xmlns:a14="http://schemas.microsoft.com/office/drawing/2010/main" val="0"/>
              </a:ext>
            </a:extLst>
          </a:blip>
          <a:srcRect l="27936" r="19164"/>
          <a:stretch/>
        </p:blipFill>
        <p:spPr>
          <a:xfrm>
            <a:off x="6715812" y="-4"/>
            <a:ext cx="5463251" cy="6857999"/>
          </a:xfrm>
          <a:prstGeom prst="rect">
            <a:avLst/>
          </a:prstGeom>
        </p:spPr>
      </p:pic>
      <p:sp>
        <p:nvSpPr>
          <p:cNvPr id="5" name="Title 59">
            <a:extLst>
              <a:ext uri="{FF2B5EF4-FFF2-40B4-BE49-F238E27FC236}">
                <a16:creationId xmlns:a16="http://schemas.microsoft.com/office/drawing/2014/main" id="{E32851D9-3DCB-17BE-1E40-54A2A714806D}"/>
              </a:ext>
            </a:extLst>
          </p:cNvPr>
          <p:cNvSpPr txBox="1">
            <a:spLocks/>
          </p:cNvSpPr>
          <p:nvPr/>
        </p:nvSpPr>
        <p:spPr>
          <a:xfrm>
            <a:off x="1373729" y="2236499"/>
            <a:ext cx="5431980" cy="523029"/>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sz="2800" b="0" dirty="0">
                <a:solidFill>
                  <a:schemeClr val="tx1"/>
                </a:solidFill>
                <a:latin typeface="Neue Haas Grotesk Text Pro" panose="020B0504020202020204" pitchFamily="34" charset="77"/>
                <a:cs typeface="Arial" panose="020B0604020202020204" pitchFamily="34" charset="0"/>
              </a:rPr>
              <a:t>Answer</a:t>
            </a:r>
          </a:p>
        </p:txBody>
      </p:sp>
      <p:pic>
        <p:nvPicPr>
          <p:cNvPr id="6" name="Graphic 5">
            <a:extLst>
              <a:ext uri="{FF2B5EF4-FFF2-40B4-BE49-F238E27FC236}">
                <a16:creationId xmlns:a16="http://schemas.microsoft.com/office/drawing/2014/main" id="{3CA7B1CB-B856-7C5C-4CC1-3E08CA46AD2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9429" y="2236499"/>
            <a:ext cx="523028" cy="523028"/>
          </a:xfrm>
          <a:prstGeom prst="rect">
            <a:avLst/>
          </a:prstGeom>
        </p:spPr>
      </p:pic>
    </p:spTree>
    <p:extLst>
      <p:ext uri="{BB962C8B-B14F-4D97-AF65-F5344CB8AC3E}">
        <p14:creationId xmlns:p14="http://schemas.microsoft.com/office/powerpoint/2010/main" val="257248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2">
            <a:extLst>
              <a:ext uri="{FF2B5EF4-FFF2-40B4-BE49-F238E27FC236}">
                <a16:creationId xmlns:a16="http://schemas.microsoft.com/office/drawing/2014/main" id="{448B1992-5F7E-D7C5-6010-52FDC2E68F89}"/>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24544" t="3657" r="24544" b="3657"/>
          <a:stretch/>
        </p:blipFill>
        <p:spPr>
          <a:xfrm>
            <a:off x="1120599" y="5261"/>
            <a:ext cx="11071401" cy="6857999"/>
          </a:xfrm>
          <a:noFill/>
        </p:spPr>
      </p:pic>
      <p:sp>
        <p:nvSpPr>
          <p:cNvPr id="17" name="Rectangle 16">
            <a:extLst>
              <a:ext uri="{FF2B5EF4-FFF2-40B4-BE49-F238E27FC236}">
                <a16:creationId xmlns:a16="http://schemas.microsoft.com/office/drawing/2014/main" id="{81436092-B5BB-98BD-F525-E30FFA9CD905}"/>
              </a:ext>
              <a:ext uri="{C183D7F6-B498-43B3-948B-1728B52AA6E4}">
                <adec:decorative xmlns:adec="http://schemas.microsoft.com/office/drawing/2017/decorative" val="1"/>
              </a:ext>
            </a:extLst>
          </p:cNvPr>
          <p:cNvSpPr/>
          <p:nvPr/>
        </p:nvSpPr>
        <p:spPr>
          <a:xfrm>
            <a:off x="2522773" y="10521"/>
            <a:ext cx="4134059" cy="6856798"/>
          </a:xfrm>
          <a:prstGeom prst="rect">
            <a:avLst/>
          </a:prstGeom>
          <a:gradFill flip="none" rotWithShape="1">
            <a:gsLst>
              <a:gs pos="100000">
                <a:schemeClr val="bg1">
                  <a:alpha val="0"/>
                </a:schemeClr>
              </a:gs>
              <a:gs pos="21000">
                <a:schemeClr val="bg1"/>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8" name="Rectangle 17">
            <a:extLst>
              <a:ext uri="{FF2B5EF4-FFF2-40B4-BE49-F238E27FC236}">
                <a16:creationId xmlns:a16="http://schemas.microsoft.com/office/drawing/2014/main" id="{BD2EC6AC-0B9B-DE5D-439D-B596788C79D4}"/>
              </a:ext>
              <a:ext uri="{C183D7F6-B498-43B3-948B-1728B52AA6E4}">
                <adec:decorative xmlns:adec="http://schemas.microsoft.com/office/drawing/2017/decorative" val="1"/>
              </a:ext>
            </a:extLst>
          </p:cNvPr>
          <p:cNvSpPr/>
          <p:nvPr/>
        </p:nvSpPr>
        <p:spPr>
          <a:xfrm>
            <a:off x="3568321" y="1202"/>
            <a:ext cx="3408635" cy="6856798"/>
          </a:xfrm>
          <a:prstGeom prst="rect">
            <a:avLst/>
          </a:prstGeom>
          <a:gradFill flip="none" rotWithShape="1">
            <a:gsLst>
              <a:gs pos="100000">
                <a:schemeClr val="bg1">
                  <a:alpha val="0"/>
                </a:schemeClr>
              </a:gs>
              <a:gs pos="21000">
                <a:schemeClr val="bg1"/>
              </a:gs>
            </a:gsLst>
            <a:lin ang="3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9" name="Title 3">
            <a:extLst>
              <a:ext uri="{FF2B5EF4-FFF2-40B4-BE49-F238E27FC236}">
                <a16:creationId xmlns:a16="http://schemas.microsoft.com/office/drawing/2014/main" id="{5361924F-A035-0D46-2401-160784C3DE71}"/>
              </a:ext>
            </a:extLst>
          </p:cNvPr>
          <p:cNvSpPr>
            <a:spLocks noGrp="1"/>
          </p:cNvSpPr>
          <p:nvPr>
            <p:ph type="title"/>
          </p:nvPr>
        </p:nvSpPr>
        <p:spPr>
          <a:xfrm>
            <a:off x="853442" y="365761"/>
            <a:ext cx="5247652" cy="1388585"/>
          </a:xfrm>
        </p:spPr>
        <p:txBody>
          <a:bodyPr/>
          <a:lstStyle/>
          <a:p>
            <a:r>
              <a:rPr lang="en-US" dirty="0">
                <a:latin typeface="Neue Haas Grotesk Text Pro" panose="020B0504020202020204" pitchFamily="34" charset="77"/>
                <a:cs typeface="Arial" panose="020B0604020202020204" pitchFamily="34" charset="0"/>
              </a:rPr>
              <a:t>A DCFSA is com</a:t>
            </a:r>
            <a:r>
              <a:rPr lang="en-US" spc="-200" dirty="0">
                <a:latin typeface="Neue Haas Grotesk Text Pro" panose="020B0504020202020204" pitchFamily="34" charset="77"/>
                <a:cs typeface="Arial" panose="020B0604020202020204" pitchFamily="34" charset="0"/>
              </a:rPr>
              <a:t>p</a:t>
            </a:r>
            <a:r>
              <a:rPr lang="en-US" dirty="0">
                <a:latin typeface="Neue Haas Grotesk Text Pro" panose="020B0504020202020204" pitchFamily="34" charset="77"/>
                <a:cs typeface="Arial" panose="020B0604020202020204" pitchFamily="34" charset="0"/>
              </a:rPr>
              <a:t>atible with:</a:t>
            </a:r>
          </a:p>
        </p:txBody>
      </p:sp>
      <p:sp>
        <p:nvSpPr>
          <p:cNvPr id="20" name="TextBox 19">
            <a:extLst>
              <a:ext uri="{FF2B5EF4-FFF2-40B4-BE49-F238E27FC236}">
                <a16:creationId xmlns:a16="http://schemas.microsoft.com/office/drawing/2014/main" id="{C9F6D979-8FB6-D971-63E6-E47667F7F73E}"/>
              </a:ext>
            </a:extLst>
          </p:cNvPr>
          <p:cNvSpPr txBox="1"/>
          <p:nvPr/>
        </p:nvSpPr>
        <p:spPr>
          <a:xfrm>
            <a:off x="1646911" y="2374767"/>
            <a:ext cx="4382191" cy="3330271"/>
          </a:xfrm>
          <a:prstGeom prst="rect">
            <a:avLst/>
          </a:prstGeom>
          <a:noFill/>
        </p:spPr>
        <p:txBody>
          <a:bodyPr wrap="square" lIns="91440" tIns="45720" rIns="91440" bIns="45720" rtlCol="0" anchor="t">
            <a:spAutoFit/>
          </a:bodyPr>
          <a:lstStyle/>
          <a:p>
            <a:pPr marR="0" lvl="0" algn="l" defTabSz="609570" rtl="0" eaLnBrk="1" fontAlgn="auto" latinLnBrk="0" hangingPunct="1">
              <a:lnSpc>
                <a:spcPct val="120000"/>
              </a:lnSpc>
              <a:spcBef>
                <a:spcPts val="0"/>
              </a:spcBef>
              <a:spcAft>
                <a:spcPts val="2400"/>
              </a:spcAft>
              <a:buClr>
                <a:srgbClr val="007F93"/>
              </a:buClr>
              <a:buSzTx/>
              <a:tabLst/>
              <a:defRPr/>
            </a:pP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rPr>
              <a:t>Health Savings </a:t>
            </a:r>
            <a:b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rPr>
            </a:b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rPr>
              <a:t>Account (HSA)</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endParaRPr>
          </a:p>
          <a:p>
            <a:pPr marR="0" lvl="0" algn="l" defTabSz="609570" rtl="0" eaLnBrk="1" fontAlgn="auto" latinLnBrk="0" hangingPunct="1">
              <a:lnSpc>
                <a:spcPct val="120000"/>
              </a:lnSpc>
              <a:spcBef>
                <a:spcPts val="0"/>
              </a:spcBef>
              <a:spcAft>
                <a:spcPts val="2400"/>
              </a:spcAft>
              <a:buClr>
                <a:srgbClr val="007F93"/>
              </a:buClr>
              <a:buSzTx/>
              <a:tabLst/>
              <a:defRPr/>
            </a:pP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lt"/>
                <a:cs typeface="Arial" panose="020B0604020202020204" pitchFamily="34" charset="0"/>
              </a:rPr>
              <a:t>Healthcare Flexible </a:t>
            </a:r>
            <a:b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lt"/>
                <a:cs typeface="Arial" panose="020B0604020202020204" pitchFamily="34" charset="0"/>
              </a:rPr>
            </a:b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lt"/>
                <a:cs typeface="Arial" panose="020B0604020202020204" pitchFamily="34" charset="0"/>
              </a:rPr>
              <a:t>Spending Account (HCFSA)</a:t>
            </a:r>
          </a:p>
          <a:p>
            <a:pPr marR="0" lvl="0" algn="l" defTabSz="609570" rtl="0" eaLnBrk="1" fontAlgn="auto" latinLnBrk="0" hangingPunct="1">
              <a:lnSpc>
                <a:spcPct val="120000"/>
              </a:lnSpc>
              <a:spcBef>
                <a:spcPts val="0"/>
              </a:spcBef>
              <a:spcAft>
                <a:spcPts val="2400"/>
              </a:spcAft>
              <a:buClr>
                <a:srgbClr val="007F93"/>
              </a:buClr>
              <a:buSzTx/>
              <a:tabLst/>
              <a:defRPr/>
            </a:pP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lt"/>
                <a:cs typeface="Arial" panose="020B0604020202020204" pitchFamily="34" charset="0"/>
              </a:rPr>
              <a:t>Health Reimbursement Arrangement (HRA)</a:t>
            </a:r>
          </a:p>
        </p:txBody>
      </p:sp>
      <p:pic>
        <p:nvPicPr>
          <p:cNvPr id="21" name="Graphic 20">
            <a:extLst>
              <a:ext uri="{FF2B5EF4-FFF2-40B4-BE49-F238E27FC236}">
                <a16:creationId xmlns:a16="http://schemas.microsoft.com/office/drawing/2014/main" id="{EB1DCEA9-BC2F-20BD-AB3F-A8D4E07649A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89671" y="2400999"/>
            <a:ext cx="461857" cy="461857"/>
          </a:xfrm>
          <a:prstGeom prst="rect">
            <a:avLst/>
          </a:prstGeom>
        </p:spPr>
      </p:pic>
      <p:pic>
        <p:nvPicPr>
          <p:cNvPr id="22" name="Graphic 21">
            <a:extLst>
              <a:ext uri="{FF2B5EF4-FFF2-40B4-BE49-F238E27FC236}">
                <a16:creationId xmlns:a16="http://schemas.microsoft.com/office/drawing/2014/main" id="{82420A6E-A91A-04D8-4DE8-FE4DEE7FE48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89671" y="3613389"/>
            <a:ext cx="461856" cy="461856"/>
          </a:xfrm>
          <a:prstGeom prst="rect">
            <a:avLst/>
          </a:prstGeom>
        </p:spPr>
      </p:pic>
      <p:pic>
        <p:nvPicPr>
          <p:cNvPr id="23" name="Graphic 22">
            <a:extLst>
              <a:ext uri="{FF2B5EF4-FFF2-40B4-BE49-F238E27FC236}">
                <a16:creationId xmlns:a16="http://schemas.microsoft.com/office/drawing/2014/main" id="{30F01816-BB82-7710-704F-0E121A630E6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89671" y="4825777"/>
            <a:ext cx="461856" cy="461856"/>
          </a:xfrm>
          <a:prstGeom prst="rect">
            <a:avLst/>
          </a:prstGeom>
        </p:spPr>
      </p:pic>
    </p:spTree>
    <p:extLst>
      <p:ext uri="{BB962C8B-B14F-4D97-AF65-F5344CB8AC3E}">
        <p14:creationId xmlns:p14="http://schemas.microsoft.com/office/powerpoint/2010/main" val="230414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66C04A92-CB81-721F-CDEE-067AD8260BD7}"/>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l="10873" t="28383" r="4435" b="154"/>
          <a:stretch/>
        </p:blipFill>
        <p:spPr>
          <a:xfrm flipH="1">
            <a:off x="-1" y="-3"/>
            <a:ext cx="12191997" cy="6866768"/>
          </a:xfrm>
        </p:spPr>
      </p:pic>
      <p:sp>
        <p:nvSpPr>
          <p:cNvPr id="10" name="SmartArt Placeholder 8">
            <a:extLst>
              <a:ext uri="{FF2B5EF4-FFF2-40B4-BE49-F238E27FC236}">
                <a16:creationId xmlns:a16="http://schemas.microsoft.com/office/drawing/2014/main" id="{F5B7A2E9-2537-CA26-26EB-996908B73A16}"/>
              </a:ext>
            </a:extLst>
          </p:cNvPr>
          <p:cNvSpPr>
            <a:spLocks noGrp="1"/>
          </p:cNvSpPr>
          <p:nvPr>
            <p:ph type="dgm" sz="quarter" idx="47"/>
          </p:nvPr>
        </p:nvSpPr>
        <p:spPr>
          <a:xfrm>
            <a:off x="-457200" y="3836896"/>
            <a:ext cx="8484373" cy="2365771"/>
          </a:xfrm>
        </p:spPr>
        <p:txBody>
          <a:bodyPr/>
          <a:lstStyle/>
          <a:p>
            <a:endParaRPr lang="en-US"/>
          </a:p>
        </p:txBody>
      </p:sp>
      <p:sp>
        <p:nvSpPr>
          <p:cNvPr id="11" name="SmartArt Placeholder 7">
            <a:extLst>
              <a:ext uri="{FF2B5EF4-FFF2-40B4-BE49-F238E27FC236}">
                <a16:creationId xmlns:a16="http://schemas.microsoft.com/office/drawing/2014/main" id="{1F23855C-CEC9-4CD9-5D97-F33E5560A710}"/>
              </a:ext>
            </a:extLst>
          </p:cNvPr>
          <p:cNvSpPr>
            <a:spLocks noGrp="1"/>
          </p:cNvSpPr>
          <p:nvPr>
            <p:ph type="dgm" sz="quarter" idx="27"/>
          </p:nvPr>
        </p:nvSpPr>
        <p:spPr>
          <a:xfrm>
            <a:off x="8027171" y="3836896"/>
            <a:ext cx="118099" cy="2365771"/>
          </a:xfrm>
        </p:spPr>
        <p:txBody>
          <a:bodyPr/>
          <a:lstStyle/>
          <a:p>
            <a:endParaRPr lang="en-US"/>
          </a:p>
        </p:txBody>
      </p:sp>
      <p:sp>
        <p:nvSpPr>
          <p:cNvPr id="15" name="Title 2">
            <a:extLst>
              <a:ext uri="{FF2B5EF4-FFF2-40B4-BE49-F238E27FC236}">
                <a16:creationId xmlns:a16="http://schemas.microsoft.com/office/drawing/2014/main" id="{2CEC928E-9333-3943-9574-DF5E092134BE}"/>
              </a:ext>
            </a:extLst>
          </p:cNvPr>
          <p:cNvSpPr>
            <a:spLocks noGrp="1"/>
          </p:cNvSpPr>
          <p:nvPr>
            <p:ph type="title"/>
          </p:nvPr>
        </p:nvSpPr>
        <p:spPr>
          <a:xfrm>
            <a:off x="853441" y="4307560"/>
            <a:ext cx="5242559" cy="1388585"/>
          </a:xfrm>
        </p:spPr>
        <p:txBody>
          <a:bodyPr/>
          <a:lstStyle/>
          <a:p>
            <a:r>
              <a:rPr lang="en-US" dirty="0">
                <a:latin typeface="Neue Haas Grotesk Text Pro" panose="020B0504020202020204" pitchFamily="34" charset="77"/>
                <a:cs typeface="Arial" panose="020B0604020202020204" pitchFamily="34" charset="0"/>
              </a:rPr>
              <a:t>Determine eligible dependents</a:t>
            </a:r>
          </a:p>
        </p:txBody>
      </p:sp>
      <p:grpSp>
        <p:nvGrpSpPr>
          <p:cNvPr id="16" name="Group 15">
            <a:extLst>
              <a:ext uri="{FF2B5EF4-FFF2-40B4-BE49-F238E27FC236}">
                <a16:creationId xmlns:a16="http://schemas.microsoft.com/office/drawing/2014/main" id="{6C66006B-A290-7B85-0C9A-CF9FA953C291}"/>
              </a:ext>
            </a:extLst>
          </p:cNvPr>
          <p:cNvGrpSpPr/>
          <p:nvPr/>
        </p:nvGrpSpPr>
        <p:grpSpPr>
          <a:xfrm rot="16200000">
            <a:off x="-764257" y="764258"/>
            <a:ext cx="2077161" cy="548641"/>
            <a:chOff x="16071" y="4"/>
            <a:chExt cx="2669546" cy="705108"/>
          </a:xfrm>
        </p:grpSpPr>
        <p:sp>
          <p:nvSpPr>
            <p:cNvPr id="17" name="Rectangle 16">
              <a:extLst>
                <a:ext uri="{FF2B5EF4-FFF2-40B4-BE49-F238E27FC236}">
                  <a16:creationId xmlns:a16="http://schemas.microsoft.com/office/drawing/2014/main" id="{BFBD0ECD-5483-D204-37A0-B83D2C639240}"/>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AAC6"/>
                </a:solidFill>
                <a:latin typeface="Neue Haas Grotesk Text Pro" panose="020B0504020202020204" pitchFamily="34" charset="0"/>
              </a:endParaRPr>
            </a:p>
          </p:txBody>
        </p:sp>
        <p:pic>
          <p:nvPicPr>
            <p:cNvPr id="18" name="Graphic 17">
              <a:extLst>
                <a:ext uri="{FF2B5EF4-FFF2-40B4-BE49-F238E27FC236}">
                  <a16:creationId xmlns:a16="http://schemas.microsoft.com/office/drawing/2014/main" id="{D9C6A516-C2F1-4E39-147D-0174700E276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003559891"/>
      </p:ext>
    </p:extLst>
  </p:cSld>
  <p:clrMapOvr>
    <a:masterClrMapping/>
  </p:clrMapOvr>
</p:sld>
</file>

<file path=ppt/theme/theme1.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3.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4.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5.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6.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7.xml><?xml version="1.0" encoding="utf-8"?>
<a:theme xmlns:a="http://schemas.openxmlformats.org/drawingml/2006/main" name="1_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8.xml><?xml version="1.0" encoding="utf-8"?>
<a:theme xmlns:a="http://schemas.openxmlformats.org/drawingml/2006/main" name="2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9.xml><?xml version="1.0" encoding="utf-8"?>
<a:theme xmlns:a="http://schemas.openxmlformats.org/drawingml/2006/main" name="1_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14193CD-E3B8-1840-A843-ADA9E1B45D5E}">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babf503-ade8-4b92-8801-769fe6ea6535" xsi:nil="true"/>
    <lcf76f155ced4ddcb4097134ff3c332f xmlns="a4c24deb-6510-4f36-abef-353a6680f7e7">
      <Terms xmlns="http://schemas.microsoft.com/office/infopath/2007/PartnerControls"/>
    </lcf76f155ced4ddcb4097134ff3c332f>
    <SharedWithUsers xmlns="9babf503-ade8-4b92-8801-769fe6ea6535">
      <UserInfo>
        <DisplayName/>
        <AccountId xsi:nil="true"/>
        <AccountType/>
      </UserInfo>
    </SharedWithUsers>
    <MediaLengthInSeconds xmlns="a4c24deb-6510-4f36-abef-353a6680f7e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25429D44E3E341AE8CF3DCC26112CF" ma:contentTypeVersion="14" ma:contentTypeDescription="Create a new document." ma:contentTypeScope="" ma:versionID="ae1e630f5839acc4caa4a5909e8705c2">
  <xsd:schema xmlns:xsd="http://www.w3.org/2001/XMLSchema" xmlns:xs="http://www.w3.org/2001/XMLSchema" xmlns:p="http://schemas.microsoft.com/office/2006/metadata/properties" xmlns:ns2="a4c24deb-6510-4f36-abef-353a6680f7e7" xmlns:ns3="9babf503-ade8-4b92-8801-769fe6ea6535" targetNamespace="http://schemas.microsoft.com/office/2006/metadata/properties" ma:root="true" ma:fieldsID="95e2b4dbc7244805c36fd1e66371bd92" ns2:_="" ns3:_="">
    <xsd:import namespace="a4c24deb-6510-4f36-abef-353a6680f7e7"/>
    <xsd:import namespace="9babf503-ade8-4b92-8801-769fe6ea65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24deb-6510-4f36-abef-353a6680f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abf503-ade8-4b92-8801-769fe6ea65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8e1ddf4-234c-4405-92f7-02506505f745}" ma:internalName="TaxCatchAll" ma:showField="CatchAllData" ma:web="9babf503-ade8-4b92-8801-769fe6ea6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95FE7D-1C38-4FCE-9EAE-1E6D903DCC4A}">
  <ds:schemaRefs>
    <ds:schemaRef ds:uri="http://schemas.microsoft.com/sharepoint/v3/contenttype/forms"/>
  </ds:schemaRefs>
</ds:datastoreItem>
</file>

<file path=customXml/itemProps2.xml><?xml version="1.0" encoding="utf-8"?>
<ds:datastoreItem xmlns:ds="http://schemas.openxmlformats.org/officeDocument/2006/customXml" ds:itemID="{CA3CE4B5-A275-4B5E-BA6E-794A1A76EB1E}">
  <ds:schemaRefs>
    <ds:schemaRef ds:uri="9babf503-ade8-4b92-8801-769fe6ea6535"/>
    <ds:schemaRef ds:uri="http://schemas.microsoft.com/office/2006/metadata/properties"/>
    <ds:schemaRef ds:uri="http://purl.org/dc/dcmitype/"/>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a4c24deb-6510-4f36-abef-353a6680f7e7"/>
  </ds:schemaRefs>
</ds:datastoreItem>
</file>

<file path=customXml/itemProps3.xml><?xml version="1.0" encoding="utf-8"?>
<ds:datastoreItem xmlns:ds="http://schemas.openxmlformats.org/officeDocument/2006/customXml" ds:itemID="{F2AEEB17-4DB9-40D7-BD1F-8036DB4D55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24deb-6510-4f36-abef-353a6680f7e7"/>
    <ds:schemaRef ds:uri="9babf503-ade8-4b92-8801-769fe6ea6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b23c674-de8a-426d-bc8b-74ad6594a910}" enabled="1" method="Standard" siteId="{c5d0ad88-8f93-43b8-9b7c-c8a3bb8e410a}" removed="0"/>
</clbl:labelList>
</file>

<file path=docProps/app.xml><?xml version="1.0" encoding="utf-8"?>
<Properties xmlns="http://schemas.openxmlformats.org/officeDocument/2006/extended-properties" xmlns:vt="http://schemas.openxmlformats.org/officeDocument/2006/docPropsVTypes">
  <TotalTime>924</TotalTime>
  <Words>3078</Words>
  <Application>Microsoft Office PowerPoint</Application>
  <PresentationFormat>Widescreen</PresentationFormat>
  <Paragraphs>312</Paragraphs>
  <Slides>22</Slides>
  <Notes>22</Notes>
  <HiddenSlides>0</HiddenSlides>
  <MMClips>0</MMClips>
  <ScaleCrop>false</ScaleCrop>
  <HeadingPairs>
    <vt:vector size="4" baseType="variant">
      <vt:variant>
        <vt:lpstr>Theme</vt:lpstr>
      </vt:variant>
      <vt:variant>
        <vt:i4>9</vt:i4>
      </vt:variant>
      <vt:variant>
        <vt:lpstr>Slide Titles</vt:lpstr>
      </vt:variant>
      <vt:variant>
        <vt:i4>22</vt:i4>
      </vt:variant>
    </vt:vector>
  </HeadingPairs>
  <TitlesOfParts>
    <vt:vector size="31" baseType="lpstr">
      <vt:lpstr>CONTENT</vt:lpstr>
      <vt:lpstr>BASIC LAYOUTS</vt:lpstr>
      <vt:lpstr>SECTION BREAKS</vt:lpstr>
      <vt:lpstr>1_BASIC LAYOUTS</vt:lpstr>
      <vt:lpstr>CLOSING</vt:lpstr>
      <vt:lpstr>TITLE</vt:lpstr>
      <vt:lpstr>1_SECTION BREAKS</vt:lpstr>
      <vt:lpstr>2_BASIC LAYOUTS</vt:lpstr>
      <vt:lpstr>1_CLOSING</vt:lpstr>
      <vt:lpstr>Turn caregiving into tax savings</vt:lpstr>
      <vt:lpstr>Turn caregiving into tax savings</vt:lpstr>
      <vt:lpstr>PowerPoint Presentation</vt:lpstr>
      <vt:lpstr>Tax-free contributions </vt:lpstr>
      <vt:lpstr>Save $1,500+</vt:lpstr>
      <vt:lpstr>PowerPoint Presentation</vt:lpstr>
      <vt:lpstr>PowerPoint Presentation</vt:lpstr>
      <vt:lpstr>A DCFSA is compatible with:</vt:lpstr>
      <vt:lpstr>Determine eligible dependents</vt:lpstr>
      <vt:lpstr>Save on DCFSA  eligible expenses</vt:lpstr>
      <vt:lpstr>The more you contribute  the more you save</vt:lpstr>
      <vt:lpstr>Qualifying life events </vt:lpstr>
      <vt:lpstr>Use funds as they accrue </vt:lpstr>
      <vt:lpstr>PowerPoint Presentation</vt:lpstr>
      <vt:lpstr>PowerPoint Presentation</vt:lpstr>
      <vt:lpstr>PowerPoint Presentation</vt:lpstr>
      <vt:lpstr>PowerPoint Presentation</vt:lpstr>
      <vt:lpstr>What’s needed  for reimbursement</vt:lpstr>
      <vt:lpstr>HealthEquity  makes saving easy</vt:lpstr>
      <vt:lpstr>PowerPoint Presentation</vt:lpstr>
      <vt:lpstr>PowerPoint Presentation</vt:lpstr>
      <vt:lpstr>Grace period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Cowin</dc:creator>
  <cp:lastModifiedBy>Amy Cowin</cp:lastModifiedBy>
  <cp:revision>55</cp:revision>
  <dcterms:created xsi:type="dcterms:W3CDTF">2022-12-21T21:13:17Z</dcterms:created>
  <dcterms:modified xsi:type="dcterms:W3CDTF">2025-09-25T17:10:05Z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2022-12-21T21:13:17Z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8c3fbb2e-914e-45a8-8956-b81e5068032c</vt:lpwstr>
  </property>
  <property fmtid="{D5CDD505-2E9C-101B-9397-08002B2CF9AE}" pid="8" name="MSIP_Label_3b23c674-de8a-426d-bc8b-74ad6594a910_ContentBits">
    <vt:lpwstr>0</vt:lpwstr>
  </property>
  <property fmtid="{D5CDD505-2E9C-101B-9397-08002B2CF9AE}" pid="9" name="ContentTypeId">
    <vt:lpwstr>0x010100F025429D44E3E341AE8CF3DCC26112CF</vt:lpwstr>
  </property>
  <property fmtid="{D5CDD505-2E9C-101B-9397-08002B2CF9AE}" pid="10" name="MediaServiceImageTags">
    <vt:lpwstr/>
  </property>
  <property fmtid="{D5CDD505-2E9C-101B-9397-08002B2CF9AE}" pid="11" name="Order">
    <vt:r8>3802200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